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notesMasterIdLst>
    <p:notesMasterId r:id="rId18"/>
  </p:notesMasterIdLst>
  <p:sldIdLst>
    <p:sldId id="256" r:id="rId2"/>
    <p:sldId id="272" r:id="rId3"/>
    <p:sldId id="258" r:id="rId4"/>
    <p:sldId id="259" r:id="rId5"/>
    <p:sldId id="273" r:id="rId6"/>
    <p:sldId id="260" r:id="rId7"/>
    <p:sldId id="261" r:id="rId8"/>
    <p:sldId id="262" r:id="rId9"/>
    <p:sldId id="263" r:id="rId10"/>
    <p:sldId id="264" r:id="rId11"/>
    <p:sldId id="276" r:id="rId12"/>
    <p:sldId id="277" r:id="rId13"/>
    <p:sldId id="268" r:id="rId14"/>
    <p:sldId id="278" r:id="rId15"/>
    <p:sldId id="270" r:id="rId16"/>
    <p:sldId id="279" r:id="rId1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0" autoAdjust="0"/>
  </p:normalViewPr>
  <p:slideViewPr>
    <p:cSldViewPr>
      <p:cViewPr varScale="1">
        <p:scale>
          <a:sx n="70" d="100"/>
          <a:sy n="70" d="100"/>
        </p:scale>
        <p:origin x="-828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769C09-9D9E-442D-ADE7-9644ECCFF122}" type="datetimeFigureOut">
              <a:rPr lang="ru-RU" smtClean="0"/>
              <a:t>26.10.2016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6038A5-35B4-47BF-A3E1-4DF928AEC3D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6038A5-35B4-47BF-A3E1-4DF928AEC3D0}" type="slidenum">
              <a:rPr lang="ru-RU" smtClean="0"/>
              <a:t>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DBB5F5B-976E-4B30-8F34-E004CC309DE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42310C-C3B1-49FE-929D-73879492D1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DD3E2310-770F-48E1-A501-B1067E4F44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96011D-9F3A-4BA2-A3A0-B16F37F815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03B8E4-98B2-49EA-8319-72461322E3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199BD2F-286A-4D59-8977-5BB8AD12EE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F85905-92FE-4077-8D3F-E801F98E38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3E70818-A3BF-47E5-BFDE-4DDEBEE085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72A42A-1A78-4A86-BBC9-6CD5046CEE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722EEB-F4B5-40CA-95F9-1BCD5D2A700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DCAA923-BACB-4B9E-ABCA-23825A6D94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38400" y="228600"/>
            <a:ext cx="6400800" cy="12192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2438400" y="1600200"/>
            <a:ext cx="3124200" cy="4495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715000" y="1600200"/>
            <a:ext cx="3124200" cy="4495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52400" y="6248400"/>
            <a:ext cx="1901825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934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6F081D92-1AB3-4B35-BF15-086134B50D1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4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DDF036FF-0FD1-45F0-A9CF-0C79125EEE5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3" name="Rectangle 23"/>
          <p:cNvSpPr>
            <a:spLocks noGrp="1" noChangeArrowheads="1"/>
          </p:cNvSpPr>
          <p:nvPr>
            <p:ph type="ctrTitle"/>
          </p:nvPr>
        </p:nvSpPr>
        <p:spPr>
          <a:ln/>
        </p:spPr>
        <p:txBody>
          <a:bodyPr/>
          <a:lstStyle/>
          <a:p>
            <a:r>
              <a:rPr lang="ru-RU" b="1" dirty="0">
                <a:solidFill>
                  <a:srgbClr val="FFFF00"/>
                </a:solidFill>
                <a:latin typeface="Monotype Corsiva" pitchFamily="66" charset="0"/>
              </a:rPr>
              <a:t>Наследственные болезни</a:t>
            </a:r>
          </a:p>
        </p:txBody>
      </p:sp>
      <p:sp>
        <p:nvSpPr>
          <p:cNvPr id="5144" name="Rectangle 24"/>
          <p:cNvSpPr>
            <a:spLocks noGrp="1" noChangeArrowheads="1"/>
          </p:cNvSpPr>
          <p:nvPr>
            <p:ph type="subTitle" idx="1"/>
          </p:nvPr>
        </p:nvSpPr>
        <p:spPr>
          <a:xfrm>
            <a:off x="3733800" y="3581400"/>
            <a:ext cx="5114778" cy="2937136"/>
          </a:xfrm>
          <a:ln/>
        </p:spPr>
        <p:txBody>
          <a:bodyPr>
            <a:normAutofit fontScale="40000" lnSpcReduction="20000"/>
          </a:bodyPr>
          <a:lstStyle/>
          <a:p>
            <a:r>
              <a:rPr lang="ru-RU" sz="13500" b="1" dirty="0">
                <a:solidFill>
                  <a:srgbClr val="FFFF00"/>
                </a:solidFill>
                <a:latin typeface="Monotype Corsiva" pitchFamily="66" charset="0"/>
              </a:rPr>
              <a:t>Синдром </a:t>
            </a:r>
            <a:r>
              <a:rPr lang="ru-RU" sz="13500" b="1" dirty="0" smtClean="0">
                <a:solidFill>
                  <a:srgbClr val="FFFF00"/>
                </a:solidFill>
                <a:latin typeface="Monotype Corsiva" pitchFamily="66" charset="0"/>
              </a:rPr>
              <a:t>Дауна</a:t>
            </a:r>
          </a:p>
          <a:p>
            <a:endParaRPr lang="ru-RU" sz="4800" b="1" dirty="0" smtClean="0">
              <a:solidFill>
                <a:srgbClr val="FFFF00"/>
              </a:solidFill>
              <a:latin typeface="Monotype Corsiva" pitchFamily="66" charset="0"/>
            </a:endParaRPr>
          </a:p>
          <a:p>
            <a:endParaRPr lang="ru-RU" sz="4800" b="1" dirty="0" smtClean="0">
              <a:solidFill>
                <a:srgbClr val="FFFF00"/>
              </a:solidFill>
              <a:latin typeface="Monotype Corsiva" pitchFamily="66" charset="0"/>
            </a:endParaRPr>
          </a:p>
          <a:p>
            <a:endParaRPr lang="ru-RU" sz="4800" b="1" dirty="0" smtClean="0">
              <a:solidFill>
                <a:srgbClr val="FFFF00"/>
              </a:solidFill>
              <a:latin typeface="Monotype Corsiva" pitchFamily="66" charset="0"/>
            </a:endParaRPr>
          </a:p>
          <a:p>
            <a:endParaRPr lang="ru-RU" sz="4800" b="1" dirty="0" smtClean="0">
              <a:solidFill>
                <a:srgbClr val="FFFF00"/>
              </a:solidFill>
              <a:latin typeface="Monotype Corsiva" pitchFamily="66" charset="0"/>
            </a:endParaRPr>
          </a:p>
          <a:p>
            <a:r>
              <a:rPr lang="ru-RU" sz="4800" b="1" dirty="0" smtClean="0">
                <a:solidFill>
                  <a:srgbClr val="FFFF00"/>
                </a:solidFill>
                <a:latin typeface="Monotype Corsiva" pitchFamily="66" charset="0"/>
              </a:rPr>
              <a:t>Подготовила студентка  </a:t>
            </a:r>
          </a:p>
          <a:p>
            <a:r>
              <a:rPr lang="ru-RU" sz="4800" b="1" dirty="0" smtClean="0">
                <a:solidFill>
                  <a:srgbClr val="FFFF00"/>
                </a:solidFill>
                <a:latin typeface="Monotype Corsiva" pitchFamily="66" charset="0"/>
              </a:rPr>
              <a:t>5 курса 1 группы Семенчук Кристина Валериевна	 </a:t>
            </a:r>
          </a:p>
          <a:p>
            <a:r>
              <a:rPr lang="ru-RU" sz="4800" b="1" dirty="0" err="1" smtClean="0">
                <a:solidFill>
                  <a:srgbClr val="FFFF00"/>
                </a:solidFill>
                <a:latin typeface="Monotype Corsiva" pitchFamily="66" charset="0"/>
              </a:rPr>
              <a:t>Хрьков</a:t>
            </a:r>
            <a:r>
              <a:rPr lang="ru-RU" sz="4800" b="1" dirty="0" smtClean="0">
                <a:solidFill>
                  <a:srgbClr val="FFFF00"/>
                </a:solidFill>
                <a:latin typeface="Monotype Corsiva" pitchFamily="66" charset="0"/>
              </a:rPr>
              <a:t> 2016</a:t>
            </a:r>
            <a:endParaRPr lang="ru-RU" sz="4800" b="1" dirty="0">
              <a:solidFill>
                <a:srgbClr val="FFFF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6019800" cy="899160"/>
          </a:xfrm>
        </p:spPr>
        <p:txBody>
          <a:bodyPr>
            <a:normAutofit fontScale="90000"/>
          </a:bodyPr>
          <a:lstStyle/>
          <a:p>
            <a:r>
              <a:rPr lang="ru-RU" sz="4400" b="1" dirty="0" smtClean="0">
                <a:solidFill>
                  <a:schemeClr val="hlink"/>
                </a:solidFill>
                <a:latin typeface="Monotype Corsiva" pitchFamily="66" charset="0"/>
              </a:rPr>
              <a:t>             Синдром </a:t>
            </a:r>
            <a:r>
              <a:rPr lang="ru-RU" sz="4400" b="1" dirty="0">
                <a:solidFill>
                  <a:schemeClr val="hlink"/>
                </a:solidFill>
                <a:latin typeface="Monotype Corsiva" pitchFamily="66" charset="0"/>
              </a:rPr>
              <a:t>Дауна-</a:t>
            </a:r>
          </a:p>
        </p:txBody>
      </p:sp>
      <p:sp>
        <p:nvSpPr>
          <p:cNvPr id="106499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1676400"/>
            <a:ext cx="5105400" cy="4876800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/>
              <a:t>  </a:t>
            </a:r>
            <a:r>
              <a:rPr lang="ru-RU" dirty="0" smtClean="0"/>
              <a:t>тяжелое заболевание, возникающее в период внутриутробного развития плода в результате генетической мутации. Синдром Дауна проявляется целым рядом внешних признаков, а также снижением умственных способностей. </a:t>
            </a:r>
            <a:endParaRPr lang="ru-RU" sz="2400" dirty="0"/>
          </a:p>
        </p:txBody>
      </p:sp>
      <p:pic>
        <p:nvPicPr>
          <p:cNvPr id="106501" name="Picture 5" descr="C:\Users\Кристина\Desktop\800px-Chris_Burk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62600" y="1219200"/>
            <a:ext cx="3276600" cy="49234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0" name="Rectangle 4"/>
          <p:cNvSpPr>
            <a:spLocks noGrp="1" noChangeArrowheads="1"/>
          </p:cNvSpPr>
          <p:nvPr>
            <p:ph type="title"/>
          </p:nvPr>
        </p:nvSpPr>
        <p:spPr>
          <a:xfrm>
            <a:off x="2362200" y="228600"/>
            <a:ext cx="6400800" cy="1219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8800" b="1" dirty="0">
                <a:latin typeface="Monotype Corsiva" pitchFamily="66" charset="0"/>
              </a:rPr>
              <a:t>История</a:t>
            </a:r>
          </a:p>
        </p:txBody>
      </p:sp>
      <p:pic>
        <p:nvPicPr>
          <p:cNvPr id="5" name="Picture 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00600" y="1600200"/>
            <a:ext cx="3909332" cy="4953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Picture 1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1676400"/>
            <a:ext cx="3505200" cy="489298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55" name="Rectangle 11"/>
          <p:cNvSpPr>
            <a:spLocks noGrp="1" noChangeArrowheads="1"/>
          </p:cNvSpPr>
          <p:nvPr>
            <p:ph type="body" idx="4294967295"/>
          </p:nvPr>
        </p:nvSpPr>
        <p:spPr>
          <a:xfrm>
            <a:off x="533400" y="304800"/>
            <a:ext cx="6553200" cy="60960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000" dirty="0"/>
              <a:t>Английский врач </a:t>
            </a:r>
            <a:r>
              <a:rPr lang="ru-RU" sz="2000" b="1" dirty="0"/>
              <a:t>Джон </a:t>
            </a:r>
            <a:r>
              <a:rPr lang="ru-RU" sz="2000" b="1" dirty="0" err="1"/>
              <a:t>Лэнгдон</a:t>
            </a:r>
            <a:r>
              <a:rPr lang="ru-RU" sz="2000" b="1" dirty="0"/>
              <a:t> Даун </a:t>
            </a:r>
            <a:r>
              <a:rPr lang="ru-RU" sz="2000" dirty="0"/>
              <a:t>первый пишет и характеризует синдром Дауна, как форму психического расстройства </a:t>
            </a:r>
            <a:r>
              <a:rPr lang="ru-RU" sz="2000" b="1" dirty="0"/>
              <a:t>в 1862 году</a:t>
            </a:r>
            <a:r>
              <a:rPr lang="ru-RU" sz="2000" dirty="0"/>
              <a:t>, и становится более известным опубликовав свой доклад в 1866 году. Из-за </a:t>
            </a:r>
            <a:r>
              <a:rPr lang="ru-RU" sz="2000" dirty="0" err="1"/>
              <a:t>эпикантуса</a:t>
            </a:r>
            <a:r>
              <a:rPr lang="ru-RU" sz="2000" dirty="0"/>
              <a:t> Даун использовал термин монголоиды. Представление о синдроме Дауна было очень привязано к расизму вплоть до 1970-х годов.</a:t>
            </a:r>
          </a:p>
          <a:p>
            <a:pPr>
              <a:lnSpc>
                <a:spcPct val="80000"/>
              </a:lnSpc>
            </a:pPr>
            <a:r>
              <a:rPr lang="ru-RU" sz="2000" dirty="0"/>
              <a:t>До середины </a:t>
            </a:r>
            <a:r>
              <a:rPr lang="en-US" sz="2000" dirty="0"/>
              <a:t>XX</a:t>
            </a:r>
            <a:r>
              <a:rPr lang="ru-RU" sz="2000" dirty="0"/>
              <a:t> века причины синдрома Дауна оставались для всех неизвестными, однако была известна взаимосвязь между вероятностью рождения ребёнка с синдромом Дауна и возрастом матери, также было известно то, что синдрому были подвержены все расы. Существовала теория о том, что синдром вызван сочетанием генетических и наследственных факторов. Другие теории придерживались мнения, что он вызван травмами во время родов.</a:t>
            </a:r>
          </a:p>
          <a:p>
            <a:pPr>
              <a:lnSpc>
                <a:spcPct val="80000"/>
              </a:lnSpc>
            </a:pPr>
            <a:r>
              <a:rPr lang="ru-RU" sz="2000" dirty="0"/>
              <a:t>С открытием технологий, позволяющих изучать кариотип в 1950-х годах, стало возможно определить аномалии хромосом, их количество и форму</a:t>
            </a:r>
            <a:r>
              <a:rPr lang="ru-RU" sz="2000" b="1" dirty="0"/>
              <a:t>. В 1959 году </a:t>
            </a:r>
            <a:r>
              <a:rPr lang="ru-RU" sz="2000" b="1" dirty="0" err="1"/>
              <a:t>Жером</a:t>
            </a:r>
            <a:r>
              <a:rPr lang="ru-RU" sz="2000" b="1" dirty="0"/>
              <a:t> </a:t>
            </a:r>
            <a:r>
              <a:rPr lang="ru-RU" sz="2000" b="1" dirty="0" err="1"/>
              <a:t>Лежен</a:t>
            </a:r>
            <a:r>
              <a:rPr lang="ru-RU" sz="2000" b="1" dirty="0"/>
              <a:t> </a:t>
            </a:r>
            <a:r>
              <a:rPr lang="ru-RU" sz="2000" dirty="0"/>
              <a:t>обнаружил, что синдром Дауна возникает из-за </a:t>
            </a:r>
            <a:r>
              <a:rPr lang="ru-RU" sz="2000" dirty="0" err="1"/>
              <a:t>трисомии</a:t>
            </a:r>
            <a:r>
              <a:rPr lang="ru-RU" sz="2000" dirty="0"/>
              <a:t> 21-й хромосомы.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66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304800"/>
            <a:ext cx="5276850" cy="35136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1864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7850" y="3505200"/>
            <a:ext cx="5426150" cy="3352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1865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990600"/>
            <a:ext cx="3508375" cy="45829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18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21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21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8" name="Rectangle 4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8077200" cy="1219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8000" b="1" dirty="0">
                <a:latin typeface="Monotype Corsiva" pitchFamily="66" charset="0"/>
              </a:rPr>
              <a:t>Эпидемиология</a:t>
            </a:r>
          </a:p>
        </p:txBody>
      </p:sp>
      <p:pic>
        <p:nvPicPr>
          <p:cNvPr id="6" name="Рисунок 5" descr="Trisomy21_grap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3400" y="1828800"/>
            <a:ext cx="6934200" cy="4612837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7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838200" y="533400"/>
            <a:ext cx="6553200" cy="5943600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ru-RU" sz="2000" dirty="0"/>
              <a:t>Синдром Дауна не является редкой патологией — в среднем наблюдается один случай на 700 родов; в данный момент, из-за </a:t>
            </a:r>
            <a:r>
              <a:rPr lang="ru-RU" sz="2000" dirty="0" err="1"/>
              <a:t>пренатальной</a:t>
            </a:r>
            <a:r>
              <a:rPr lang="ru-RU" sz="2000" dirty="0"/>
              <a:t> диагностики, частота рождения детей с синдромом Дауна уменьшилась до 1 к 1100. У мальчиков и у девочек аномалия встречается с одинаковой частотой.</a:t>
            </a:r>
          </a:p>
          <a:p>
            <a:pPr>
              <a:lnSpc>
                <a:spcPct val="80000"/>
              </a:lnSpc>
            </a:pPr>
            <a:r>
              <a:rPr lang="ru-RU" sz="2000" dirty="0"/>
              <a:t>Возраст матери влияет на шансы зачатия ребенка с синдромом Дауна. Если матери от 20 до 24, вероятность этого 1 к 1562, если матери от 35 до 39, то 1 к 214, а в возрасте старше 45, вероятность 1 к 19. Хоть вероятность и увеличивается с возрастом матери, 80% детей с данным синдромом рождаются у женщин в возрасте до 35 лет. Это объясняется более высокой плодородностью этой возрастной группы. По последним данным отцовский возраст, особенно если старше 42 лет, также увеличивает риск .</a:t>
            </a:r>
          </a:p>
          <a:p>
            <a:pPr>
              <a:lnSpc>
                <a:spcPct val="80000"/>
              </a:lnSpc>
            </a:pPr>
            <a:r>
              <a:rPr lang="ru-RU" sz="2000" dirty="0"/>
              <a:t> Современные исследования </a:t>
            </a:r>
            <a:r>
              <a:rPr lang="ru-RU" sz="2000" dirty="0" smtClean="0"/>
              <a:t>показали</a:t>
            </a:r>
            <a:r>
              <a:rPr lang="ru-RU" sz="2000" dirty="0"/>
              <a:t>, что синдром Дауна обусловлен также случайными событиями в процессе формирования половых клеток и/или беременности. Поведение родителей и факторы окружающей среды на это никак не влияют.</a:t>
            </a:r>
          </a:p>
          <a:p>
            <a:pPr>
              <a:lnSpc>
                <a:spcPct val="80000"/>
              </a:lnSpc>
            </a:pPr>
            <a:endParaRPr lang="ru-RU" sz="18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800" b="1" dirty="0">
                <a:latin typeface="Monotype Corsiva" pitchFamily="66" charset="0"/>
              </a:rPr>
              <a:t>Патофизиология</a:t>
            </a:r>
          </a:p>
        </p:txBody>
      </p:sp>
      <p:sp>
        <p:nvSpPr>
          <p:cNvPr id="9216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9416"/>
            <a:ext cx="7239000" cy="3800784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None/>
            </a:pPr>
            <a:r>
              <a:rPr lang="ru-RU" sz="2800" dirty="0" smtClean="0"/>
              <a:t>Различают несколько форм патологии, основанных на этиологии синдрома у конкретного человека с синдромом Дауна</a:t>
            </a:r>
            <a:r>
              <a:rPr lang="ru-RU" sz="2800" dirty="0" smtClean="0"/>
              <a:t>.</a:t>
            </a:r>
          </a:p>
          <a:p>
            <a:pPr>
              <a:lnSpc>
                <a:spcPct val="80000"/>
              </a:lnSpc>
            </a:pPr>
            <a:endParaRPr lang="ru-RU" sz="2400" dirty="0" smtClean="0">
              <a:latin typeface="+mj-lt"/>
              <a:cs typeface="Arial" pitchFamily="34" charset="0"/>
            </a:endParaRPr>
          </a:p>
          <a:p>
            <a:pPr>
              <a:lnSpc>
                <a:spcPct val="80000"/>
              </a:lnSpc>
            </a:pPr>
            <a:r>
              <a:rPr lang="ru-RU" sz="2400" dirty="0" err="1" smtClean="0">
                <a:latin typeface="+mj-lt"/>
                <a:cs typeface="Arial" pitchFamily="34" charset="0"/>
              </a:rPr>
              <a:t>Трисомия</a:t>
            </a:r>
            <a:endParaRPr lang="ru-RU" sz="2400" dirty="0" smtClean="0">
              <a:latin typeface="+mj-lt"/>
              <a:cs typeface="Arial" pitchFamily="34" charset="0"/>
            </a:endParaRPr>
          </a:p>
          <a:p>
            <a:pPr>
              <a:lnSpc>
                <a:spcPct val="80000"/>
              </a:lnSpc>
            </a:pPr>
            <a:r>
              <a:rPr lang="ru-RU" sz="2400" dirty="0" err="1" smtClean="0">
                <a:latin typeface="+mj-lt"/>
                <a:cs typeface="Arial" pitchFamily="34" charset="0"/>
              </a:rPr>
              <a:t>Мозаицизм</a:t>
            </a:r>
            <a:endParaRPr lang="ru-RU" sz="2400" dirty="0" smtClean="0">
              <a:latin typeface="+mj-lt"/>
              <a:cs typeface="Arial" pitchFamily="34" charset="0"/>
            </a:endParaRPr>
          </a:p>
          <a:p>
            <a:pPr>
              <a:lnSpc>
                <a:spcPct val="80000"/>
              </a:lnSpc>
            </a:pPr>
            <a:r>
              <a:rPr lang="ru-RU" sz="2400" dirty="0" err="1" smtClean="0">
                <a:latin typeface="+mj-lt"/>
                <a:cs typeface="Arial" pitchFamily="34" charset="0"/>
              </a:rPr>
              <a:t>Робертоновские</a:t>
            </a:r>
            <a:r>
              <a:rPr lang="ru-RU" sz="2400" dirty="0" smtClean="0">
                <a:latin typeface="+mj-lt"/>
                <a:cs typeface="Arial" pitchFamily="34" charset="0"/>
              </a:rPr>
              <a:t> </a:t>
            </a:r>
            <a:r>
              <a:rPr lang="ru-RU" sz="2000" dirty="0" err="1" smtClean="0">
                <a:latin typeface="+mj-lt"/>
                <a:cs typeface="Arial" pitchFamily="34" charset="0"/>
              </a:rPr>
              <a:t>транслокации</a:t>
            </a:r>
            <a:r>
              <a:rPr lang="ru-RU" sz="2000" dirty="0" smtClean="0">
                <a:latin typeface="+mj-lt"/>
                <a:cs typeface="Arial" pitchFamily="34" charset="0"/>
              </a:rPr>
              <a:t> </a:t>
            </a:r>
            <a:r>
              <a:rPr lang="ru-RU" sz="1800" dirty="0" smtClean="0">
                <a:latin typeface="+mj-lt"/>
                <a:cs typeface="Arial" pitchFamily="34" charset="0"/>
              </a:rPr>
              <a:t>(</a:t>
            </a:r>
            <a:r>
              <a:rPr lang="ru-RU" sz="2000" dirty="0" smtClean="0"/>
              <a:t>семейный </a:t>
            </a:r>
            <a:r>
              <a:rPr lang="ru-RU" sz="2000" dirty="0" smtClean="0"/>
              <a:t>синдром </a:t>
            </a:r>
            <a:r>
              <a:rPr lang="ru-RU" sz="2000" dirty="0" smtClean="0"/>
              <a:t>Дауна</a:t>
            </a:r>
            <a:r>
              <a:rPr lang="ru-RU" sz="2000" dirty="0" smtClean="0"/>
              <a:t>)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 smtClean="0">
              <a:latin typeface="+mj-lt"/>
              <a:cs typeface="Arial" pitchFamily="34" charset="0"/>
            </a:endParaRPr>
          </a:p>
          <a:p>
            <a:pPr>
              <a:lnSpc>
                <a:spcPct val="80000"/>
              </a:lnSpc>
            </a:pPr>
            <a:endParaRPr lang="ru-RU" sz="2800" dirty="0" smtClean="0"/>
          </a:p>
          <a:p>
            <a:pPr>
              <a:lnSpc>
                <a:spcPct val="80000"/>
              </a:lnSpc>
              <a:buNone/>
            </a:pPr>
            <a:endParaRPr lang="ru-RU" sz="2800" dirty="0" smtClean="0"/>
          </a:p>
          <a:p>
            <a:pPr>
              <a:lnSpc>
                <a:spcPct val="80000"/>
              </a:lnSpc>
              <a:buNone/>
            </a:pPr>
            <a:endParaRPr lang="ru-RU" sz="28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1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92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4800600" cy="929640"/>
          </a:xfrm>
        </p:spPr>
        <p:txBody>
          <a:bodyPr/>
          <a:lstStyle/>
          <a:p>
            <a:pPr algn="ctr"/>
            <a:r>
              <a:rPr lang="ru-RU" sz="4800" b="1" dirty="0" err="1" smtClean="0">
                <a:latin typeface="Monotype Corsiva" pitchFamily="66" charset="0"/>
              </a:rPr>
              <a:t>Трисомия</a:t>
            </a:r>
            <a:endParaRPr lang="ru-RU" sz="4800" b="1" dirty="0">
              <a:latin typeface="Monotype Corsiva" pitchFamily="66" charset="0"/>
            </a:endParaRPr>
          </a:p>
        </p:txBody>
      </p:sp>
      <p:sp>
        <p:nvSpPr>
          <p:cNvPr id="93187" name="Rectangle 3"/>
          <p:cNvSpPr>
            <a:spLocks noGrp="1" noChangeArrowheads="1"/>
          </p:cNvSpPr>
          <p:nvPr>
            <p:ph idx="1"/>
          </p:nvPr>
        </p:nvSpPr>
        <p:spPr>
          <a:xfrm>
            <a:off x="0" y="990600"/>
            <a:ext cx="4724400" cy="55626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000" dirty="0" smtClean="0"/>
              <a:t>Подвид синдрома, характеризующийся образованием трех хромосом в 21-ой паре. Причины </a:t>
            </a:r>
            <a:r>
              <a:rPr lang="ru-RU" sz="2000" dirty="0" err="1" smtClean="0"/>
              <a:t>трисомии</a:t>
            </a:r>
            <a:r>
              <a:rPr lang="ru-RU" sz="2000" dirty="0" smtClean="0"/>
              <a:t> изучены мало, однако статистические исследования показывают зависимость возраста матери и появление синдрома у ее потомства. Чем старше женщина, тем больше вероятности ей родить </a:t>
            </a:r>
            <a:r>
              <a:rPr lang="ru-RU" sz="2000" dirty="0" err="1" smtClean="0"/>
              <a:t>дауниста</a:t>
            </a:r>
            <a:r>
              <a:rPr lang="ru-RU" sz="2000" dirty="0" smtClean="0"/>
              <a:t>. Связывают это с возрастом яйцеклеток. </a:t>
            </a:r>
            <a:r>
              <a:rPr lang="ru-RU" sz="2000" dirty="0" err="1" smtClean="0"/>
              <a:t>Нерасхождение</a:t>
            </a:r>
            <a:r>
              <a:rPr lang="ru-RU" sz="2000" dirty="0" smtClean="0"/>
              <a:t> хромосом происходит во время мейоза, что обуславливает зарождение гаметы с 24 хромосомами. После воссоединения с мужской гаметой, содержащей нормальное количество из 23 хромосом, одна остается лишней. При </a:t>
            </a:r>
            <a:r>
              <a:rPr lang="ru-RU" sz="2000" dirty="0" err="1" smtClean="0"/>
              <a:t>трисомии</a:t>
            </a:r>
            <a:r>
              <a:rPr lang="ru-RU" sz="2000" dirty="0" smtClean="0"/>
              <a:t> все клетки плода будут содержать 47 хромосом;</a:t>
            </a:r>
            <a:endParaRPr lang="ru-RU" sz="2000" dirty="0"/>
          </a:p>
        </p:txBody>
      </p:sp>
      <p:pic>
        <p:nvPicPr>
          <p:cNvPr id="7" name="Рисунок 6" descr="800px-Down_Syndrome_Karyotyp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77914" y="1371600"/>
            <a:ext cx="4366086" cy="4699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931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trisomymosaic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19775" y="3771900"/>
            <a:ext cx="3324225" cy="3086100"/>
          </a:xfrm>
          <a:prstGeom prst="rect">
            <a:avLst/>
          </a:prstGeom>
        </p:spPr>
      </p:pic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152400"/>
            <a:ext cx="5638800" cy="1158240"/>
          </a:xfrm>
        </p:spPr>
        <p:txBody>
          <a:bodyPr/>
          <a:lstStyle/>
          <a:p>
            <a:pPr algn="ctr"/>
            <a:r>
              <a:rPr lang="ru-RU" sz="5400" b="1" dirty="0" err="1">
                <a:latin typeface="Monotype Corsiva" pitchFamily="66" charset="0"/>
              </a:rPr>
              <a:t>Мозаицизм</a:t>
            </a:r>
            <a:endParaRPr lang="ru-RU" sz="5400" b="1" dirty="0">
              <a:latin typeface="Monotype Corsiva" pitchFamily="66" charset="0"/>
            </a:endParaRPr>
          </a:p>
        </p:txBody>
      </p:sp>
      <p:sp>
        <p:nvSpPr>
          <p:cNvPr id="94211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1524000"/>
            <a:ext cx="6934200" cy="44958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/>
              <a:t>   Явление</a:t>
            </a:r>
            <a:r>
              <a:rPr lang="ru-RU" sz="2000" dirty="0" smtClean="0"/>
              <a:t>, при котором не все клетки плода будут содержать аномальное количество хромосом, что обусловлено </a:t>
            </a:r>
            <a:r>
              <a:rPr lang="ru-RU" sz="2000" dirty="0" err="1" smtClean="0"/>
              <a:t>нерасхождением</a:t>
            </a:r>
            <a:r>
              <a:rPr lang="ru-RU" sz="2000" dirty="0" smtClean="0"/>
              <a:t> хромосомного ряда на более ранних этапах развития плода. Поэтому поражены феноменом синдрома только отельные органы и ткани. </a:t>
            </a:r>
            <a:r>
              <a:rPr lang="ru-RU" sz="2000" dirty="0" err="1" smtClean="0"/>
              <a:t>Мозаицизм</a:t>
            </a:r>
            <a:r>
              <a:rPr lang="ru-RU" sz="2000" dirty="0" smtClean="0"/>
              <a:t> относят к легкой форме синдрома Дауна, со сглаженной клинической картиной. Однако такой вид заболевания крайне сложно диагностируется во время </a:t>
            </a:r>
            <a:r>
              <a:rPr lang="ru-RU" sz="2000" dirty="0" err="1" smtClean="0"/>
              <a:t>пренатальных</a:t>
            </a:r>
            <a:r>
              <a:rPr lang="ru-RU" sz="2000" dirty="0" smtClean="0"/>
              <a:t> исследований. </a:t>
            </a:r>
            <a:r>
              <a:rPr lang="ru-RU" sz="2000" dirty="0" err="1" smtClean="0"/>
              <a:t>Мозаицизм</a:t>
            </a:r>
            <a:r>
              <a:rPr lang="ru-RU" sz="2000" dirty="0" smtClean="0"/>
              <a:t> – явление редкое, всего лишь 1-2% из всех случаев проявления синдрома Дауна, приходится на него;</a:t>
            </a:r>
            <a:endParaRPr lang="ru-RU" sz="1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942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81000" y="533400"/>
            <a:ext cx="7543800" cy="8382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Семейный синдром Дауна.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1"/>
          </p:nvPr>
        </p:nvSpPr>
        <p:spPr>
          <a:xfrm>
            <a:off x="152400" y="1066800"/>
            <a:ext cx="4419600" cy="4953000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/>
              <a:t>    Еще </a:t>
            </a:r>
            <a:r>
              <a:rPr lang="ru-RU" dirty="0" smtClean="0"/>
              <a:t>одна причинность зарождения синдрома, при которой дополнительная хромосома образуется в результате </a:t>
            </a:r>
            <a:r>
              <a:rPr lang="ru-RU" dirty="0" err="1" smtClean="0"/>
              <a:t>транслокации</a:t>
            </a:r>
            <a:r>
              <a:rPr lang="ru-RU" dirty="0" smtClean="0"/>
              <a:t> в кариотипе родителя. Феномен обусловлен сцеплением плеч длинной 21-ой хромосомы и, чаще всего, 14-ой. Во время мейоза повышается риск разделения хромосом с образованием лишней;</a:t>
            </a:r>
            <a:endParaRPr lang="ru-RU" dirty="0"/>
          </a:p>
        </p:txBody>
      </p:sp>
      <p:pic>
        <p:nvPicPr>
          <p:cNvPr id="7" name="Содержимое 6" descr="68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89545" y="1371192"/>
            <a:ext cx="4149655" cy="4572408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04800"/>
            <a:ext cx="6019800" cy="1066800"/>
          </a:xfrm>
        </p:spPr>
        <p:txBody>
          <a:bodyPr>
            <a:normAutofit/>
          </a:bodyPr>
          <a:lstStyle/>
          <a:p>
            <a:r>
              <a:rPr lang="ru-RU" sz="4400" dirty="0" smtClean="0">
                <a:latin typeface="Arial" pitchFamily="34" charset="0"/>
                <a:cs typeface="Arial" pitchFamily="34" charset="0"/>
              </a:rPr>
              <a:t>Диагностика</a:t>
            </a:r>
            <a:endParaRPr lang="ru-RU" sz="4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two-trimester-screening-skrining-2-trimestra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838200" y="1828800"/>
            <a:ext cx="6852582" cy="45184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5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457200"/>
            <a:ext cx="7620000" cy="5486400"/>
          </a:xfrm>
        </p:spPr>
        <p:txBody>
          <a:bodyPr>
            <a:noAutofit/>
          </a:bodyPr>
          <a:lstStyle/>
          <a:p>
            <a:pPr fontAlgn="base"/>
            <a:r>
              <a:rPr lang="ru-RU" sz="1800" dirty="0" smtClean="0"/>
              <a:t>Раннюю диагностику синдрома Дауна в период беременности возможно провести с помощью специальных методов </a:t>
            </a:r>
            <a:r>
              <a:rPr lang="ru-RU" sz="1800" dirty="0" err="1" smtClean="0"/>
              <a:t>УЗИ-исследований</a:t>
            </a:r>
            <a:r>
              <a:rPr lang="ru-RU" sz="1800" dirty="0" smtClean="0"/>
              <a:t>, которые с 95% точностью могут сообщать о предстоящей проблеме у будущего ребенка. Однако только </a:t>
            </a:r>
            <a:r>
              <a:rPr lang="ru-RU" sz="1800" dirty="0" err="1" smtClean="0"/>
              <a:t>трисомия</a:t>
            </a:r>
            <a:r>
              <a:rPr lang="ru-RU" sz="1800" dirty="0" smtClean="0"/>
              <a:t> может гарантировать наличие признаков синдрома у плода, </a:t>
            </a:r>
            <a:r>
              <a:rPr lang="ru-RU" sz="1800" dirty="0" err="1" smtClean="0"/>
              <a:t>мозаицизм</a:t>
            </a:r>
            <a:r>
              <a:rPr lang="ru-RU" sz="1800" dirty="0" smtClean="0"/>
              <a:t> и остальные подвиды патологии диагностировать в данный период практически невозможно.</a:t>
            </a:r>
          </a:p>
          <a:p>
            <a:pPr fontAlgn="base"/>
            <a:r>
              <a:rPr lang="ru-RU" sz="1800" dirty="0" smtClean="0"/>
              <a:t>Кроме УЗИ доступны некоторые генетические исследования, носящие тестовый характер – </a:t>
            </a:r>
            <a:r>
              <a:rPr lang="ru-RU" sz="1800" dirty="0" err="1" smtClean="0"/>
              <a:t>амниоцентез</a:t>
            </a:r>
            <a:r>
              <a:rPr lang="ru-RU" sz="1800" dirty="0" smtClean="0"/>
              <a:t>, биопсия хориона, </a:t>
            </a:r>
            <a:r>
              <a:rPr lang="ru-RU" sz="1800" dirty="0" err="1" smtClean="0"/>
              <a:t>кордоцентез</a:t>
            </a:r>
            <a:r>
              <a:rPr lang="ru-RU" sz="1800" dirty="0" smtClean="0"/>
              <a:t>. Первые два исследования относят к группе </a:t>
            </a:r>
            <a:r>
              <a:rPr lang="ru-RU" sz="1800" dirty="0" err="1" smtClean="0"/>
              <a:t>инвазивных</a:t>
            </a:r>
            <a:r>
              <a:rPr lang="ru-RU" sz="1800" dirty="0" smtClean="0"/>
              <a:t> исследований, которые несут некоторый процент опасности повреждения стенок матки вследствие введения в ее полость хирургических инструментов. По этой причине данные методы не применяют у женщин старше 34-летнего возраста.</a:t>
            </a:r>
          </a:p>
          <a:p>
            <a:pPr fontAlgn="base"/>
            <a:r>
              <a:rPr lang="ru-RU" sz="1800" dirty="0" err="1" smtClean="0"/>
              <a:t>Неинвазивные</a:t>
            </a:r>
            <a:r>
              <a:rPr lang="ru-RU" sz="1800" dirty="0" smtClean="0"/>
              <a:t> методы, например – набор </a:t>
            </a:r>
            <a:r>
              <a:rPr lang="ru-RU" sz="1800" dirty="0" err="1" smtClean="0"/>
              <a:t>скрининг-тестов</a:t>
            </a:r>
            <a:r>
              <a:rPr lang="ru-RU" sz="1800" dirty="0" smtClean="0"/>
              <a:t> являются более безопасными для матери и плода – они основаны на исследовании генного содержания в крови матери. Кроме того, </a:t>
            </a:r>
            <a:r>
              <a:rPr lang="ru-RU" sz="1800" dirty="0" err="1" smtClean="0"/>
              <a:t>неинвазивные</a:t>
            </a:r>
            <a:r>
              <a:rPr lang="ru-RU" sz="1800" dirty="0" smtClean="0"/>
              <a:t> методы считаются более эффективными в определении синдрома Дауна у плода, так как исключают возможные ошибки специалиста во время достаточной емкой и трудной процедуры забора материала. Достоверность подобных </a:t>
            </a:r>
            <a:r>
              <a:rPr lang="ru-RU" sz="1800" dirty="0" err="1" smtClean="0"/>
              <a:t>неинвазивных</a:t>
            </a:r>
            <a:r>
              <a:rPr lang="ru-RU" sz="1800" dirty="0" smtClean="0"/>
              <a:t> методов составляет 99,9%.</a:t>
            </a:r>
            <a:endParaRPr lang="ru-RU" sz="1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Характерные черты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Синдром Дауна проявляется целым рядом внешних признаков. Ребенок рождается с плоским лицом и затылком, укороченным черепом. На шее у новорожденного явно обнаруживается специфическая кожная складка, также имеется кожная складка в углах глаз – </a:t>
            </a:r>
            <a:r>
              <a:rPr lang="ru-RU" dirty="0" err="1" smtClean="0"/>
              <a:t>эпикантус</a:t>
            </a:r>
            <a:r>
              <a:rPr lang="ru-RU" dirty="0" smtClean="0"/>
              <a:t>. Конечности и пальцы укорочены, рот всегда приоткрыт из-за врожденной слабости мышц. Среди патологии внутренних органов чаще всего присутствуют болезни </a:t>
            </a:r>
            <a:r>
              <a:rPr lang="ru-RU" dirty="0" err="1" smtClean="0"/>
              <a:t>сердечно-сосудистой</a:t>
            </a:r>
            <a:r>
              <a:rPr lang="ru-RU" dirty="0" smtClean="0"/>
              <a:t> системы, суставной ткани.</a:t>
            </a:r>
          </a:p>
          <a:p>
            <a:r>
              <a:rPr lang="ru-RU" dirty="0" smtClean="0"/>
              <a:t>При синдроме Дауна выражены нарушения в умственной деятельности. Чаще всего, в первую очередь, снижен интеллект. Это приводит к нарушениям в речи, слуховом восприятии.</a:t>
            </a:r>
          </a:p>
          <a:p>
            <a:endParaRPr lang="ru-RU" dirty="0"/>
          </a:p>
        </p:txBody>
      </p:sp>
      <p:pic>
        <p:nvPicPr>
          <p:cNvPr id="4" name="Рисунок 3" descr="photo_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704" y="762000"/>
            <a:ext cx="7435596" cy="54673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5400" b="1">
                <a:latin typeface="Monotype Corsiva" pitchFamily="66" charset="0"/>
              </a:rPr>
              <a:t>Перспективы развития</a:t>
            </a:r>
          </a:p>
        </p:txBody>
      </p:sp>
      <p:sp>
        <p:nvSpPr>
          <p:cNvPr id="10342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524000"/>
            <a:ext cx="7239000" cy="484632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1800" dirty="0"/>
              <a:t>Степень проявления задержки умственного и речевого развития зависит как от врождённых факторов, так и от занятий с ребёнком. Дети с синдромом Дауна обучаемы. Занятия с ними по специальным методикам, учитывающим особенности их развития и восприятия, обычно приводят к неплохим результатам.</a:t>
            </a:r>
          </a:p>
          <a:p>
            <a:pPr>
              <a:lnSpc>
                <a:spcPct val="80000"/>
              </a:lnSpc>
            </a:pPr>
            <a:r>
              <a:rPr lang="ru-RU" sz="1800" dirty="0"/>
              <a:t>Продолжительность жизни взрослых с синдромом Дауна увеличилась — на сегодняшний день нормальная продолжительность жизни более 50 лет. Многие люди с данным синдромом вступают в браки. У мужчин наблюдается ограниченное число сперматозоидов, большинство мужчин с синдромом Дауна бесплодны. У женщин наблюдаются регулярные месячные. По крайней мере 50% женщин с синдромом Дауна могут иметь детей. 35—50% детей, рождённых от матерей с синдромом Дауна, рождаются с синдромом Дауна или другими отклонениями.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</a:t>
            </a:r>
            <a:endParaRPr lang="ru-RU" dirty="0"/>
          </a:p>
        </p:txBody>
      </p:sp>
      <p:pic>
        <p:nvPicPr>
          <p:cNvPr id="4" name="Содержимое 3" descr="22-09-2014-n-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03" y="1828800"/>
            <a:ext cx="8269036" cy="4648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294</TotalTime>
  <Words>1024</Words>
  <Application>Microsoft Office PowerPoint</Application>
  <PresentationFormat>Экран (4:3)</PresentationFormat>
  <Paragraphs>44</Paragraphs>
  <Slides>16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Wingdings</vt:lpstr>
      <vt:lpstr>Monotype Corsiva</vt:lpstr>
      <vt:lpstr>Times New Roman</vt:lpstr>
      <vt:lpstr>Изящная</vt:lpstr>
      <vt:lpstr>Наследственные болезни</vt:lpstr>
      <vt:lpstr>             Синдром Дауна-</vt:lpstr>
      <vt:lpstr>История</vt:lpstr>
      <vt:lpstr>Слайд 4</vt:lpstr>
      <vt:lpstr>Слайд 5</vt:lpstr>
      <vt:lpstr>Эпидемиология</vt:lpstr>
      <vt:lpstr>Слайд 7</vt:lpstr>
      <vt:lpstr>Патофизиология</vt:lpstr>
      <vt:lpstr>Трисомия</vt:lpstr>
      <vt:lpstr>Мозаицизм</vt:lpstr>
      <vt:lpstr>Семейный синдром Дауна.  </vt:lpstr>
      <vt:lpstr>Диагностика</vt:lpstr>
      <vt:lpstr>Слайд 13</vt:lpstr>
      <vt:lpstr>Характерные черты</vt:lpstr>
      <vt:lpstr>Перспективы развития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Кристина</dc:creator>
  <cp:lastModifiedBy>Кристина</cp:lastModifiedBy>
  <cp:revision>12</cp:revision>
  <cp:lastPrinted>1601-01-01T00:00:00Z</cp:lastPrinted>
  <dcterms:created xsi:type="dcterms:W3CDTF">1601-01-01T00:00:00Z</dcterms:created>
  <dcterms:modified xsi:type="dcterms:W3CDTF">2016-10-26T21:40:16Z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