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8" r:id="rId13"/>
    <p:sldId id="267" r:id="rId14"/>
    <p:sldId id="268" r:id="rId15"/>
    <p:sldId id="269" r:id="rId16"/>
    <p:sldId id="274" r:id="rId17"/>
    <p:sldId id="275" r:id="rId18"/>
    <p:sldId id="276" r:id="rId19"/>
    <p:sldId id="277" r:id="rId20"/>
    <p:sldId id="270" r:id="rId21"/>
    <p:sldId id="271" r:id="rId22"/>
    <p:sldId id="272" r:id="rId23"/>
    <p:sldId id="273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0000FF"/>
    <a:srgbClr val="FF3399"/>
    <a:srgbClr val="FFFF00"/>
    <a:srgbClr val="000000"/>
    <a:srgbClr val="FF3300"/>
    <a:srgbClr val="00FF00"/>
    <a:srgbClr val="E3F4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52" autoAdjust="0"/>
    <p:restoredTop sz="96244" autoAdjust="0"/>
  </p:normalViewPr>
  <p:slideViewPr>
    <p:cSldViewPr>
      <p:cViewPr varScale="1">
        <p:scale>
          <a:sx n="71" d="100"/>
          <a:sy n="71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70DB-7AE0-47D9-8349-E9639B1988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A5AD9-E949-4643-A153-5191031ED1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38A977C-5364-42D0-8434-68DF3F337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855C-579F-42B5-908C-FD0B47707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81965-643B-4643-93C4-625CE01E83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EC8AC-3353-4F0E-9C01-8A6C40D020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508ED-D38A-49B2-915C-E68F546588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3B1E4-8ECA-4330-B887-A4226EE50C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EAB16-7809-4E48-8F39-021FF32978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8ECB2-2FE2-4B7B-A993-3077308EC1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0FCA2-AB46-437C-A6FE-3D1846FB00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D31668-05E3-43FD-9922-7C0CDF06DA7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03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B302E37-6D54-4919-A72D-C444B505B75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836613"/>
            <a:ext cx="8208143" cy="1944687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/>
              <a:t>Гепатоцеребральная дистрофия</a:t>
            </a:r>
            <a:br>
              <a:rPr lang="ru-RU" b="1" dirty="0"/>
            </a:br>
            <a:r>
              <a:rPr lang="ru-RU" sz="3600" b="1" dirty="0"/>
              <a:t>(болезнь Вильсона-Коновалова)</a:t>
            </a:r>
          </a:p>
        </p:txBody>
      </p:sp>
      <p:sp>
        <p:nvSpPr>
          <p:cNvPr id="5" name="Rectangle 1"/>
          <p:cNvSpPr txBox="1">
            <a:spLocks noChangeArrowheads="1"/>
          </p:cNvSpPr>
          <p:nvPr/>
        </p:nvSpPr>
        <p:spPr bwMode="auto">
          <a:xfrm>
            <a:off x="755576" y="4149080"/>
            <a:ext cx="80645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228600" indent="-182563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</a:defRPr>
            </a:lvl1pPr>
            <a:lvl2pPr marL="547688" indent="-182563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</a:defRPr>
            </a:lvl2pPr>
            <a:lvl3pPr marL="822325" indent="-182563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</a:defRPr>
            </a:lvl3pPr>
            <a:lvl4pPr marL="1096963" indent="-182563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</a:defRPr>
            </a:lvl4pPr>
            <a:lvl5pPr marL="1389063" indent="-182563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5pPr>
            <a:lvl6pPr marL="1846263" indent="-182563" fontAlgn="base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6pPr>
            <a:lvl7pPr marL="2303463" indent="-182563" fontAlgn="base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7pPr>
            <a:lvl8pPr marL="2760663" indent="-182563" fontAlgn="base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8pPr>
            <a:lvl9pPr marL="3217863" indent="-182563" fontAlgn="base">
              <a:spcBef>
                <a:spcPct val="20000"/>
              </a:spcBef>
              <a:spcAft>
                <a:spcPts val="300"/>
              </a:spcAft>
              <a:buClr>
                <a:srgbClr val="4E75A3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46037" indent="0" algn="r">
              <a:buNone/>
            </a:pPr>
            <a:r>
              <a:rPr lang="ru-RU" altLang="ru-RU" sz="2400" dirty="0">
                <a:solidFill>
                  <a:schemeClr val="bg1"/>
                </a:solidFill>
              </a:rPr>
              <a:t>Выполнила: студентка 1 группы, </a:t>
            </a:r>
          </a:p>
          <a:p>
            <a:pPr marL="46037" indent="0" algn="r">
              <a:buNone/>
            </a:pPr>
            <a:r>
              <a:rPr lang="ru-RU" altLang="ru-RU" sz="2400" dirty="0">
                <a:solidFill>
                  <a:schemeClr val="bg1"/>
                </a:solidFill>
              </a:rPr>
              <a:t>1 медицинского факультета, 5 курса</a:t>
            </a:r>
          </a:p>
          <a:p>
            <a:pPr marL="46037" indent="0" algn="r">
              <a:buNone/>
            </a:pPr>
            <a:r>
              <a:rPr lang="ru-RU" altLang="ru-RU" sz="2400" dirty="0">
                <a:solidFill>
                  <a:schemeClr val="bg1"/>
                </a:solidFill>
              </a:rPr>
              <a:t>Петросова О.А</a:t>
            </a:r>
          </a:p>
          <a:p>
            <a:pPr algn="r"/>
            <a:endParaRPr lang="ru-RU" alt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Grp="1" noChangeArrowheads="1"/>
          </p:cNvSpPr>
          <p:nvPr>
            <p:ph idx="1"/>
          </p:nvPr>
        </p:nvSpPr>
        <p:spPr>
          <a:xfrm>
            <a:off x="900113" y="549275"/>
            <a:ext cx="7642225" cy="1727200"/>
          </a:xfrm>
          <a:noFill/>
          <a:ln/>
        </p:spPr>
        <p:txBody>
          <a:bodyPr/>
          <a:lstStyle/>
          <a:p>
            <a:pPr algn="ctr">
              <a:buFontTx/>
              <a:buNone/>
            </a:pPr>
            <a:r>
              <a:rPr lang="ru-RU" sz="2800" b="1">
                <a:solidFill>
                  <a:srgbClr val="FF0000"/>
                </a:solidFill>
              </a:rPr>
              <a:t>Болезнь Вильсона-Коновалова</a:t>
            </a:r>
            <a:r>
              <a:rPr lang="ru-RU" sz="2800" b="1"/>
              <a:t> (гепатоцеребральная дистрофия, гепатолентикулярная дегенерация)</a:t>
            </a: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539750" y="2924175"/>
            <a:ext cx="8064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редкое наследственное заболевание</a:t>
            </a: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539750" y="3716338"/>
            <a:ext cx="80645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в основе</a:t>
            </a: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 –</a:t>
            </a:r>
            <a:r>
              <a:rPr lang="ru-RU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 генетически обусловленное нарушение обмена меди с избыточным её накоплением преимущественно в печени и нервной системе (в головном мозге)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68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368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/>
      <p:bldP spid="368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8" name="Rectangle 18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3300"/>
                </a:solidFill>
              </a:rPr>
              <a:t>Этиология</a:t>
            </a: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684213" y="1989138"/>
            <a:ext cx="70627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Аутосомно-рецессивное наследственное нарушение метаболизма меди </a:t>
            </a: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684213" y="3141663"/>
            <a:ext cx="76327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Нарушение включения меди в церулоплазмин и её свободная циркуляция в плазме крови</a:t>
            </a: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684213" y="4656138"/>
            <a:ext cx="79914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Отсутствие адекватного выведения меди с желчью в кишечник и её накопление в гепатоцитах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8" grpId="0"/>
      <p:bldP spid="40985" grpId="0"/>
      <p:bldP spid="40986" grpId="0"/>
      <p:bldP spid="409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/>
              <a:t>Метаболизм</a:t>
            </a:r>
            <a:r>
              <a:rPr lang="ru-RU" sz="4000"/>
              <a:t> </a:t>
            </a:r>
            <a:r>
              <a:rPr lang="en-US" sz="4000" b="1">
                <a:solidFill>
                  <a:schemeClr val="hlink"/>
                </a:solidFill>
              </a:rPr>
              <a:t>Cu</a:t>
            </a:r>
            <a:r>
              <a:rPr lang="en-US" sz="4000">
                <a:solidFill>
                  <a:schemeClr val="hlink"/>
                </a:solidFill>
              </a:rPr>
              <a:t>   </a:t>
            </a:r>
            <a:r>
              <a:rPr lang="ru-RU" sz="4000" b="1">
                <a:solidFill>
                  <a:schemeClr val="tx1"/>
                </a:solidFill>
              </a:rPr>
              <a:t>в организме</a:t>
            </a:r>
            <a:endParaRPr lang="ru-RU" sz="4000" b="1">
              <a:solidFill>
                <a:schemeClr val="hlink"/>
              </a:solidFill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4427538" y="549275"/>
            <a:ext cx="517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2+</a:t>
            </a:r>
            <a:endParaRPr lang="ru-RU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8134" name="Picture 6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875"/>
            <a:ext cx="7632700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95288" y="404813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sz="4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Патогенез</a:t>
            </a:r>
            <a:r>
              <a:rPr lang="ru-RU" sz="44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95288" y="1484313"/>
            <a:ext cx="82804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С пищей в сутки поступает 2-5 мг меди. Она всасывается в кишечнике, поступает в печень, где связывается с синтезируемым печенью церулоплазмином, циркулирует в сыворотке крови, избирательно захватывается органами и экскретируется с желчью.</a:t>
            </a:r>
            <a:b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/>
              <a:t/>
            </a:r>
            <a:br>
              <a:rPr lang="ru-RU" sz="2800"/>
            </a:br>
            <a:endParaRPr lang="ru-RU" sz="2800">
              <a:solidFill>
                <a:srgbClr val="FF0000"/>
              </a:solidFill>
            </a:endParaRPr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395288" y="4365625"/>
            <a:ext cx="813593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800"/>
              <a:t>В норме экскреция меди с желчью 2 мг в сутки, при болезни Вильсона-Коновалова - только 0.2-0.4 мг, что приводит к повышенному накоплению меди в организме.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  <p:bldP spid="491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468313" y="692150"/>
            <a:ext cx="820737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Включение меди в церулоплазмин происходит в аппарате Гольджи гепатоцитов при участии гена гепатоцеребральной дистрофии. Незначительная часть меди находится в крови в ионизированной форме в виде лабильного комплекса с альбумином и выделяется с мочой.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395288" y="3860800"/>
            <a:ext cx="82804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Свободная медь, накапливаясь в тканях, блокирует SH-группы ферментов, участвующих в окислительно-восстановительных реакциях. Это приводит к энергетическому голоданию, к которому наиболее чувствительна ЦНС.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468313" y="549275"/>
            <a:ext cx="820737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/>
              <a:t>Медь, являясь прооксидантом, оказывает токсическое действие на организм. Её накопление ведет к повышенной продукции свободных гидроксильных радикалов. 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468313" y="4325938"/>
            <a:ext cx="792162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/>
              <a:t>Митохондрии печени являются мишенями действия оксидантов. Нарушается дыхательная цепь и снижается активность цитохром-С-оксидазы, что увеличивает продукцию свободных радикалов благодаря утечке электронов из дыхательной цепи.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468313" y="2420938"/>
            <a:ext cx="8208962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/>
              <a:t>Увеличивается уровень циркулирующих продуктов перекисного окисления липидов. В печени снижается уровень восстановленного глутатиона и витамина Е.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06" grpId="0"/>
      <p:bldP spid="5120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002588" cy="90487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3300"/>
                </a:solidFill>
              </a:rPr>
              <a:t>Стадии заболевания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2492375"/>
            <a:ext cx="8229600" cy="4105275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chemeClr val="tx2"/>
                </a:solidFill>
              </a:rPr>
              <a:t>  Медь накапливается в цитозоле печеночных клеток. Связывается с SH-группами цитозольных протеинов и затрудняет секрецию гепатоцитами белков и триглицеридов. Наступает стеатоз гепатоцитов и появление телец Маллори.</a:t>
            </a:r>
            <a:br>
              <a:rPr lang="ru-RU">
                <a:solidFill>
                  <a:schemeClr val="tx2"/>
                </a:solidFill>
              </a:rPr>
            </a:br>
            <a:endParaRPr lang="ru-RU">
              <a:solidFill>
                <a:schemeClr val="tx2"/>
              </a:solidFill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611188" y="1557338"/>
            <a:ext cx="7848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 стадия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4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33  C 0.081 -0.06533  0.102 -0.072  0.124 -0.072  C 0.149 -0.072  0.169 -0.06533  0.183 -0.05333  L 0.25 0  E" pathEditMode="relative" ptsTypes="">
                                      <p:cBhvr>
                                        <p:cTn id="29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6" grpId="1"/>
      <p:bldP spid="52227" grpId="1" build="p"/>
      <p:bldP spid="522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Ри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89138"/>
            <a:ext cx="7777162" cy="398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323850" y="617538"/>
            <a:ext cx="8280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Препарат ткани печени при болезни Вильсона-Коновалова. Тельца Маллори.</a:t>
            </a:r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2409825" y="2852738"/>
            <a:ext cx="215900" cy="863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 flipH="1">
            <a:off x="5292725" y="2708275"/>
            <a:ext cx="574675" cy="10080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 flipH="1" flipV="1">
            <a:off x="5003800" y="5373688"/>
            <a:ext cx="73025" cy="10795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3257" grpId="0" animBg="1"/>
      <p:bldP spid="53258" grpId="0" animBg="1"/>
      <p:bldP spid="5325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395288" y="5013325"/>
            <a:ext cx="8569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Наблюдаются некроз гепатоцитов, развитие хронического гепатита и гемолитической анемии.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1403350" y="836613"/>
            <a:ext cx="5832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</a:t>
            </a: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стадия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395288" y="2130425"/>
            <a:ext cx="842486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Медь из цитозоля проникает в лизосомы гепатоцитов. Часть поступает в кровь. </a:t>
            </a:r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468313" y="3284538"/>
            <a:ext cx="849788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В связи с низкой специфической активностью лизосом билиарная экскреция меди понижается. Наступает переокисление липидов и повреждение лизосомальных мембран и выход вредных кислых гидролаз в цитоплазму.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33  C 0.081 -0.06533  0.102 -0.072  0.124 -0.072  C 0.149 -0.072  0.169 -0.06533  0.183 -0.05333  L 0.25 0  E" pathEditMode="relative" ptsTypes="">
                                      <p:cBhvr>
                                        <p:cTn id="66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6" grpId="1"/>
      <p:bldP spid="54278" grpId="0"/>
      <p:bldP spid="54278" grpId="1"/>
      <p:bldP spid="54279" grpId="0"/>
      <p:bldP spid="54279" grpId="1"/>
      <p:bldP spid="54280" grpId="0"/>
      <p:bldP spid="5428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492375"/>
            <a:ext cx="8229600" cy="3252788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Усиленное накопление меди в печени приводит к </a:t>
            </a:r>
            <a:r>
              <a:rPr lang="ru-RU">
                <a:solidFill>
                  <a:srgbClr val="FF0000"/>
                </a:solidFill>
              </a:rPr>
              <a:t>фиброзу</a:t>
            </a:r>
            <a:r>
              <a:rPr lang="ru-RU"/>
              <a:t> и </a:t>
            </a:r>
            <a:r>
              <a:rPr lang="ru-RU">
                <a:solidFill>
                  <a:srgbClr val="FF0000"/>
                </a:solidFill>
              </a:rPr>
              <a:t>циррозу</a:t>
            </a:r>
            <a:r>
              <a:rPr lang="ru-RU"/>
              <a:t>. Повышенное накопление меди в головном мозге, роговице, дистальных отделах почечных канальцев приводит к развернутой картине болезни. 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1547813" y="1125538"/>
            <a:ext cx="59769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</a:t>
            </a: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стадия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33  C 0.081 -0.06533  0.102 -0.072  0.124 -0.072  C 0.149 -0.072  0.169 -0.06533  0.183 -0.05333  L 0.25 0  E" pathEditMode="relative" ptsTypes="">
                                      <p:cBhvr>
                                        <p:cTn id="31" dur="2000" fill="hold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55300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002588" cy="833438"/>
          </a:xfrm>
        </p:spPr>
        <p:txBody>
          <a:bodyPr/>
          <a:lstStyle/>
          <a:p>
            <a:pPr algn="ctr"/>
            <a:r>
              <a:rPr lang="ru-RU" sz="3200" b="1">
                <a:solidFill>
                  <a:srgbClr val="FF3300"/>
                </a:solidFill>
              </a:rPr>
              <a:t>Формирование цирроза печени</a:t>
            </a:r>
          </a:p>
        </p:txBody>
      </p:sp>
      <p:pic>
        <p:nvPicPr>
          <p:cNvPr id="67588" name="Picture 4" descr="cholesterosis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060575"/>
            <a:ext cx="4762500" cy="402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4608512" cy="649288"/>
          </a:xfrm>
        </p:spPr>
        <p:txBody>
          <a:bodyPr>
            <a:normAutofit fontScale="90000"/>
          </a:bodyPr>
          <a:lstStyle/>
          <a:p>
            <a:r>
              <a:rPr lang="ru-RU" b="1">
                <a:solidFill>
                  <a:srgbClr val="FF3300"/>
                </a:solidFill>
              </a:rPr>
              <a:t>Морфология</a:t>
            </a:r>
            <a:endParaRPr lang="ru-RU">
              <a:solidFill>
                <a:srgbClr val="FF3300"/>
              </a:solidFill>
            </a:endParaRPr>
          </a:p>
        </p:txBody>
      </p:sp>
      <p:pic>
        <p:nvPicPr>
          <p:cNvPr id="56324" name="Picture 4" descr="%E2-%EA%EE%ED%EE%E2%E0%EB%EE%E2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12875"/>
            <a:ext cx="4781550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4859338" y="260350"/>
            <a:ext cx="40624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ru-RU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печеночной ткани:</a:t>
            </a: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5399088" y="1196975"/>
            <a:ext cx="37449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жировая дистрофия гепатоцитов</a:t>
            </a: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5364163" y="2349500"/>
            <a:ext cx="34559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перипортальный фиброз</a:t>
            </a: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5364163" y="3573463"/>
            <a:ext cx="316865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субмассивные некрозы гепатоцитов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5364163" y="5229225"/>
            <a:ext cx="3384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макронодуллярный цирроз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5" grpId="0"/>
      <p:bldP spid="56326" grpId="0"/>
      <p:bldP spid="56327" grpId="0"/>
      <p:bldP spid="56328" grpId="0"/>
      <p:bldP spid="563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137525" cy="865187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3300"/>
                </a:solidFill>
              </a:rPr>
              <a:t>Клиническая картина</a:t>
            </a:r>
            <a:r>
              <a:rPr lang="ru-RU"/>
              <a:t> </a:t>
            </a: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395288" y="1196975"/>
            <a:ext cx="85883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Характерны следующие проявления заболевания: </a:t>
            </a: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323850" y="1773238"/>
            <a:ext cx="8712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1. </a:t>
            </a:r>
            <a:r>
              <a:rPr lang="ru-RU" sz="2400" b="1" i="1">
                <a:solidFill>
                  <a:srgbClr val="00FF00"/>
                </a:solidFill>
              </a:rPr>
              <a:t>Печеночные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цирроз печени, хронический активный гепатит, фульминантная печеночная недостаточность.</a:t>
            </a:r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323850" y="2636838"/>
            <a:ext cx="8820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2. </a:t>
            </a:r>
            <a:r>
              <a:rPr lang="ru-RU" sz="2400" b="1" i="1">
                <a:solidFill>
                  <a:srgbClr val="00FF00"/>
                </a:solidFill>
              </a:rPr>
              <a:t>Неврологические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экстрапирамидные, церебеллярные, псевдобульбарные нарушения, судорожные припадки.</a:t>
            </a:r>
          </a:p>
        </p:txBody>
      </p:sp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323850" y="3573463"/>
            <a:ext cx="86407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3. </a:t>
            </a:r>
            <a:r>
              <a:rPr lang="ru-RU" sz="2400" b="1" i="1">
                <a:solidFill>
                  <a:srgbClr val="00FF00"/>
                </a:solidFill>
              </a:rPr>
              <a:t>Психиатрические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нарушения эмоций, психоз, нарушения поведения, познавательной деятельности.</a:t>
            </a:r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323850" y="4437063"/>
            <a:ext cx="86407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4. </a:t>
            </a:r>
            <a:r>
              <a:rPr lang="ru-RU" sz="2400" b="1" i="1">
                <a:solidFill>
                  <a:srgbClr val="00FF00"/>
                </a:solidFill>
              </a:rPr>
              <a:t>Гематологические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гемолиз, анемия, нарушения свертывающей системы крови, тромбоцитопения.</a:t>
            </a: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auto">
          <a:xfrm>
            <a:off x="323850" y="5300663"/>
            <a:ext cx="88201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5. </a:t>
            </a:r>
            <a:r>
              <a:rPr lang="ru-RU" sz="2400" b="1" i="1">
                <a:solidFill>
                  <a:srgbClr val="00FF00"/>
                </a:solidFill>
              </a:rPr>
              <a:t>Почечные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канальцевые нарушения (синдром Фанкони), снижение клубочковой фильтрации, нефролитиаз.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8" grpId="0"/>
      <p:bldP spid="57349" grpId="0"/>
      <p:bldP spid="57350" grpId="0"/>
      <p:bldP spid="57351" grpId="0"/>
      <p:bldP spid="57352" grpId="0"/>
      <p:bldP spid="573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250825" y="1412875"/>
            <a:ext cx="83534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7. </a:t>
            </a:r>
            <a:r>
              <a:rPr lang="ru-RU" sz="2400" b="1" i="1">
                <a:solidFill>
                  <a:srgbClr val="00FF00"/>
                </a:solidFill>
              </a:rPr>
              <a:t>Эндокринологические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аменорея, спонтанные аборты, задержка полового развития, гинекомастия, гирсутизм, ожирение, гипопаратироидизм.</a:t>
            </a: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250825" y="2708275"/>
            <a:ext cx="828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8. </a:t>
            </a:r>
            <a:r>
              <a:rPr lang="ru-RU" sz="2400" b="1" i="1">
                <a:solidFill>
                  <a:srgbClr val="00FF00"/>
                </a:solidFill>
              </a:rPr>
              <a:t>Сердечно-сосудистые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кардиомиопатия, аритмия.</a:t>
            </a: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250825" y="3429000"/>
            <a:ext cx="8550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9. </a:t>
            </a:r>
            <a:r>
              <a:rPr lang="ru-RU" sz="2400" b="1" i="1">
                <a:solidFill>
                  <a:srgbClr val="00FF00"/>
                </a:solidFill>
              </a:rPr>
              <a:t>Мышечно-скелетные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остеомаляция, остеопороз, артропатия, артралгии.</a:t>
            </a: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250825" y="4365625"/>
            <a:ext cx="84248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10. </a:t>
            </a:r>
            <a:r>
              <a:rPr lang="ru-RU" sz="2400" b="1" i="1">
                <a:solidFill>
                  <a:srgbClr val="00FF00"/>
                </a:solidFill>
              </a:rPr>
              <a:t>Желудочно-кишечные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холелитиаз, панкреатит, спонтанный бактериальный перитонит.</a:t>
            </a: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250825" y="5373688"/>
            <a:ext cx="8712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11. </a:t>
            </a:r>
            <a:r>
              <a:rPr lang="ru-RU" sz="2400" b="1" i="1">
                <a:solidFill>
                  <a:srgbClr val="00FF00"/>
                </a:solidFill>
              </a:rPr>
              <a:t>Дерматологические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голубые лунки у ногтевого ложа, сосудистая пурпура, гиперпигментация кожи.</a:t>
            </a: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250825" y="333375"/>
            <a:ext cx="87487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6. </a:t>
            </a:r>
            <a:r>
              <a:rPr lang="ru-RU" sz="2400" b="1" i="1">
                <a:solidFill>
                  <a:srgbClr val="00FF00"/>
                </a:solidFill>
              </a:rPr>
              <a:t>Офтальмологические</a:t>
            </a:r>
            <a:r>
              <a:rPr lang="ru-RU" sz="2400" b="1">
                <a:solidFill>
                  <a:srgbClr val="00FF00"/>
                </a:solidFill>
              </a:rPr>
              <a:t> -</a:t>
            </a:r>
            <a:r>
              <a:rPr lang="ru-RU" sz="2400">
                <a:solidFill>
                  <a:srgbClr val="000000"/>
                </a:solidFill>
              </a:rPr>
              <a:t> кольцо Кайзера-Флейшера, катаракта (отложения меди в капсуле хрусталика).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  <p:bldP spid="58374" grpId="0"/>
      <p:bldP spid="58375" grpId="0"/>
      <p:bldP spid="58376" grpId="0"/>
      <p:bldP spid="583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88975"/>
          </a:xfrm>
        </p:spPr>
        <p:txBody>
          <a:bodyPr>
            <a:normAutofit fontScale="90000"/>
          </a:bodyPr>
          <a:lstStyle/>
          <a:p>
            <a:r>
              <a:rPr lang="ru-RU" sz="4000" b="1">
                <a:solidFill>
                  <a:srgbClr val="FF3300"/>
                </a:solidFill>
              </a:rPr>
              <a:t>Неврологические нарушения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2987675" y="1125538"/>
            <a:ext cx="355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формы заболевания 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250825" y="5516563"/>
            <a:ext cx="4511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ригидно-аритмогиперкинетическая </a:t>
            </a: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6300788" y="2708275"/>
            <a:ext cx="2566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дрожательная</a:t>
            </a:r>
            <a:r>
              <a:rPr lang="ru-RU"/>
              <a:t> </a:t>
            </a: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250825" y="2636838"/>
            <a:ext cx="26638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флексорно-экстензорный тремор </a:t>
            </a: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5219700" y="5876925"/>
            <a:ext cx="35671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акинетико-ригидная</a:t>
            </a:r>
            <a:r>
              <a:rPr lang="ru-RU"/>
              <a:t> </a:t>
            </a:r>
          </a:p>
        </p:txBody>
      </p:sp>
      <p:sp>
        <p:nvSpPr>
          <p:cNvPr id="63497" name="Rectangle 9"/>
          <p:cNvSpPr>
            <a:spLocks noChangeArrowheads="1"/>
          </p:cNvSpPr>
          <p:nvPr/>
        </p:nvSpPr>
        <p:spPr bwMode="auto">
          <a:xfrm>
            <a:off x="3276600" y="4292600"/>
            <a:ext cx="26654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дрожательно-ригидная</a:t>
            </a:r>
          </a:p>
        </p:txBody>
      </p:sp>
      <p:sp>
        <p:nvSpPr>
          <p:cNvPr id="63498" name="Line 10"/>
          <p:cNvSpPr>
            <a:spLocks noChangeShapeType="1"/>
          </p:cNvSpPr>
          <p:nvPr/>
        </p:nvSpPr>
        <p:spPr bwMode="auto">
          <a:xfrm flipH="1">
            <a:off x="1908175" y="1700213"/>
            <a:ext cx="1295400" cy="9366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3499" name="Line 11"/>
          <p:cNvSpPr>
            <a:spLocks noChangeShapeType="1"/>
          </p:cNvSpPr>
          <p:nvPr/>
        </p:nvSpPr>
        <p:spPr bwMode="auto">
          <a:xfrm>
            <a:off x="6011863" y="1628775"/>
            <a:ext cx="1223962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3500" name="Line 12"/>
          <p:cNvSpPr>
            <a:spLocks noChangeShapeType="1"/>
          </p:cNvSpPr>
          <p:nvPr/>
        </p:nvSpPr>
        <p:spPr bwMode="auto">
          <a:xfrm>
            <a:off x="4643438" y="1628775"/>
            <a:ext cx="0" cy="26638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3501" name="Line 13"/>
          <p:cNvSpPr>
            <a:spLocks noChangeShapeType="1"/>
          </p:cNvSpPr>
          <p:nvPr/>
        </p:nvSpPr>
        <p:spPr bwMode="auto">
          <a:xfrm flipH="1">
            <a:off x="2268538" y="1773238"/>
            <a:ext cx="1582737" cy="38163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3502" name="Line 14"/>
          <p:cNvSpPr>
            <a:spLocks noChangeShapeType="1"/>
          </p:cNvSpPr>
          <p:nvPr/>
        </p:nvSpPr>
        <p:spPr bwMode="auto">
          <a:xfrm>
            <a:off x="5292725" y="1844675"/>
            <a:ext cx="1655763" cy="40322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2" grpId="0"/>
      <p:bldP spid="63493" grpId="0"/>
      <p:bldP spid="63494" grpId="0"/>
      <p:bldP spid="63495" grpId="0"/>
      <p:bldP spid="63496" grpId="0"/>
      <p:bldP spid="63497" grpId="0"/>
      <p:bldP spid="63498" grpId="0" animBg="1"/>
      <p:bldP spid="63499" grpId="0" animBg="1"/>
      <p:bldP spid="63500" grpId="0" animBg="1"/>
      <p:bldP spid="63501" grpId="0" animBg="1"/>
      <p:bldP spid="6350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353425" cy="6889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>
                <a:solidFill>
                  <a:srgbClr val="FF3300"/>
                </a:solidFill>
              </a:rPr>
              <a:t>Расстройства ЦНС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9750" y="1484313"/>
            <a:ext cx="3884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мышечная ригидность</a:t>
            </a: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2555875" y="2420938"/>
            <a:ext cx="4643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неритмичные гиперкинезы </a:t>
            </a: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3492500" y="3573463"/>
            <a:ext cx="5076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амимия, дисфагия, дизартрия </a:t>
            </a: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323850" y="5734050"/>
            <a:ext cx="4905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«подпрыгивающая» походка</a:t>
            </a:r>
            <a:endParaRPr lang="ru-RU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2051050" y="4724400"/>
            <a:ext cx="4371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контрактуры конечностей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6" grpId="0"/>
      <p:bldP spid="64517" grpId="0"/>
      <p:bldP spid="64518" grpId="0"/>
      <p:bldP spid="64519" grpId="0"/>
      <p:bldP spid="645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88913"/>
            <a:ext cx="7343775" cy="760412"/>
          </a:xfrm>
        </p:spPr>
        <p:txBody>
          <a:bodyPr/>
          <a:lstStyle/>
          <a:p>
            <a:pPr algn="ctr"/>
            <a:r>
              <a:rPr lang="ru-RU" sz="4000" b="1">
                <a:solidFill>
                  <a:srgbClr val="FF3300"/>
                </a:solidFill>
              </a:rPr>
              <a:t>Изменения радужки</a:t>
            </a:r>
          </a:p>
        </p:txBody>
      </p:sp>
      <p:pic>
        <p:nvPicPr>
          <p:cNvPr id="65540" name="Picture 4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420938"/>
            <a:ext cx="47625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50825" y="4149725"/>
            <a:ext cx="30448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Появление колец Кайзера-Флейшера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4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8" name="Picture 8" descr="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26720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9" name="Picture 9" descr="Копия 0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365625"/>
            <a:ext cx="42672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5272088" y="419100"/>
            <a:ext cx="362108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Кольцо Кайзера-Флейшера у кареглазого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539750" y="4433888"/>
            <a:ext cx="36718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Кольцо Кайзера-Флейшера у голубоглазого</a:t>
            </a:r>
          </a:p>
        </p:txBody>
      </p:sp>
      <p:sp>
        <p:nvSpPr>
          <p:cNvPr id="66572" name="Line 12"/>
          <p:cNvSpPr>
            <a:spLocks noChangeShapeType="1"/>
          </p:cNvSpPr>
          <p:nvPr/>
        </p:nvSpPr>
        <p:spPr bwMode="auto">
          <a:xfrm flipH="1" flipV="1">
            <a:off x="3492500" y="2133600"/>
            <a:ext cx="1584325" cy="7191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6573" name="Line 13"/>
          <p:cNvSpPr>
            <a:spLocks noChangeShapeType="1"/>
          </p:cNvSpPr>
          <p:nvPr/>
        </p:nvSpPr>
        <p:spPr bwMode="auto">
          <a:xfrm flipV="1">
            <a:off x="539750" y="2276475"/>
            <a:ext cx="1152525" cy="12239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6574" name="Line 14"/>
          <p:cNvSpPr>
            <a:spLocks noChangeShapeType="1"/>
          </p:cNvSpPr>
          <p:nvPr/>
        </p:nvSpPr>
        <p:spPr bwMode="auto">
          <a:xfrm flipV="1">
            <a:off x="3924300" y="5734050"/>
            <a:ext cx="1655763" cy="6477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6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70" grpId="0"/>
      <p:bldP spid="66571" grpId="0"/>
      <p:bldP spid="66572" grpId="0" animBg="1"/>
      <p:bldP spid="66573" grpId="0" animBg="1"/>
      <p:bldP spid="6657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620713"/>
            <a:ext cx="3529013" cy="615950"/>
          </a:xfrm>
        </p:spPr>
        <p:txBody>
          <a:bodyPr>
            <a:normAutofit fontScale="90000"/>
          </a:bodyPr>
          <a:lstStyle/>
          <a:p>
            <a:r>
              <a:rPr lang="ru-RU" sz="3600" b="1">
                <a:solidFill>
                  <a:srgbClr val="FF3300"/>
                </a:solidFill>
              </a:rPr>
              <a:t>Диагностика </a:t>
            </a:r>
            <a:r>
              <a:rPr lang="ru-RU" sz="3200" b="1">
                <a:solidFill>
                  <a:srgbClr val="FF3300"/>
                </a:solidFill>
              </a:rPr>
              <a:t>необходима при: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250825" y="4076700"/>
            <a:ext cx="41052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семейном анамнезе по болезни Вильсона</a:t>
            </a:r>
            <a:endParaRPr lang="ru-RU" sz="24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250825" y="5445125"/>
            <a:ext cx="45370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неуточненной этиологии хронического гепатита и цирроза</a:t>
            </a:r>
          </a:p>
        </p:txBody>
      </p:sp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5867400" y="1628775"/>
            <a:ext cx="309721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фульминантной печеночной недостаточности</a:t>
            </a:r>
          </a:p>
        </p:txBody>
      </p:sp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4535488" y="476250"/>
            <a:ext cx="46085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необъяснимом повышении уровня аминотрансфераз</a:t>
            </a:r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179388" y="2349500"/>
            <a:ext cx="504031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наличии неврологических изменений неустановленной этиологии</a:t>
            </a:r>
          </a:p>
        </p:txBody>
      </p:sp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4356100" y="3500438"/>
            <a:ext cx="504031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психических симптомах, сочетающихся с признаками заболевания печени</a:t>
            </a:r>
          </a:p>
        </p:txBody>
      </p:sp>
      <p:sp>
        <p:nvSpPr>
          <p:cNvPr id="59403" name="Rectangle 11"/>
          <p:cNvSpPr>
            <a:spLocks noChangeArrowheads="1"/>
          </p:cNvSpPr>
          <p:nvPr/>
        </p:nvSpPr>
        <p:spPr bwMode="auto">
          <a:xfrm>
            <a:off x="4932363" y="5013325"/>
            <a:ext cx="46799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необъяснимой приобретенной гемолитической анемии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6" grpId="0"/>
      <p:bldP spid="59398" grpId="0"/>
      <p:bldP spid="59399" grpId="0"/>
      <p:bldP spid="59400" grpId="0"/>
      <p:bldP spid="59401" grpId="0"/>
      <p:bldP spid="59402" grpId="0"/>
      <p:bldP spid="594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280400" cy="647700"/>
          </a:xfrm>
        </p:spPr>
        <p:txBody>
          <a:bodyPr/>
          <a:lstStyle/>
          <a:p>
            <a:r>
              <a:rPr lang="ru-RU" sz="3600" b="1">
                <a:solidFill>
                  <a:srgbClr val="FF3300"/>
                </a:solidFill>
                <a:effectLst/>
              </a:rPr>
              <a:t>Основные тесты для диагностики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1222375" y="5876925"/>
            <a:ext cx="79216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высокий уровень включения изотопа </a:t>
            </a:r>
            <a:r>
              <a:rPr lang="en-US" sz="2400">
                <a:solidFill>
                  <a:srgbClr val="000000"/>
                </a:solidFill>
              </a:rPr>
              <a:t>Cu</a:t>
            </a:r>
            <a:r>
              <a:rPr lang="ru-RU" sz="2400">
                <a:solidFill>
                  <a:srgbClr val="000000"/>
                </a:solidFill>
              </a:rPr>
              <a:t> в церулоплазмин</a:t>
            </a:r>
            <a:endParaRPr lang="ru-RU" sz="24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1187450" y="908050"/>
            <a:ext cx="6040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обнаружение кольца Кайзера-Флейшера;</a:t>
            </a: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1116013" y="1484313"/>
            <a:ext cx="78851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  <a:latin typeface="Verdana" pitchFamily="34" charset="0"/>
              </a:rPr>
              <a:t>выявление снижения церулоплазмина в сыворотке до уровня &lt; 20 мг/дл;</a:t>
            </a: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1187450" y="2420938"/>
            <a:ext cx="78120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увеличение содержания свободной меди в сыворотке крови (300 мкг/л и &gt;);</a:t>
            </a:r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1116013" y="3284538"/>
            <a:ext cx="777716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повышение содержания меди в биоптатах печени (свыше 250 мкг/г сухой массы);</a:t>
            </a:r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1187450" y="4221163"/>
            <a:ext cx="8569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повышение экскреции меди с мочой (более 200 мкг в сутки при норме &lt; 70 мкг в сутки); </a:t>
            </a:r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1116013" y="5084763"/>
            <a:ext cx="84963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D-пеницилламиновый тест - повышение суточной экскреции меди до уровня &gt;1500 мкг;</a:t>
            </a:r>
          </a:p>
        </p:txBody>
      </p:sp>
      <p:sp>
        <p:nvSpPr>
          <p:cNvPr id="60427" name="Line 11"/>
          <p:cNvSpPr>
            <a:spLocks noChangeShapeType="1"/>
          </p:cNvSpPr>
          <p:nvPr/>
        </p:nvSpPr>
        <p:spPr bwMode="auto">
          <a:xfrm>
            <a:off x="250825" y="1196975"/>
            <a:ext cx="7921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0428" name="Line 12"/>
          <p:cNvSpPr>
            <a:spLocks noChangeShapeType="1"/>
          </p:cNvSpPr>
          <p:nvPr/>
        </p:nvSpPr>
        <p:spPr bwMode="auto">
          <a:xfrm>
            <a:off x="250825" y="1916113"/>
            <a:ext cx="7207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250825" y="2852738"/>
            <a:ext cx="7921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0430" name="Line 14"/>
          <p:cNvSpPr>
            <a:spLocks noChangeShapeType="1"/>
          </p:cNvSpPr>
          <p:nvPr/>
        </p:nvSpPr>
        <p:spPr bwMode="auto">
          <a:xfrm>
            <a:off x="323850" y="3716338"/>
            <a:ext cx="7191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0431" name="Line 15"/>
          <p:cNvSpPr>
            <a:spLocks noChangeShapeType="1"/>
          </p:cNvSpPr>
          <p:nvPr/>
        </p:nvSpPr>
        <p:spPr bwMode="auto">
          <a:xfrm>
            <a:off x="250825" y="4652963"/>
            <a:ext cx="7207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0432" name="Line 16"/>
          <p:cNvSpPr>
            <a:spLocks noChangeShapeType="1"/>
          </p:cNvSpPr>
          <p:nvPr/>
        </p:nvSpPr>
        <p:spPr bwMode="auto">
          <a:xfrm>
            <a:off x="250825" y="5445125"/>
            <a:ext cx="7207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0433" name="Line 17"/>
          <p:cNvSpPr>
            <a:spLocks noChangeShapeType="1"/>
          </p:cNvSpPr>
          <p:nvPr/>
        </p:nvSpPr>
        <p:spPr bwMode="auto">
          <a:xfrm>
            <a:off x="323850" y="6308725"/>
            <a:ext cx="7921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0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0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0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0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0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0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0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0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0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20" grpId="0"/>
      <p:bldP spid="60421" grpId="0"/>
      <p:bldP spid="60422" grpId="0"/>
      <p:bldP spid="60423" grpId="0"/>
      <p:bldP spid="60424" grpId="0"/>
      <p:bldP spid="60425" grpId="0"/>
      <p:bldP spid="60426" grpId="0"/>
      <p:bldP spid="60427" grpId="0" animBg="1"/>
      <p:bldP spid="60428" grpId="0" animBg="1"/>
      <p:bldP spid="60429" grpId="0" animBg="1"/>
      <p:bldP spid="60430" grpId="0" animBg="1"/>
      <p:bldP spid="60431" grpId="0" animBg="1"/>
      <p:bldP spid="60432" grpId="0" animBg="1"/>
      <p:bldP spid="604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7643813" cy="5762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>
                <a:solidFill>
                  <a:srgbClr val="FF3300"/>
                </a:solidFill>
              </a:rPr>
              <a:t>Лечение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323850" y="825500"/>
            <a:ext cx="8569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С использованием препаратов, связывающих медь и выводящих её из организма: 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250825" y="3068638"/>
            <a:ext cx="48561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Британский</a:t>
            </a:r>
            <a:r>
              <a:rPr lang="ru-RU" sz="2800" i="1">
                <a:solidFill>
                  <a:srgbClr val="000000"/>
                </a:solidFill>
              </a:rPr>
              <a:t> </a:t>
            </a:r>
            <a:r>
              <a:rPr lang="ru-RU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антилюизит</a:t>
            </a:r>
            <a:r>
              <a:rPr lang="ru-RU" sz="28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6227763" y="3789363"/>
            <a:ext cx="1824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Унитиол</a:t>
            </a:r>
            <a:r>
              <a:rPr lang="ru-RU" i="1"/>
              <a:t> </a:t>
            </a:r>
            <a:endParaRPr lang="ru-RU"/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3851275" y="5516563"/>
            <a:ext cx="34559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D-пеницилламин</a:t>
            </a:r>
            <a:r>
              <a:rPr lang="ru-RU"/>
              <a:t> </a:t>
            </a: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5580063" y="1844675"/>
            <a:ext cx="37417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Трансплантация</a:t>
            </a:r>
            <a:r>
              <a:rPr lang="ru-RU" b="1" i="1"/>
              <a:t> </a:t>
            </a:r>
            <a:r>
              <a:rPr lang="ru-RU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печени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4" grpId="0"/>
      <p:bldP spid="61445" grpId="0"/>
      <p:bldP spid="61446" grpId="0"/>
      <p:bldP spid="61447" grpId="0"/>
      <p:bldP spid="614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196975"/>
            <a:ext cx="6767512" cy="6889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>
                <a:solidFill>
                  <a:srgbClr val="FF3300"/>
                </a:solidFill>
              </a:rPr>
              <a:t>Прогноз</a:t>
            </a:r>
            <a:r>
              <a:rPr lang="ru-RU" sz="4000"/>
              <a:t> 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395288" y="3284538"/>
            <a:ext cx="43211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прогрессирующее течение</a:t>
            </a:r>
          </a:p>
        </p:txBody>
      </p:sp>
      <p:sp>
        <p:nvSpPr>
          <p:cNvPr id="62469" name="Line 5"/>
          <p:cNvSpPr>
            <a:spLocks noChangeShapeType="1"/>
          </p:cNvSpPr>
          <p:nvPr/>
        </p:nvSpPr>
        <p:spPr bwMode="auto">
          <a:xfrm>
            <a:off x="3492500" y="3933825"/>
            <a:ext cx="19431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5724525" y="2781300"/>
            <a:ext cx="313213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инвалидизация и возможно в дальнейшем - смерть</a:t>
            </a:r>
          </a:p>
        </p:txBody>
      </p:sp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395288" y="5373688"/>
            <a:ext cx="33115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адекватная терапия </a:t>
            </a:r>
          </a:p>
        </p:txBody>
      </p:sp>
      <p:sp>
        <p:nvSpPr>
          <p:cNvPr id="62472" name="Line 8"/>
          <p:cNvSpPr>
            <a:spLocks noChangeShapeType="1"/>
          </p:cNvSpPr>
          <p:nvPr/>
        </p:nvSpPr>
        <p:spPr bwMode="auto">
          <a:xfrm>
            <a:off x="2843213" y="5949950"/>
            <a:ext cx="23764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5580063" y="5373688"/>
            <a:ext cx="32607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улучшение качества жизни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8" grpId="0"/>
      <p:bldP spid="62469" grpId="0" animBg="1"/>
      <p:bldP spid="62470" grpId="0"/>
      <p:bldP spid="62471" grpId="0"/>
      <p:bldP spid="62472" grpId="0" animBg="1"/>
      <p:bldP spid="6247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507</TotalTime>
  <Words>794</Words>
  <Application>Microsoft Office PowerPoint</Application>
  <PresentationFormat>Экран (4:3)</PresentationFormat>
  <Paragraphs>95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Гепатоцеребральная дистрофия (болезнь Вильсона-Коновалова)</vt:lpstr>
      <vt:lpstr>Презентация PowerPoint</vt:lpstr>
      <vt:lpstr>Этиология</vt:lpstr>
      <vt:lpstr>Метаболизм Cu   в организме</vt:lpstr>
      <vt:lpstr>Презентация PowerPoint</vt:lpstr>
      <vt:lpstr>Презентация PowerPoint</vt:lpstr>
      <vt:lpstr>Презентация PowerPoint</vt:lpstr>
      <vt:lpstr>Стадии заболевания</vt:lpstr>
      <vt:lpstr>Презентация PowerPoint</vt:lpstr>
      <vt:lpstr>Презентация PowerPoint</vt:lpstr>
      <vt:lpstr>Презентация PowerPoint</vt:lpstr>
      <vt:lpstr>Формирование цирроза печени</vt:lpstr>
      <vt:lpstr>Морфология</vt:lpstr>
      <vt:lpstr>Клиническая картина </vt:lpstr>
      <vt:lpstr>Презентация PowerPoint</vt:lpstr>
      <vt:lpstr>Неврологические нарушения</vt:lpstr>
      <vt:lpstr>Расстройства ЦНС</vt:lpstr>
      <vt:lpstr>Изменения радужки</vt:lpstr>
      <vt:lpstr>Презентация PowerPoint</vt:lpstr>
      <vt:lpstr>Диагностика необходима при:</vt:lpstr>
      <vt:lpstr>Основные тесты для диагностики</vt:lpstr>
      <vt:lpstr>Лечение</vt:lpstr>
      <vt:lpstr>Прогноз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Болезнь Вильсона</dc:title>
  <dc:creator>user</dc:creator>
  <cp:lastModifiedBy>Ofeliya</cp:lastModifiedBy>
  <cp:revision>9</cp:revision>
  <dcterms:created xsi:type="dcterms:W3CDTF">2007-11-30T08:20:17Z</dcterms:created>
  <dcterms:modified xsi:type="dcterms:W3CDTF">2016-10-26T18:07:04Z</dcterms:modified>
</cp:coreProperties>
</file>