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30"/>
  </p:notesMasterIdLst>
  <p:handoutMasterIdLst>
    <p:handoutMasterId r:id="rId31"/>
  </p:handoutMasterIdLst>
  <p:sldIdLst>
    <p:sldId id="284"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58" r:id="rId29"/>
  </p:sldIdLst>
  <p:sldSz cx="9144000" cy="6858000" type="screen4x3"/>
  <p:notesSz cx="6858000" cy="9144000"/>
  <p:defaultTextStyle>
    <a:defPPr>
      <a:defRPr lang="en-GB"/>
    </a:defPPr>
    <a:lvl1pPr algn="ctr" rtl="0" eaLnBrk="0" fontAlgn="base" hangingPunct="0">
      <a:spcBef>
        <a:spcPct val="0"/>
      </a:spcBef>
      <a:spcAft>
        <a:spcPct val="0"/>
      </a:spcAft>
      <a:defRPr sz="2400" kern="1200">
        <a:solidFill>
          <a:schemeClr val="tx1"/>
        </a:solidFill>
        <a:latin typeface="Times New Roman" pitchFamily="18" charset="0"/>
        <a:ea typeface="ＭＳ Ｐゴシック" pitchFamily="34" charset="-128"/>
        <a:cs typeface="+mn-cs"/>
      </a:defRPr>
    </a:lvl1pPr>
    <a:lvl2pPr marL="457200" algn="ctr" rtl="0" eaLnBrk="0" fontAlgn="base" hangingPunct="0">
      <a:spcBef>
        <a:spcPct val="0"/>
      </a:spcBef>
      <a:spcAft>
        <a:spcPct val="0"/>
      </a:spcAft>
      <a:defRPr sz="2400" kern="1200">
        <a:solidFill>
          <a:schemeClr val="tx1"/>
        </a:solidFill>
        <a:latin typeface="Times New Roman" pitchFamily="18" charset="0"/>
        <a:ea typeface="ＭＳ Ｐゴシック" pitchFamily="34" charset="-128"/>
        <a:cs typeface="+mn-cs"/>
      </a:defRPr>
    </a:lvl2pPr>
    <a:lvl3pPr marL="914400" algn="ctr" rtl="0" eaLnBrk="0" fontAlgn="base" hangingPunct="0">
      <a:spcBef>
        <a:spcPct val="0"/>
      </a:spcBef>
      <a:spcAft>
        <a:spcPct val="0"/>
      </a:spcAft>
      <a:defRPr sz="2400" kern="1200">
        <a:solidFill>
          <a:schemeClr val="tx1"/>
        </a:solidFill>
        <a:latin typeface="Times New Roman" pitchFamily="18" charset="0"/>
        <a:ea typeface="ＭＳ Ｐゴシック" pitchFamily="34" charset="-128"/>
        <a:cs typeface="+mn-cs"/>
      </a:defRPr>
    </a:lvl3pPr>
    <a:lvl4pPr marL="1371600" algn="ctr" rtl="0" eaLnBrk="0" fontAlgn="base" hangingPunct="0">
      <a:spcBef>
        <a:spcPct val="0"/>
      </a:spcBef>
      <a:spcAft>
        <a:spcPct val="0"/>
      </a:spcAft>
      <a:defRPr sz="2400" kern="1200">
        <a:solidFill>
          <a:schemeClr val="tx1"/>
        </a:solidFill>
        <a:latin typeface="Times New Roman" pitchFamily="18" charset="0"/>
        <a:ea typeface="ＭＳ Ｐゴシック" pitchFamily="34" charset="-128"/>
        <a:cs typeface="+mn-cs"/>
      </a:defRPr>
    </a:lvl4pPr>
    <a:lvl5pPr marL="1828800" algn="ctr" rtl="0" eaLnBrk="0" fontAlgn="base" hangingPunct="0">
      <a:spcBef>
        <a:spcPct val="0"/>
      </a:spcBef>
      <a:spcAft>
        <a:spcPct val="0"/>
      </a:spcAft>
      <a:defRPr sz="2400" kern="1200">
        <a:solidFill>
          <a:schemeClr val="tx1"/>
        </a:solidFill>
        <a:latin typeface="Times New Roman" pitchFamily="18" charset="0"/>
        <a:ea typeface="ＭＳ Ｐゴシック" pitchFamily="34" charset="-128"/>
        <a:cs typeface="+mn-cs"/>
      </a:defRPr>
    </a:lvl5pPr>
    <a:lvl6pPr marL="2286000" algn="l" defTabSz="914400" rtl="0" eaLnBrk="1" latinLnBrk="0" hangingPunct="1">
      <a:defRPr sz="2400" kern="1200">
        <a:solidFill>
          <a:schemeClr val="tx1"/>
        </a:solidFill>
        <a:latin typeface="Times New Roman" pitchFamily="18" charset="0"/>
        <a:ea typeface="ＭＳ Ｐゴシック" pitchFamily="34" charset="-128"/>
        <a:cs typeface="+mn-cs"/>
      </a:defRPr>
    </a:lvl6pPr>
    <a:lvl7pPr marL="2743200" algn="l" defTabSz="914400" rtl="0" eaLnBrk="1" latinLnBrk="0" hangingPunct="1">
      <a:defRPr sz="2400" kern="1200">
        <a:solidFill>
          <a:schemeClr val="tx1"/>
        </a:solidFill>
        <a:latin typeface="Times New Roman" pitchFamily="18" charset="0"/>
        <a:ea typeface="ＭＳ Ｐゴシック" pitchFamily="34" charset="-128"/>
        <a:cs typeface="+mn-cs"/>
      </a:defRPr>
    </a:lvl7pPr>
    <a:lvl8pPr marL="3200400" algn="l" defTabSz="914400" rtl="0" eaLnBrk="1" latinLnBrk="0" hangingPunct="1">
      <a:defRPr sz="2400" kern="1200">
        <a:solidFill>
          <a:schemeClr val="tx1"/>
        </a:solidFill>
        <a:latin typeface="Times New Roman" pitchFamily="18" charset="0"/>
        <a:ea typeface="ＭＳ Ｐゴシック" pitchFamily="34" charset="-128"/>
        <a:cs typeface="+mn-cs"/>
      </a:defRPr>
    </a:lvl8pPr>
    <a:lvl9pPr marL="3657600" algn="l" defTabSz="914400" rtl="0" eaLnBrk="1" latinLnBrk="0" hangingPunct="1">
      <a:defRPr sz="2400" kern="1200">
        <a:solidFill>
          <a:schemeClr val="tx1"/>
        </a:solidFill>
        <a:latin typeface="Times New Roman" pitchFamily="18"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99FC"/>
    <a:srgbClr val="355EB9"/>
    <a:srgbClr val="6699FF"/>
    <a:srgbClr val="FF7C80"/>
    <a:srgbClr val="FF9900"/>
    <a:srgbClr val="000000"/>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516" y="10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900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58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Times New Roman" pitchFamily="18" charset="0"/>
                <a:ea typeface="+mn-ea"/>
              </a:defRPr>
            </a:lvl1pPr>
          </a:lstStyle>
          <a:p>
            <a:pPr>
              <a:defRPr/>
            </a:pPr>
            <a:endParaRPr lang="en-GB"/>
          </a:p>
        </p:txBody>
      </p:sp>
      <p:sp>
        <p:nvSpPr>
          <p:cNvPr id="33587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ea typeface="+mn-ea"/>
              </a:defRPr>
            </a:lvl1pPr>
          </a:lstStyle>
          <a:p>
            <a:pPr>
              <a:defRPr/>
            </a:pPr>
            <a:endParaRPr lang="en-GB"/>
          </a:p>
        </p:txBody>
      </p:sp>
      <p:sp>
        <p:nvSpPr>
          <p:cNvPr id="33587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atin typeface="Times New Roman" pitchFamily="18" charset="0"/>
                <a:ea typeface="+mn-ea"/>
              </a:defRPr>
            </a:lvl1pPr>
          </a:lstStyle>
          <a:p>
            <a:pPr>
              <a:defRPr/>
            </a:pPr>
            <a:endParaRPr lang="en-GB"/>
          </a:p>
        </p:txBody>
      </p:sp>
      <p:sp>
        <p:nvSpPr>
          <p:cNvPr id="33587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a typeface="ＭＳ Ｐゴシック" charset="-128"/>
              </a:defRPr>
            </a:lvl1pPr>
          </a:lstStyle>
          <a:p>
            <a:pPr>
              <a:defRPr/>
            </a:pPr>
            <a:fld id="{5AAB3ADC-6AF0-48C7-A6D4-0761C73214B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Times New Roman" pitchFamily="18" charset="0"/>
                <a:ea typeface="+mn-ea"/>
              </a:defRPr>
            </a:lvl1pPr>
          </a:lstStyle>
          <a:p>
            <a:pPr>
              <a:defRPr/>
            </a:pPr>
            <a:endParaRPr lang="en-GB"/>
          </a:p>
        </p:txBody>
      </p:sp>
      <p:sp>
        <p:nvSpPr>
          <p:cNvPr id="2969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ea typeface="+mn-ea"/>
              </a:defRPr>
            </a:lvl1pPr>
          </a:lstStyle>
          <a:p>
            <a:pPr>
              <a:defRPr/>
            </a:pPr>
            <a:endParaRPr lang="en-GB"/>
          </a:p>
        </p:txBody>
      </p:sp>
      <p:sp>
        <p:nvSpPr>
          <p:cNvPr id="3072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970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970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atin typeface="Times New Roman" pitchFamily="18" charset="0"/>
                <a:ea typeface="+mn-ea"/>
              </a:defRPr>
            </a:lvl1pPr>
          </a:lstStyle>
          <a:p>
            <a:pPr>
              <a:defRPr/>
            </a:pPr>
            <a:endParaRPr lang="en-GB"/>
          </a:p>
        </p:txBody>
      </p:sp>
      <p:sp>
        <p:nvSpPr>
          <p:cNvPr id="2970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a typeface="ＭＳ Ｐゴシック" charset="-128"/>
              </a:defRPr>
            </a:lvl1pPr>
          </a:lstStyle>
          <a:p>
            <a:pPr>
              <a:defRPr/>
            </a:pPr>
            <a:fld id="{B9E1572F-C119-4F40-BE8B-46868430186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ＭＳ Ｐゴシック" charset="-128"/>
        <a:cs typeface="ＭＳ Ｐゴシック" charset="-128"/>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ＭＳ Ｐゴシック" charset="-128"/>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ＭＳ Ｐゴシック" charset="-128"/>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ＭＳ Ｐゴシック" charset="-128"/>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403350" y="1916113"/>
            <a:ext cx="29718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527550" y="1916113"/>
            <a:ext cx="29718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89738" y="620713"/>
            <a:ext cx="2201862" cy="57150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79388" y="620713"/>
            <a:ext cx="6457950" cy="57150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79388" y="620713"/>
            <a:ext cx="8812212" cy="1184275"/>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1403350" y="1916113"/>
            <a:ext cx="2971800" cy="44196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527550" y="1916113"/>
            <a:ext cx="2971800" cy="44196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aaapicture2"/>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3"/>
          <p:cNvSpPr>
            <a:spLocks noGrp="1" noChangeArrowheads="1"/>
          </p:cNvSpPr>
          <p:nvPr>
            <p:ph type="title"/>
          </p:nvPr>
        </p:nvSpPr>
        <p:spPr bwMode="auto">
          <a:xfrm>
            <a:off x="179388" y="620713"/>
            <a:ext cx="8812212" cy="11842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br>
              <a:rPr lang="en-GB" smtClean="0"/>
            </a:br>
            <a:endParaRPr lang="en-GB" smtClean="0"/>
          </a:p>
        </p:txBody>
      </p:sp>
      <p:sp>
        <p:nvSpPr>
          <p:cNvPr id="1028" name="Rectangle 4"/>
          <p:cNvSpPr>
            <a:spLocks noGrp="1" noChangeArrowheads="1"/>
          </p:cNvSpPr>
          <p:nvPr>
            <p:ph type="body" idx="1"/>
          </p:nvPr>
        </p:nvSpPr>
        <p:spPr bwMode="auto">
          <a:xfrm>
            <a:off x="1403350" y="1916113"/>
            <a:ext cx="6096000" cy="441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transition>
    <p:random/>
  </p:transition>
  <p:timing>
    <p:tnLst>
      <p:par>
        <p:cTn id="1" dur="indefinite" restart="never" nodeType="tmRoot"/>
      </p:par>
    </p:tnLst>
  </p:timing>
  <p:txStyles>
    <p:titleStyle>
      <a:lvl1pPr algn="ctr" rtl="0" eaLnBrk="0" fontAlgn="base" hangingPunct="0">
        <a:spcBef>
          <a:spcPct val="0"/>
        </a:spcBef>
        <a:spcAft>
          <a:spcPct val="0"/>
        </a:spcAft>
        <a:defRPr sz="3600" b="1">
          <a:solidFill>
            <a:srgbClr val="FFFFCC"/>
          </a:solidFill>
          <a:latin typeface="+mj-lt"/>
          <a:ea typeface="ＭＳ Ｐゴシック" charset="-128"/>
          <a:cs typeface="ＭＳ Ｐゴシック" charset="-128"/>
        </a:defRPr>
      </a:lvl1pPr>
      <a:lvl2pPr algn="ctr" rtl="0" eaLnBrk="0" fontAlgn="base" hangingPunct="0">
        <a:spcBef>
          <a:spcPct val="0"/>
        </a:spcBef>
        <a:spcAft>
          <a:spcPct val="0"/>
        </a:spcAft>
        <a:defRPr sz="3600" b="1">
          <a:solidFill>
            <a:srgbClr val="FFFFCC"/>
          </a:solidFill>
          <a:latin typeface="AGaramond" pitchFamily="18" charset="0"/>
          <a:ea typeface="ＭＳ Ｐゴシック" charset="-128"/>
          <a:cs typeface="ＭＳ Ｐゴシック" charset="-128"/>
        </a:defRPr>
      </a:lvl2pPr>
      <a:lvl3pPr algn="ctr" rtl="0" eaLnBrk="0" fontAlgn="base" hangingPunct="0">
        <a:spcBef>
          <a:spcPct val="0"/>
        </a:spcBef>
        <a:spcAft>
          <a:spcPct val="0"/>
        </a:spcAft>
        <a:defRPr sz="3600" b="1">
          <a:solidFill>
            <a:srgbClr val="FFFFCC"/>
          </a:solidFill>
          <a:latin typeface="AGaramond" pitchFamily="18" charset="0"/>
          <a:ea typeface="ＭＳ Ｐゴシック" charset="-128"/>
          <a:cs typeface="ＭＳ Ｐゴシック" charset="-128"/>
        </a:defRPr>
      </a:lvl3pPr>
      <a:lvl4pPr algn="ctr" rtl="0" eaLnBrk="0" fontAlgn="base" hangingPunct="0">
        <a:spcBef>
          <a:spcPct val="0"/>
        </a:spcBef>
        <a:spcAft>
          <a:spcPct val="0"/>
        </a:spcAft>
        <a:defRPr sz="3600" b="1">
          <a:solidFill>
            <a:srgbClr val="FFFFCC"/>
          </a:solidFill>
          <a:latin typeface="AGaramond" pitchFamily="18" charset="0"/>
          <a:ea typeface="ＭＳ Ｐゴシック" charset="-128"/>
          <a:cs typeface="ＭＳ Ｐゴシック" charset="-128"/>
        </a:defRPr>
      </a:lvl4pPr>
      <a:lvl5pPr algn="ctr" rtl="0" eaLnBrk="0" fontAlgn="base" hangingPunct="0">
        <a:spcBef>
          <a:spcPct val="0"/>
        </a:spcBef>
        <a:spcAft>
          <a:spcPct val="0"/>
        </a:spcAft>
        <a:defRPr sz="3600" b="1">
          <a:solidFill>
            <a:srgbClr val="FFFFCC"/>
          </a:solidFill>
          <a:latin typeface="AGaramond" pitchFamily="18" charset="0"/>
          <a:ea typeface="ＭＳ Ｐゴシック" charset="-128"/>
          <a:cs typeface="ＭＳ Ｐゴシック" charset="-128"/>
        </a:defRPr>
      </a:lvl5pPr>
      <a:lvl6pPr marL="457200" algn="ctr" rtl="0" eaLnBrk="0" fontAlgn="base" hangingPunct="0">
        <a:spcBef>
          <a:spcPct val="0"/>
        </a:spcBef>
        <a:spcAft>
          <a:spcPct val="0"/>
        </a:spcAft>
        <a:defRPr sz="3600" b="1">
          <a:solidFill>
            <a:srgbClr val="FFFFCC"/>
          </a:solidFill>
          <a:latin typeface="AGaramond" pitchFamily="18" charset="0"/>
        </a:defRPr>
      </a:lvl6pPr>
      <a:lvl7pPr marL="914400" algn="ctr" rtl="0" eaLnBrk="0" fontAlgn="base" hangingPunct="0">
        <a:spcBef>
          <a:spcPct val="0"/>
        </a:spcBef>
        <a:spcAft>
          <a:spcPct val="0"/>
        </a:spcAft>
        <a:defRPr sz="3600" b="1">
          <a:solidFill>
            <a:srgbClr val="FFFFCC"/>
          </a:solidFill>
          <a:latin typeface="AGaramond" pitchFamily="18" charset="0"/>
        </a:defRPr>
      </a:lvl7pPr>
      <a:lvl8pPr marL="1371600" algn="ctr" rtl="0" eaLnBrk="0" fontAlgn="base" hangingPunct="0">
        <a:spcBef>
          <a:spcPct val="0"/>
        </a:spcBef>
        <a:spcAft>
          <a:spcPct val="0"/>
        </a:spcAft>
        <a:defRPr sz="3600" b="1">
          <a:solidFill>
            <a:srgbClr val="FFFFCC"/>
          </a:solidFill>
          <a:latin typeface="AGaramond" pitchFamily="18" charset="0"/>
        </a:defRPr>
      </a:lvl8pPr>
      <a:lvl9pPr marL="1828800" algn="ctr" rtl="0" eaLnBrk="0" fontAlgn="base" hangingPunct="0">
        <a:spcBef>
          <a:spcPct val="0"/>
        </a:spcBef>
        <a:spcAft>
          <a:spcPct val="0"/>
        </a:spcAft>
        <a:defRPr sz="3600" b="1">
          <a:solidFill>
            <a:srgbClr val="FFFFCC"/>
          </a:solidFill>
          <a:latin typeface="AGaramond" pitchFamily="18"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Font typeface="Wingdings" pitchFamily="2" charset="2"/>
        <a:buChar char="Ø"/>
        <a:defRPr sz="2800">
          <a:solidFill>
            <a:schemeClr val="bg1"/>
          </a:solidFill>
          <a:latin typeface="+mn-lt"/>
          <a:ea typeface="ＭＳ Ｐゴシック" charset="-128"/>
        </a:defRPr>
      </a:lvl2pPr>
      <a:lvl3pPr marL="1143000" indent="-228600" algn="l" rtl="0" eaLnBrk="0" fontAlgn="base" hangingPunct="0">
        <a:spcBef>
          <a:spcPct val="20000"/>
        </a:spcBef>
        <a:spcAft>
          <a:spcPct val="0"/>
        </a:spcAft>
        <a:buFont typeface="Wingdings" pitchFamily="2" charset="2"/>
        <a:buChar char="Ø"/>
        <a:defRPr sz="2400">
          <a:solidFill>
            <a:schemeClr val="bg1"/>
          </a:solidFill>
          <a:latin typeface="+mn-lt"/>
          <a:ea typeface="ＭＳ Ｐゴシック" charset="-128"/>
        </a:defRPr>
      </a:lvl3pPr>
      <a:lvl4pPr marL="1600200" indent="-228600" algn="l" rtl="0" eaLnBrk="0" fontAlgn="base" hangingPunct="0">
        <a:spcBef>
          <a:spcPct val="20000"/>
        </a:spcBef>
        <a:spcAft>
          <a:spcPct val="0"/>
        </a:spcAft>
        <a:buFont typeface="Wingdings" pitchFamily="2" charset="2"/>
        <a:buChar char="Ø"/>
        <a:defRPr sz="2000">
          <a:solidFill>
            <a:schemeClr val="bg1"/>
          </a:solidFill>
          <a:latin typeface="+mn-lt"/>
          <a:ea typeface="ＭＳ Ｐゴシック" charset="-128"/>
        </a:defRPr>
      </a:lvl4pPr>
      <a:lvl5pPr marL="2057400" indent="-228600" algn="l" rtl="0" eaLnBrk="0" fontAlgn="base" hangingPunct="0">
        <a:spcBef>
          <a:spcPct val="20000"/>
        </a:spcBef>
        <a:spcAft>
          <a:spcPct val="0"/>
        </a:spcAft>
        <a:buFont typeface="Wingdings" pitchFamily="2" charset="2"/>
        <a:buChar char="Ø"/>
        <a:defRPr sz="2000">
          <a:solidFill>
            <a:schemeClr val="bg1"/>
          </a:solidFill>
          <a:latin typeface="+mn-lt"/>
          <a:ea typeface="ＭＳ Ｐゴシック" charset="-128"/>
        </a:defRPr>
      </a:lvl5pPr>
      <a:lvl6pPr marL="2514600" indent="-228600" algn="l" rtl="0" eaLnBrk="0" fontAlgn="base" hangingPunct="0">
        <a:spcBef>
          <a:spcPct val="20000"/>
        </a:spcBef>
        <a:spcAft>
          <a:spcPct val="0"/>
        </a:spcAft>
        <a:buFont typeface="Wingdings" pitchFamily="2" charset="2"/>
        <a:buChar char="Ø"/>
        <a:defRPr sz="2000">
          <a:solidFill>
            <a:schemeClr val="bg1"/>
          </a:solidFill>
          <a:latin typeface="+mn-lt"/>
        </a:defRPr>
      </a:lvl6pPr>
      <a:lvl7pPr marL="2971800" indent="-228600" algn="l" rtl="0" eaLnBrk="0" fontAlgn="base" hangingPunct="0">
        <a:spcBef>
          <a:spcPct val="20000"/>
        </a:spcBef>
        <a:spcAft>
          <a:spcPct val="0"/>
        </a:spcAft>
        <a:buFont typeface="Wingdings" pitchFamily="2" charset="2"/>
        <a:buChar char="Ø"/>
        <a:defRPr sz="2000">
          <a:solidFill>
            <a:schemeClr val="bg1"/>
          </a:solidFill>
          <a:latin typeface="+mn-lt"/>
        </a:defRPr>
      </a:lvl7pPr>
      <a:lvl8pPr marL="3429000" indent="-228600" algn="l" rtl="0" eaLnBrk="0" fontAlgn="base" hangingPunct="0">
        <a:spcBef>
          <a:spcPct val="20000"/>
        </a:spcBef>
        <a:spcAft>
          <a:spcPct val="0"/>
        </a:spcAft>
        <a:buFont typeface="Wingdings" pitchFamily="2" charset="2"/>
        <a:buChar char="Ø"/>
        <a:defRPr sz="2000">
          <a:solidFill>
            <a:schemeClr val="bg1"/>
          </a:solidFill>
          <a:latin typeface="+mn-lt"/>
        </a:defRPr>
      </a:lvl8pPr>
      <a:lvl9pPr marL="3886200" indent="-228600" algn="l" rtl="0" eaLnBrk="0" fontAlgn="base" hangingPunct="0">
        <a:spcBef>
          <a:spcPct val="20000"/>
        </a:spcBef>
        <a:spcAft>
          <a:spcPct val="0"/>
        </a:spcAft>
        <a:buFont typeface="Wingdings" pitchFamily="2" charset="2"/>
        <a:buChar char="Ø"/>
        <a:defRPr sz="2000">
          <a:solidFill>
            <a:schemeClr val="bg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r>
              <a:rPr lang="en-US" sz="4000" smtClean="0">
                <a:solidFill>
                  <a:srgbClr val="FFFF00"/>
                </a:solidFill>
                <a:latin typeface="Times New Roman" pitchFamily="18" charset="0"/>
                <a:ea typeface="ＭＳ Ｐゴシック" pitchFamily="34" charset="-128"/>
                <a:cs typeface="Times New Roman" pitchFamily="18" charset="0"/>
              </a:rPr>
              <a:t>KHARKOV NATIONAL MEDICAL UNIVERSITY</a:t>
            </a:r>
          </a:p>
        </p:txBody>
      </p:sp>
      <p:pic>
        <p:nvPicPr>
          <p:cNvPr id="3" name="Picture 2" descr="gX4-h3SCcXM.jpg"/>
          <p:cNvPicPr>
            <a:picLocks noChangeAspect="1"/>
          </p:cNvPicPr>
          <p:nvPr/>
        </p:nvPicPr>
        <p:blipFill>
          <a:blip r:embed="rId2" cstate="print"/>
          <a:stretch>
            <a:fillRect/>
          </a:stretch>
        </p:blipFill>
        <p:spPr>
          <a:xfrm>
            <a:off x="611560" y="1916832"/>
            <a:ext cx="8046720" cy="4534663"/>
          </a:xfrm>
          <a:prstGeom prst="rect">
            <a:avLst/>
          </a:prstGeom>
          <a:ln>
            <a:noFill/>
          </a:ln>
          <a:effectLst>
            <a:softEdge rad="112500"/>
          </a:effectLst>
        </p:spPr>
      </p:pic>
    </p:spTree>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3896 (2) - Copy.JPG"/>
          <p:cNvPicPr>
            <a:picLocks noChangeAspect="1"/>
          </p:cNvPicPr>
          <p:nvPr/>
        </p:nvPicPr>
        <p:blipFill>
          <a:blip r:embed="rId2" cstate="print"/>
          <a:stretch>
            <a:fillRect/>
          </a:stretch>
        </p:blipFill>
        <p:spPr>
          <a:xfrm>
            <a:off x="6948264" y="3429000"/>
            <a:ext cx="2038350" cy="3162300"/>
          </a:xfrm>
          <a:prstGeom prst="ellipse">
            <a:avLst/>
          </a:prstGeom>
          <a:ln>
            <a:noFill/>
          </a:ln>
          <a:effectLst>
            <a:softEdge rad="112500"/>
          </a:effectLst>
        </p:spPr>
      </p:pic>
      <p:sp>
        <p:nvSpPr>
          <p:cNvPr id="3075" name="Rectangle 2"/>
          <p:cNvSpPr>
            <a:spLocks noChangeArrowheads="1"/>
          </p:cNvSpPr>
          <p:nvPr/>
        </p:nvSpPr>
        <p:spPr bwMode="auto">
          <a:xfrm>
            <a:off x="2195513" y="1341438"/>
            <a:ext cx="4572000" cy="3354387"/>
          </a:xfrm>
          <a:prstGeom prst="rect">
            <a:avLst/>
          </a:prstGeom>
          <a:noFill/>
          <a:ln w="9525">
            <a:noFill/>
            <a:miter lim="800000"/>
            <a:headEnd/>
            <a:tailEnd/>
          </a:ln>
        </p:spPr>
        <p:txBody>
          <a:bodyPr>
            <a:spAutoFit/>
          </a:bodyPr>
          <a:lstStyle/>
          <a:p>
            <a:r>
              <a:rPr lang="en-US" sz="6600" b="1">
                <a:ea typeface="Tahoma" pitchFamily="34" charset="0"/>
                <a:cs typeface="Times New Roman" pitchFamily="18" charset="0"/>
              </a:rPr>
              <a:t>Prevention</a:t>
            </a:r>
          </a:p>
          <a:p>
            <a:r>
              <a:rPr lang="en-US" sz="3300" b="1">
                <a:ea typeface="Tahoma" pitchFamily="34" charset="0"/>
                <a:cs typeface="Times New Roman" pitchFamily="18" charset="0"/>
              </a:rPr>
              <a:t>of inherited pathology.</a:t>
            </a:r>
          </a:p>
          <a:p>
            <a:endParaRPr lang="en-US" sz="4000" b="1">
              <a:ea typeface="Tahoma" pitchFamily="34" charset="0"/>
              <a:cs typeface="Times New Roman" pitchFamily="18" charset="0"/>
            </a:endParaRPr>
          </a:p>
          <a:p>
            <a:r>
              <a:rPr lang="en-US" sz="4000" b="1">
                <a:ea typeface="Tahoma" pitchFamily="34" charset="0"/>
                <a:cs typeface="Times New Roman" pitchFamily="18" charset="0"/>
              </a:rPr>
              <a:t>Genetic counseling </a:t>
            </a:r>
            <a:r>
              <a:rPr lang="en-US" sz="3300" b="1">
                <a:ea typeface="Tahoma" pitchFamily="34" charset="0"/>
                <a:cs typeface="Times New Roman" pitchFamily="18" charset="0"/>
              </a:rPr>
              <a:t>and prenatal diagnosis. </a:t>
            </a:r>
          </a:p>
        </p:txBody>
      </p:sp>
      <p:sp>
        <p:nvSpPr>
          <p:cNvPr id="5" name="Rectangle 4"/>
          <p:cNvSpPr>
            <a:spLocks noChangeArrowheads="1"/>
          </p:cNvSpPr>
          <p:nvPr/>
        </p:nvSpPr>
        <p:spPr bwMode="auto">
          <a:xfrm>
            <a:off x="1908175" y="5157788"/>
            <a:ext cx="4824413" cy="646112"/>
          </a:xfrm>
          <a:prstGeom prst="rect">
            <a:avLst/>
          </a:prstGeom>
          <a:noFill/>
          <a:ln w="9525">
            <a:noFill/>
            <a:miter lim="800000"/>
            <a:headEnd/>
            <a:tailEnd/>
          </a:ln>
        </p:spPr>
        <p:txBody>
          <a:bodyPr>
            <a:spAutoFit/>
          </a:bodyPr>
          <a:lstStyle/>
          <a:p>
            <a:pPr algn="l"/>
            <a:r>
              <a:rPr lang="en-US" sz="1800" b="1">
                <a:solidFill>
                  <a:srgbClr val="FFFF00"/>
                </a:solidFill>
              </a:rPr>
              <a:t>Abu Elenin Ahmed</a:t>
            </a:r>
          </a:p>
          <a:p>
            <a:pPr algn="r"/>
            <a:r>
              <a:rPr lang="en-US" sz="1800">
                <a:solidFill>
                  <a:srgbClr val="FFFF00"/>
                </a:solidFill>
              </a:rPr>
              <a:t>5</a:t>
            </a:r>
            <a:r>
              <a:rPr lang="en-US" sz="1800" baseline="30000">
                <a:solidFill>
                  <a:srgbClr val="FFFF00"/>
                </a:solidFill>
              </a:rPr>
              <a:t>th</a:t>
            </a:r>
            <a:r>
              <a:rPr lang="en-US" sz="1800">
                <a:solidFill>
                  <a:srgbClr val="FFFF00"/>
                </a:solidFill>
              </a:rPr>
              <a:t> course 2</a:t>
            </a:r>
            <a:r>
              <a:rPr lang="en-US" sz="1800" baseline="30000">
                <a:solidFill>
                  <a:srgbClr val="FFFF00"/>
                </a:solidFill>
              </a:rPr>
              <a:t>nd</a:t>
            </a:r>
            <a:r>
              <a:rPr lang="en-US" sz="1800">
                <a:solidFill>
                  <a:srgbClr val="FFFF00"/>
                </a:solidFill>
              </a:rPr>
              <a:t> group</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diamond(in)">
                                      <p:cBhvr>
                                        <p:cTn id="11" dur="20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nodeType="click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diamond(in)">
                                      <p:cBhvr>
                                        <p:cTn id="16"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ChangeArrowheads="1"/>
          </p:cNvSpPr>
          <p:nvPr/>
        </p:nvSpPr>
        <p:spPr bwMode="auto">
          <a:xfrm>
            <a:off x="1331913" y="1628775"/>
            <a:ext cx="7343775" cy="3781425"/>
          </a:xfrm>
          <a:prstGeom prst="rect">
            <a:avLst/>
          </a:prstGeom>
          <a:noFill/>
          <a:ln w="9525">
            <a:noFill/>
            <a:miter lim="800000"/>
            <a:headEnd/>
            <a:tailEnd/>
          </a:ln>
        </p:spPr>
        <p:txBody>
          <a:bodyPr>
            <a:spAutoFit/>
          </a:bodyPr>
          <a:lstStyle/>
          <a:p>
            <a:pPr algn="l">
              <a:lnSpc>
                <a:spcPct val="150000"/>
              </a:lnSpc>
            </a:pPr>
            <a:r>
              <a:rPr lang="en-US" sz="1800" b="1" i="1"/>
              <a:t> During last</a:t>
            </a:r>
            <a:r>
              <a:rPr lang="ru-RU" sz="1800" b="1" i="1"/>
              <a:t> 20 </a:t>
            </a:r>
            <a:r>
              <a:rPr lang="en-US" sz="1800" b="1" i="1"/>
              <a:t>years the inborn and inherited diseases became significant in incidence of population</a:t>
            </a:r>
            <a:r>
              <a:rPr lang="ru-RU" sz="1800" b="1" i="1"/>
              <a:t>.</a:t>
            </a:r>
            <a:r>
              <a:rPr lang="ru-RU" sz="1800"/>
              <a:t/>
            </a:r>
            <a:br>
              <a:rPr lang="ru-RU" sz="1800"/>
            </a:br>
            <a:r>
              <a:rPr lang="ru-RU" sz="1800"/>
              <a:t/>
            </a:r>
            <a:br>
              <a:rPr lang="ru-RU" sz="1800"/>
            </a:br>
            <a:r>
              <a:rPr lang="en-US" sz="1800" b="1" u="sng"/>
              <a:t>Negative factors</a:t>
            </a:r>
            <a:r>
              <a:rPr lang="ru-RU" sz="1800" b="1" u="sng"/>
              <a:t>:</a:t>
            </a:r>
            <a:br>
              <a:rPr lang="ru-RU" sz="1800" b="1" u="sng"/>
            </a:br>
            <a:r>
              <a:rPr lang="ru-RU" sz="1800"/>
              <a:t>- </a:t>
            </a:r>
            <a:r>
              <a:rPr lang="en-US" sz="1800"/>
              <a:t>increasing influence of factors of environment</a:t>
            </a:r>
            <a:r>
              <a:rPr lang="ru-RU" sz="1800"/>
              <a:t/>
            </a:r>
            <a:br>
              <a:rPr lang="ru-RU" sz="1800"/>
            </a:br>
            <a:r>
              <a:rPr lang="ru-RU" sz="1800"/>
              <a:t>- </a:t>
            </a:r>
            <a:r>
              <a:rPr lang="en-US" sz="1800"/>
              <a:t>spreading of</a:t>
            </a:r>
            <a:r>
              <a:rPr lang="ru-RU" sz="1800"/>
              <a:t> </a:t>
            </a:r>
            <a:r>
              <a:rPr lang="en-US" sz="1800"/>
              <a:t>chronic and infection pathology</a:t>
            </a:r>
            <a:r>
              <a:rPr lang="ru-RU" sz="1800"/>
              <a:t/>
            </a:r>
            <a:br>
              <a:rPr lang="ru-RU" sz="1800"/>
            </a:br>
            <a:r>
              <a:rPr lang="ru-RU" sz="1800"/>
              <a:t>- </a:t>
            </a:r>
            <a:r>
              <a:rPr lang="en-US" sz="1800"/>
              <a:t>low level of prevention</a:t>
            </a:r>
            <a:r>
              <a:rPr lang="ru-RU" sz="1800"/>
              <a:t> </a:t>
            </a:r>
            <a:br>
              <a:rPr lang="ru-RU" sz="1800"/>
            </a:br>
            <a:r>
              <a:rPr lang="ru-RU" sz="1800"/>
              <a:t>- </a:t>
            </a:r>
            <a:r>
              <a:rPr lang="en-US" sz="1800"/>
              <a:t>absence of</a:t>
            </a:r>
            <a:r>
              <a:rPr lang="ru-RU" sz="1800"/>
              <a:t> </a:t>
            </a:r>
            <a:r>
              <a:rPr lang="en-US" sz="1800"/>
              <a:t>succession</a:t>
            </a:r>
            <a:r>
              <a:rPr lang="ru-RU" sz="1800"/>
              <a:t> </a:t>
            </a:r>
            <a:r>
              <a:rPr lang="en-US" sz="1800"/>
              <a:t>between specialists</a:t>
            </a:r>
            <a:r>
              <a:rPr lang="ru-RU" sz="1800"/>
              <a:t> </a:t>
            </a:r>
            <a:br>
              <a:rPr lang="ru-RU" sz="1800"/>
            </a:br>
            <a:r>
              <a:rPr lang="ru-RU" sz="1800"/>
              <a:t>- </a:t>
            </a:r>
            <a:r>
              <a:rPr lang="en-US" sz="1800"/>
              <a:t>increasing of genetic loading of populations</a:t>
            </a:r>
            <a:r>
              <a:rPr lang="ru-RU" sz="1800"/>
              <a:t>. </a:t>
            </a:r>
            <a:endParaRPr lang="en-US" sz="1800"/>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ChangeArrowheads="1"/>
          </p:cNvSpPr>
          <p:nvPr/>
        </p:nvSpPr>
        <p:spPr bwMode="auto">
          <a:xfrm>
            <a:off x="1187450" y="549275"/>
            <a:ext cx="7200900" cy="4708525"/>
          </a:xfrm>
          <a:prstGeom prst="rect">
            <a:avLst/>
          </a:prstGeom>
          <a:noFill/>
          <a:ln w="9525">
            <a:noFill/>
            <a:miter lim="800000"/>
            <a:headEnd/>
            <a:tailEnd/>
          </a:ln>
        </p:spPr>
        <p:txBody>
          <a:bodyPr>
            <a:spAutoFit/>
          </a:bodyPr>
          <a:lstStyle/>
          <a:p>
            <a:pPr eaLnBrk="1" hangingPunct="1">
              <a:buFont typeface="Wingdings" pitchFamily="2" charset="2"/>
              <a:buNone/>
            </a:pPr>
            <a:r>
              <a:rPr lang="en-US" b="1" u="sng"/>
              <a:t>Positive factors</a:t>
            </a:r>
            <a:r>
              <a:rPr lang="ru-RU" b="1" u="sng"/>
              <a:t>:</a:t>
            </a:r>
            <a:endParaRPr lang="en-US" b="1" u="sng"/>
          </a:p>
          <a:p>
            <a:pPr algn="l" eaLnBrk="1" hangingPunct="1">
              <a:lnSpc>
                <a:spcPct val="150000"/>
              </a:lnSpc>
              <a:buFont typeface="Wingdings" pitchFamily="2" charset="2"/>
              <a:buNone/>
            </a:pPr>
            <a:r>
              <a:rPr lang="en-US"/>
              <a:t>    </a:t>
            </a:r>
            <a:r>
              <a:rPr lang="ru-RU"/>
              <a:t>- </a:t>
            </a:r>
            <a:r>
              <a:rPr lang="en-US" sz="2000"/>
              <a:t>spreading of knowledge on medical and clinical genetics</a:t>
            </a:r>
            <a:r>
              <a:rPr lang="ru-RU" sz="2000"/>
              <a:t> (</a:t>
            </a:r>
            <a:r>
              <a:rPr lang="en-US" sz="2000"/>
              <a:t>Specialized Medical Genetic Center</a:t>
            </a:r>
            <a:r>
              <a:rPr lang="ru-RU" sz="2000"/>
              <a:t>, </a:t>
            </a:r>
            <a:r>
              <a:rPr lang="en-US" sz="2000"/>
              <a:t>Scientific Research Institutions</a:t>
            </a:r>
            <a:r>
              <a:rPr lang="ru-RU" sz="2000"/>
              <a:t>, </a:t>
            </a:r>
            <a:r>
              <a:rPr lang="en-US" sz="2000"/>
              <a:t>Universities</a:t>
            </a:r>
            <a:r>
              <a:rPr lang="ru-RU" sz="2000"/>
              <a:t>);</a:t>
            </a:r>
          </a:p>
          <a:p>
            <a:pPr algn="l" eaLnBrk="1" hangingPunct="1">
              <a:lnSpc>
                <a:spcPct val="150000"/>
              </a:lnSpc>
              <a:buFontTx/>
              <a:buChar char="-"/>
            </a:pPr>
            <a:r>
              <a:rPr lang="en-US" sz="2000"/>
              <a:t>program of genetic monitoring of inborn developmental defects and chromosomal diseases</a:t>
            </a:r>
            <a:r>
              <a:rPr lang="ru-RU" sz="2000"/>
              <a:t>;</a:t>
            </a:r>
            <a:endParaRPr lang="en-US" sz="2000"/>
          </a:p>
          <a:p>
            <a:pPr algn="l" eaLnBrk="1" hangingPunct="1">
              <a:lnSpc>
                <a:spcPct val="150000"/>
              </a:lnSpc>
              <a:buFontTx/>
              <a:buChar char="-"/>
            </a:pPr>
            <a:r>
              <a:rPr lang="en-US" sz="2000"/>
              <a:t>program of prevention and early detection of inborn and inherited diseases</a:t>
            </a:r>
            <a:r>
              <a:rPr lang="ru-RU" sz="2000"/>
              <a:t>;</a:t>
            </a:r>
          </a:p>
          <a:p>
            <a:pPr algn="l" eaLnBrk="1" hangingPunct="1">
              <a:lnSpc>
                <a:spcPct val="150000"/>
              </a:lnSpc>
              <a:buFont typeface="Wingdings" pitchFamily="2" charset="2"/>
              <a:buNone/>
            </a:pPr>
            <a:r>
              <a:rPr lang="ru-RU" sz="2000"/>
              <a:t>- </a:t>
            </a:r>
            <a:r>
              <a:rPr lang="en-US" sz="2000"/>
              <a:t>improvement of methods of diagnostics</a:t>
            </a:r>
            <a:r>
              <a:rPr lang="ru-RU" sz="2000"/>
              <a:t> (</a:t>
            </a:r>
            <a:r>
              <a:rPr lang="en-US" sz="2000"/>
              <a:t>mitochondrial diseases</a:t>
            </a:r>
            <a:r>
              <a:rPr lang="ru-RU" sz="2000"/>
              <a:t>, </a:t>
            </a:r>
            <a:r>
              <a:rPr lang="en-US" sz="2000"/>
              <a:t>heterochromatine</a:t>
            </a:r>
            <a:r>
              <a:rPr lang="ru-RU" sz="2000"/>
              <a:t> </a:t>
            </a:r>
            <a:r>
              <a:rPr lang="en-US" sz="2000"/>
              <a:t>diseases</a:t>
            </a:r>
            <a:r>
              <a:rPr lang="ru-RU" sz="2000"/>
              <a:t>,</a:t>
            </a:r>
            <a:r>
              <a:rPr lang="en-US" sz="2000"/>
              <a:t> organic acidurias </a:t>
            </a:r>
            <a:r>
              <a:rPr lang="ru-RU" sz="2000"/>
              <a:t>) </a:t>
            </a:r>
          </a:p>
        </p:txBody>
      </p:sp>
    </p:spTree>
  </p:cSld>
  <p:clrMapOvr>
    <a:masterClrMapping/>
  </p:clrMapOvr>
  <p:transition>
    <p:pull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988" y="1700213"/>
            <a:ext cx="7129462" cy="4524375"/>
          </a:xfrm>
          <a:prstGeom prst="rect">
            <a:avLst/>
          </a:prstGeom>
        </p:spPr>
        <p:txBody>
          <a:bodyPr>
            <a:spAutoFit/>
          </a:bodyPr>
          <a:lstStyle/>
          <a:p>
            <a:pPr algn="l">
              <a:lnSpc>
                <a:spcPct val="150000"/>
              </a:lnSpc>
              <a:defRPr/>
            </a:pPr>
            <a:r>
              <a:rPr lang="en-US" i="1" dirty="0">
                <a:effectLst>
                  <a:outerShdw blurRad="38100" dist="38100" dir="2700000" algn="tl">
                    <a:srgbClr val="000000">
                      <a:alpha val="43137"/>
                    </a:srgbClr>
                  </a:outerShdw>
                </a:effectLst>
                <a:ea typeface="ＭＳ Ｐゴシック" charset="-128"/>
              </a:rPr>
              <a:t>	Maintenance of the</a:t>
            </a: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child with invalidating inborn or inherited pathology is more expensive in</a:t>
            </a:r>
            <a:r>
              <a:rPr lang="ru-RU" i="1" dirty="0">
                <a:effectLst>
                  <a:outerShdw blurRad="38100" dist="38100" dir="2700000" algn="tl">
                    <a:srgbClr val="000000">
                      <a:alpha val="43137"/>
                    </a:srgbClr>
                  </a:outerShdw>
                </a:effectLst>
                <a:ea typeface="ＭＳ Ｐゴシック" charset="-128"/>
              </a:rPr>
              <a:t> 4-10 </a:t>
            </a:r>
            <a:r>
              <a:rPr lang="en-US" i="1" dirty="0">
                <a:effectLst>
                  <a:outerShdw blurRad="38100" dist="38100" dir="2700000" algn="tl">
                    <a:srgbClr val="000000">
                      <a:alpha val="43137"/>
                    </a:srgbClr>
                  </a:outerShdw>
                </a:effectLst>
                <a:ea typeface="ＭＳ Ｐゴシック" charset="-128"/>
              </a:rPr>
              <a:t>times</a:t>
            </a: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than modern diagnostics and treatment</a:t>
            </a: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This group of diseases influences on indexes of incidence</a:t>
            </a: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invalidation</a:t>
            </a: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and mortality</a:t>
            </a:r>
            <a:r>
              <a:rPr lang="ru-RU" i="1" dirty="0">
                <a:effectLst>
                  <a:outerShdw blurRad="38100" dist="38100" dir="2700000" algn="tl">
                    <a:srgbClr val="000000">
                      <a:alpha val="43137"/>
                    </a:srgbClr>
                  </a:outerShdw>
                </a:effectLst>
                <a:ea typeface="ＭＳ Ｐゴシック" charset="-128"/>
              </a:rPr>
              <a:t> (50%</a:t>
            </a:r>
            <a:r>
              <a:rPr lang="en-US" i="1" dirty="0">
                <a:effectLst>
                  <a:outerShdw blurRad="38100" dist="38100" dir="2700000" algn="tl">
                    <a:srgbClr val="000000">
                      <a:alpha val="43137"/>
                    </a:srgbClr>
                  </a:outerShdw>
                </a:effectLst>
                <a:ea typeface="ＭＳ Ｐゴシック" charset="-128"/>
              </a:rPr>
              <a:t> are died in childhood</a:t>
            </a:r>
            <a:r>
              <a:rPr lang="ru-RU" i="1" dirty="0">
                <a:effectLst>
                  <a:outerShdw blurRad="38100" dist="38100" dir="2700000" algn="tl">
                    <a:srgbClr val="000000">
                      <a:alpha val="43137"/>
                    </a:srgbClr>
                  </a:outerShdw>
                </a:effectLst>
                <a:ea typeface="ＭＳ Ｐゴシック" charset="-128"/>
              </a:rPr>
              <a:t>). </a:t>
            </a:r>
          </a:p>
          <a:p>
            <a:pPr>
              <a:lnSpc>
                <a:spcPct val="150000"/>
              </a:lnSpc>
              <a:defRPr/>
            </a:pPr>
            <a:r>
              <a:rPr lang="ru-RU" i="1" dirty="0">
                <a:effectLst>
                  <a:outerShdw blurRad="38100" dist="38100" dir="2700000" algn="tl">
                    <a:srgbClr val="000000">
                      <a:alpha val="43137"/>
                    </a:srgbClr>
                  </a:outerShdw>
                </a:effectLst>
                <a:ea typeface="ＭＳ Ｐゴシック" charset="-128"/>
              </a:rPr>
              <a:t>	</a:t>
            </a:r>
            <a:r>
              <a:rPr lang="en-US" i="1" dirty="0">
                <a:effectLst>
                  <a:outerShdw blurRad="38100" dist="38100" dir="2700000" algn="tl">
                    <a:srgbClr val="000000">
                      <a:alpha val="43137"/>
                    </a:srgbClr>
                  </a:outerShdw>
                </a:effectLst>
                <a:ea typeface="ＭＳ Ｐゴシック" charset="-128"/>
              </a:rPr>
              <a:t>All these reasons make the problem of prevention of genetic defects as one of the actual problems of genetics and medicine</a:t>
            </a:r>
            <a:r>
              <a:rPr lang="ru-RU" i="1" dirty="0">
                <a:effectLst>
                  <a:outerShdw blurRad="38100" dist="38100" dir="2700000" algn="tl">
                    <a:srgbClr val="000000">
                      <a:alpha val="43137"/>
                    </a:srgbClr>
                  </a:outerShdw>
                </a:effectLst>
                <a:ea typeface="ＭＳ Ｐゴシック" charset="-128"/>
              </a:rPr>
              <a:t>. </a:t>
            </a: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2286000" y="3013075"/>
            <a:ext cx="4572000" cy="831850"/>
          </a:xfrm>
          <a:prstGeom prst="rect">
            <a:avLst/>
          </a:prstGeom>
          <a:noFill/>
          <a:ln w="9525">
            <a:noFill/>
            <a:miter lim="800000"/>
            <a:headEnd/>
            <a:tailEnd/>
          </a:ln>
        </p:spPr>
        <p:txBody>
          <a:bodyPr>
            <a:spAutoFit/>
          </a:bodyPr>
          <a:lstStyle/>
          <a:p>
            <a:r>
              <a:rPr lang="en-US"/>
              <a:t>Three levels of prevention of genetic defects</a:t>
            </a: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2286000" y="2274888"/>
            <a:ext cx="4572000" cy="2308225"/>
          </a:xfrm>
          <a:prstGeom prst="rect">
            <a:avLst/>
          </a:prstGeom>
          <a:noFill/>
          <a:ln w="9525">
            <a:noFill/>
            <a:miter lim="800000"/>
            <a:headEnd/>
            <a:tailEnd/>
          </a:ln>
        </p:spPr>
        <p:txBody>
          <a:bodyPr>
            <a:spAutoFit/>
          </a:bodyPr>
          <a:lstStyle/>
          <a:p>
            <a:pPr eaLnBrk="1" hangingPunct="1"/>
            <a:r>
              <a:rPr lang="en-US" b="1"/>
              <a:t>Primary</a:t>
            </a:r>
            <a:r>
              <a:rPr lang="ru-RU" b="1"/>
              <a:t> – </a:t>
            </a:r>
            <a:r>
              <a:rPr lang="en-US" b="1"/>
              <a:t>measures on prevention of pathological conception and development of disease by the way of decreasing receptivity </a:t>
            </a:r>
            <a:r>
              <a:rPr lang="ru-RU" b="1"/>
              <a:t> </a:t>
            </a:r>
            <a:r>
              <a:rPr lang="en-US" b="1"/>
              <a:t>and removal factors of risk</a:t>
            </a:r>
            <a:r>
              <a:rPr lang="ru-RU" b="1"/>
              <a:t>. </a:t>
            </a: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2286000" y="2347913"/>
            <a:ext cx="4572000" cy="2162175"/>
          </a:xfrm>
          <a:prstGeom prst="rect">
            <a:avLst/>
          </a:prstGeom>
          <a:noFill/>
          <a:ln w="9525">
            <a:noFill/>
            <a:miter lim="800000"/>
            <a:headEnd/>
            <a:tailEnd/>
          </a:ln>
        </p:spPr>
        <p:txBody>
          <a:bodyPr>
            <a:spAutoFit/>
          </a:bodyPr>
          <a:lstStyle/>
          <a:p>
            <a:pPr eaLnBrk="1" hangingPunct="1">
              <a:lnSpc>
                <a:spcPct val="80000"/>
              </a:lnSpc>
            </a:pPr>
            <a:r>
              <a:rPr lang="en-US" b="1"/>
              <a:t>Secondary level</a:t>
            </a:r>
            <a:r>
              <a:rPr lang="ru-RU" b="1"/>
              <a:t> – </a:t>
            </a:r>
            <a:r>
              <a:rPr lang="en-US" b="1"/>
              <a:t>measures directed on prevention of development of the disease</a:t>
            </a:r>
            <a:r>
              <a:rPr lang="ru-RU" b="1"/>
              <a:t> </a:t>
            </a:r>
            <a:r>
              <a:rPr lang="en-US" b="1"/>
              <a:t>through the early diagnostics and adequate treatment</a:t>
            </a:r>
            <a:r>
              <a:rPr lang="ru-RU" b="1"/>
              <a:t>. </a:t>
            </a:r>
            <a:r>
              <a:rPr lang="en-US" b="1"/>
              <a:t>These measures are provided in prenatal period</a:t>
            </a:r>
            <a:r>
              <a:rPr lang="ru-RU" b="1"/>
              <a:t>. </a:t>
            </a: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2286000" y="2090738"/>
            <a:ext cx="4572000" cy="2676525"/>
          </a:xfrm>
          <a:prstGeom prst="rect">
            <a:avLst/>
          </a:prstGeom>
          <a:noFill/>
          <a:ln w="9525">
            <a:noFill/>
            <a:miter lim="800000"/>
            <a:headEnd/>
            <a:tailEnd/>
          </a:ln>
        </p:spPr>
        <p:txBody>
          <a:bodyPr>
            <a:spAutoFit/>
          </a:bodyPr>
          <a:lstStyle/>
          <a:p>
            <a:pPr eaLnBrk="1" hangingPunct="1"/>
            <a:r>
              <a:rPr lang="en-US"/>
              <a:t>Third level</a:t>
            </a:r>
            <a:r>
              <a:rPr lang="ru-RU"/>
              <a:t> – </a:t>
            </a:r>
            <a:r>
              <a:rPr lang="en-US"/>
              <a:t>measure directed on sick people</a:t>
            </a:r>
            <a:r>
              <a:rPr lang="ru-RU"/>
              <a:t>. </a:t>
            </a:r>
            <a:r>
              <a:rPr lang="en-US"/>
              <a:t>Their aim is prevention of progressing of the diseases and development of complications of inborn and inherited diseases through the adequate treatment and rehabilitation.</a:t>
            </a:r>
            <a:r>
              <a:rPr lang="ru-RU"/>
              <a:t>  </a:t>
            </a: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536700"/>
            <a:ext cx="4572000" cy="3784600"/>
          </a:xfrm>
          <a:prstGeom prst="rect">
            <a:avLst/>
          </a:prstGeom>
        </p:spPr>
        <p:txBody>
          <a:bodyPr>
            <a:spAutoFit/>
          </a:bodyPr>
          <a:lstStyle/>
          <a:p>
            <a:pPr>
              <a:defRPr/>
            </a:pPr>
            <a:r>
              <a:rPr lang="en-US" b="1" i="1" dirty="0" err="1">
                <a:effectLst>
                  <a:outerShdw blurRad="38100" dist="38100" dir="2700000" algn="tl">
                    <a:srgbClr val="000000"/>
                  </a:outerShdw>
                </a:effectLst>
                <a:ea typeface="ＭＳ Ｐゴシック" charset="-128"/>
              </a:rPr>
              <a:t>Pregametic</a:t>
            </a:r>
            <a:r>
              <a:rPr lang="en-US" b="1" i="1" dirty="0">
                <a:effectLst>
                  <a:outerShdw blurRad="38100" dist="38100" dir="2700000" algn="tl">
                    <a:srgbClr val="000000"/>
                  </a:outerShdw>
                </a:effectLst>
                <a:ea typeface="ＭＳ Ｐゴシック" charset="-128"/>
              </a:rPr>
              <a:t> level</a:t>
            </a:r>
            <a:r>
              <a:rPr lang="ru-RU" b="1" i="1" dirty="0">
                <a:effectLst>
                  <a:outerShdw blurRad="38100" dist="38100" dir="2700000" algn="tl">
                    <a:srgbClr val="000000"/>
                  </a:outerShdw>
                </a:effectLst>
                <a:ea typeface="ＭＳ Ｐゴシック" charset="-128"/>
              </a:rPr>
              <a:t>: </a:t>
            </a:r>
          </a:p>
          <a:p>
            <a:pPr>
              <a:defRPr/>
            </a:pP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health protection of population of reproductive age</a:t>
            </a: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qualitative prophylactic medical examination</a:t>
            </a: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succession of observation</a:t>
            </a:r>
            <a:r>
              <a:rPr lang="ru-RU" b="1" i="1" dirty="0">
                <a:effectLst>
                  <a:outerShdw blurRad="38100" dist="38100" dir="2700000" algn="tl">
                    <a:srgbClr val="000000"/>
                  </a:outerShdw>
                </a:effectLst>
                <a:ea typeface="ＭＳ Ｐゴシック" charset="-128"/>
              </a:rPr>
              <a:t>);</a:t>
            </a:r>
          </a:p>
          <a:p>
            <a:pPr>
              <a:defRPr/>
            </a:pP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environmental protection</a:t>
            </a: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limitation or removal of mutagenic</a:t>
            </a:r>
            <a:r>
              <a:rPr lang="ru-RU" b="1" i="1" dirty="0">
                <a:effectLst>
                  <a:outerShdw blurRad="38100" dist="38100" dir="2700000" algn="tl">
                    <a:srgbClr val="000000"/>
                  </a:outerShdw>
                </a:effectLst>
                <a:ea typeface="ＭＳ Ｐゴシック" charset="-128"/>
              </a:rPr>
              <a:t>, </a:t>
            </a:r>
            <a:r>
              <a:rPr lang="en-US" b="1" i="1" dirty="0" err="1">
                <a:effectLst>
                  <a:outerShdw blurRad="38100" dist="38100" dir="2700000" algn="tl">
                    <a:srgbClr val="000000"/>
                  </a:outerShdw>
                </a:effectLst>
                <a:ea typeface="ＭＳ Ｐゴシック" charset="-128"/>
              </a:rPr>
              <a:t>teratogenic</a:t>
            </a:r>
            <a:r>
              <a:rPr lang="ru-RU" b="1" i="1" dirty="0">
                <a:effectLst>
                  <a:outerShdw blurRad="38100" dist="38100" dir="2700000" algn="tl">
                    <a:srgbClr val="000000"/>
                  </a:outerShdw>
                </a:effectLst>
                <a:ea typeface="ＭＳ Ｐゴシック" charset="-128"/>
              </a:rPr>
              <a:t>, </a:t>
            </a:r>
            <a:r>
              <a:rPr lang="en-US" b="1" i="1" dirty="0">
                <a:effectLst>
                  <a:outerShdw blurRad="38100" dist="38100" dir="2700000" algn="tl">
                    <a:srgbClr val="000000"/>
                  </a:outerShdw>
                </a:effectLst>
                <a:ea typeface="ＭＳ Ｐゴシック" charset="-128"/>
              </a:rPr>
              <a:t>and toxic influences</a:t>
            </a:r>
            <a:r>
              <a:rPr lang="ru-RU" b="1" i="1" dirty="0">
                <a:effectLst>
                  <a:outerShdw blurRad="38100" dist="38100" dir="2700000" algn="tl">
                    <a:srgbClr val="000000"/>
                  </a:outerShdw>
                </a:effectLst>
                <a:ea typeface="ＭＳ Ｐゴシック" charset="-128"/>
              </a:rPr>
              <a:t>).  </a:t>
            </a: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2286000" y="2459038"/>
            <a:ext cx="4572000" cy="1939925"/>
          </a:xfrm>
          <a:prstGeom prst="rect">
            <a:avLst/>
          </a:prstGeom>
          <a:noFill/>
          <a:ln w="9525">
            <a:noFill/>
            <a:miter lim="800000"/>
            <a:headEnd/>
            <a:tailEnd/>
          </a:ln>
        </p:spPr>
        <p:txBody>
          <a:bodyPr>
            <a:spAutoFit/>
          </a:bodyPr>
          <a:lstStyle/>
          <a:p>
            <a:r>
              <a:rPr lang="en-US" b="1" i="1"/>
              <a:t>Inherited</a:t>
            </a:r>
            <a:r>
              <a:rPr lang="ru-RU" b="1" i="1"/>
              <a:t> </a:t>
            </a:r>
            <a:r>
              <a:rPr lang="en-US" b="1" i="1"/>
              <a:t>changeability</a:t>
            </a:r>
            <a:r>
              <a:rPr lang="ru-RU" b="1" i="1"/>
              <a:t> </a:t>
            </a:r>
            <a:r>
              <a:rPr lang="en-US" b="1" i="1"/>
              <a:t>is usually added by new mutations</a:t>
            </a:r>
            <a:r>
              <a:rPr lang="ru-RU" b="1" i="1"/>
              <a:t>. 20% </a:t>
            </a:r>
            <a:r>
              <a:rPr lang="en-US" b="1" i="1"/>
              <a:t>of inherited diseases</a:t>
            </a:r>
            <a:r>
              <a:rPr lang="ru-RU" b="1" i="1"/>
              <a:t> – </a:t>
            </a:r>
            <a:r>
              <a:rPr lang="en-US" b="1" i="1"/>
              <a:t>result of spontaneous mutations</a:t>
            </a:r>
            <a:r>
              <a:rPr lang="ru-RU" b="1" i="1"/>
              <a:t>. </a:t>
            </a:r>
            <a:r>
              <a:rPr lang="en-US" b="1" i="1"/>
              <a:t>These are casual and</a:t>
            </a:r>
            <a:r>
              <a:rPr lang="ru-RU" b="1" i="1"/>
              <a:t> </a:t>
            </a:r>
            <a:r>
              <a:rPr lang="en-US" b="1" i="1"/>
              <a:t>unforeseen</a:t>
            </a:r>
            <a:r>
              <a:rPr lang="ru-RU" b="1" i="1"/>
              <a:t> </a:t>
            </a:r>
            <a:r>
              <a:rPr lang="en-US" b="1" i="1"/>
              <a:t>events</a:t>
            </a:r>
            <a:r>
              <a:rPr lang="ru-RU" b="1" i="1"/>
              <a:t>.</a:t>
            </a:r>
            <a:r>
              <a:rPr lang="ru-RU"/>
              <a:t> </a:t>
            </a:r>
            <a:endParaRPr lang="en-US"/>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ChangeArrowheads="1"/>
          </p:cNvSpPr>
          <p:nvPr/>
        </p:nvSpPr>
        <p:spPr bwMode="auto">
          <a:xfrm>
            <a:off x="3203575" y="260350"/>
            <a:ext cx="2525713" cy="784225"/>
          </a:xfrm>
          <a:prstGeom prst="rect">
            <a:avLst/>
          </a:prstGeom>
          <a:noFill/>
          <a:ln w="9525">
            <a:solidFill>
              <a:schemeClr val="tx1"/>
            </a:solidFill>
            <a:miter lim="800000"/>
            <a:headEnd/>
            <a:tailEnd/>
          </a:ln>
        </p:spPr>
        <p:txBody>
          <a:bodyPr/>
          <a:lstStyle/>
          <a:p>
            <a:r>
              <a:rPr lang="en-US" sz="2000"/>
              <a:t>Mutational loading of population</a:t>
            </a:r>
            <a:endParaRPr lang="ru-RU" sz="2000"/>
          </a:p>
        </p:txBody>
      </p:sp>
      <p:sp>
        <p:nvSpPr>
          <p:cNvPr id="13315" name="Line 14"/>
          <p:cNvSpPr>
            <a:spLocks noChangeShapeType="1"/>
          </p:cNvSpPr>
          <p:nvPr/>
        </p:nvSpPr>
        <p:spPr bwMode="auto">
          <a:xfrm flipH="1">
            <a:off x="2484438" y="1125538"/>
            <a:ext cx="1693862" cy="511175"/>
          </a:xfrm>
          <a:prstGeom prst="line">
            <a:avLst/>
          </a:prstGeom>
          <a:noFill/>
          <a:ln w="9525">
            <a:solidFill>
              <a:schemeClr val="tx1"/>
            </a:solidFill>
            <a:round/>
            <a:headEnd/>
            <a:tailEnd type="triangle" w="med" len="med"/>
          </a:ln>
        </p:spPr>
        <p:txBody>
          <a:bodyPr/>
          <a:lstStyle/>
          <a:p>
            <a:endParaRPr lang="en-US"/>
          </a:p>
        </p:txBody>
      </p:sp>
      <p:sp>
        <p:nvSpPr>
          <p:cNvPr id="13316" name="Rectangle 8"/>
          <p:cNvSpPr>
            <a:spLocks noChangeArrowheads="1"/>
          </p:cNvSpPr>
          <p:nvPr/>
        </p:nvSpPr>
        <p:spPr bwMode="auto">
          <a:xfrm>
            <a:off x="1258888" y="1844675"/>
            <a:ext cx="2713037" cy="1055688"/>
          </a:xfrm>
          <a:prstGeom prst="rect">
            <a:avLst/>
          </a:prstGeom>
          <a:noFill/>
          <a:ln w="9525">
            <a:solidFill>
              <a:schemeClr val="tx1"/>
            </a:solidFill>
            <a:miter lim="800000"/>
            <a:headEnd/>
            <a:tailEnd/>
          </a:ln>
        </p:spPr>
        <p:txBody>
          <a:bodyPr/>
          <a:lstStyle/>
          <a:p>
            <a:r>
              <a:rPr lang="en-US" sz="2000"/>
              <a:t>Inherited diseases</a:t>
            </a:r>
            <a:endParaRPr lang="ru-RU" sz="2000"/>
          </a:p>
          <a:p>
            <a:r>
              <a:rPr lang="ru-RU" sz="2000"/>
              <a:t>(5%</a:t>
            </a:r>
            <a:r>
              <a:rPr lang="en-US" sz="2000"/>
              <a:t> of newborns</a:t>
            </a:r>
            <a:r>
              <a:rPr lang="ru-RU" sz="2000"/>
              <a:t>)</a:t>
            </a:r>
          </a:p>
        </p:txBody>
      </p:sp>
      <p:sp>
        <p:nvSpPr>
          <p:cNvPr id="13317" name="Line 15"/>
          <p:cNvSpPr>
            <a:spLocks noChangeShapeType="1"/>
          </p:cNvSpPr>
          <p:nvPr/>
        </p:nvSpPr>
        <p:spPr bwMode="auto">
          <a:xfrm>
            <a:off x="4427538" y="1125538"/>
            <a:ext cx="1916112" cy="503237"/>
          </a:xfrm>
          <a:prstGeom prst="line">
            <a:avLst/>
          </a:prstGeom>
          <a:noFill/>
          <a:ln w="9525">
            <a:solidFill>
              <a:schemeClr val="tx1"/>
            </a:solidFill>
            <a:round/>
            <a:headEnd/>
            <a:tailEnd type="triangle" w="med" len="med"/>
          </a:ln>
        </p:spPr>
        <p:txBody>
          <a:bodyPr/>
          <a:lstStyle/>
          <a:p>
            <a:endParaRPr lang="en-US"/>
          </a:p>
        </p:txBody>
      </p:sp>
      <p:sp>
        <p:nvSpPr>
          <p:cNvPr id="13318" name="Rectangle 9"/>
          <p:cNvSpPr>
            <a:spLocks noChangeArrowheads="1"/>
          </p:cNvSpPr>
          <p:nvPr/>
        </p:nvSpPr>
        <p:spPr bwMode="auto">
          <a:xfrm>
            <a:off x="5076825" y="1773238"/>
            <a:ext cx="2713038" cy="581025"/>
          </a:xfrm>
          <a:prstGeom prst="rect">
            <a:avLst/>
          </a:prstGeom>
          <a:noFill/>
          <a:ln w="9525">
            <a:solidFill>
              <a:schemeClr val="tx1"/>
            </a:solidFill>
            <a:miter lim="800000"/>
            <a:headEnd/>
            <a:tailEnd/>
          </a:ln>
        </p:spPr>
        <p:txBody>
          <a:bodyPr/>
          <a:lstStyle/>
          <a:p>
            <a:endParaRPr lang="uk-UA" sz="1000"/>
          </a:p>
          <a:p>
            <a:r>
              <a:rPr lang="en-US" sz="2000"/>
              <a:t>Lethality</a:t>
            </a:r>
            <a:endParaRPr lang="ru-RU" sz="2000"/>
          </a:p>
        </p:txBody>
      </p:sp>
      <p:sp>
        <p:nvSpPr>
          <p:cNvPr id="13319" name="Line 16"/>
          <p:cNvSpPr>
            <a:spLocks noChangeShapeType="1"/>
          </p:cNvSpPr>
          <p:nvPr/>
        </p:nvSpPr>
        <p:spPr bwMode="auto">
          <a:xfrm flipH="1">
            <a:off x="1116013" y="2420938"/>
            <a:ext cx="5821362" cy="1368425"/>
          </a:xfrm>
          <a:prstGeom prst="line">
            <a:avLst/>
          </a:prstGeom>
          <a:noFill/>
          <a:ln w="9525">
            <a:solidFill>
              <a:schemeClr val="tx1"/>
            </a:solidFill>
            <a:round/>
            <a:headEnd/>
            <a:tailEnd type="triangle" w="med" len="med"/>
          </a:ln>
        </p:spPr>
        <p:txBody>
          <a:bodyPr/>
          <a:lstStyle/>
          <a:p>
            <a:endParaRPr lang="en-US"/>
          </a:p>
        </p:txBody>
      </p:sp>
      <p:sp>
        <p:nvSpPr>
          <p:cNvPr id="13320" name="Rectangle 10"/>
          <p:cNvSpPr>
            <a:spLocks noChangeArrowheads="1"/>
          </p:cNvSpPr>
          <p:nvPr/>
        </p:nvSpPr>
        <p:spPr bwMode="auto">
          <a:xfrm>
            <a:off x="684213" y="4005263"/>
            <a:ext cx="2160587" cy="1368425"/>
          </a:xfrm>
          <a:prstGeom prst="rect">
            <a:avLst/>
          </a:prstGeom>
          <a:noFill/>
          <a:ln w="9525">
            <a:solidFill>
              <a:schemeClr val="tx1"/>
            </a:solidFill>
            <a:miter lim="800000"/>
            <a:headEnd/>
            <a:tailEnd/>
          </a:ln>
        </p:spPr>
        <p:txBody>
          <a:bodyPr/>
          <a:lstStyle/>
          <a:p>
            <a:r>
              <a:rPr lang="en-US" sz="1600"/>
              <a:t>Ruin of zygotes in preimplantation</a:t>
            </a:r>
            <a:r>
              <a:rPr lang="ru-RU" sz="1600"/>
              <a:t> </a:t>
            </a:r>
            <a:r>
              <a:rPr lang="en-US" sz="1600"/>
              <a:t>period</a:t>
            </a:r>
            <a:r>
              <a:rPr lang="ru-RU" sz="1600"/>
              <a:t> (60%</a:t>
            </a:r>
            <a:r>
              <a:rPr lang="en-US" sz="1600"/>
              <a:t> of not registered pregnancies</a:t>
            </a:r>
            <a:r>
              <a:rPr lang="ru-RU" sz="1600"/>
              <a:t>)</a:t>
            </a:r>
          </a:p>
        </p:txBody>
      </p:sp>
      <p:sp>
        <p:nvSpPr>
          <p:cNvPr id="13321" name="Rectangle 11"/>
          <p:cNvSpPr>
            <a:spLocks noChangeArrowheads="1"/>
          </p:cNvSpPr>
          <p:nvPr/>
        </p:nvSpPr>
        <p:spPr bwMode="auto">
          <a:xfrm>
            <a:off x="2627313" y="4005263"/>
            <a:ext cx="2303462" cy="1655762"/>
          </a:xfrm>
          <a:prstGeom prst="rect">
            <a:avLst/>
          </a:prstGeom>
          <a:noFill/>
          <a:ln w="9525">
            <a:solidFill>
              <a:schemeClr val="tx1"/>
            </a:solidFill>
            <a:miter lim="800000"/>
            <a:headEnd/>
            <a:tailEnd/>
          </a:ln>
        </p:spPr>
        <p:txBody>
          <a:bodyPr/>
          <a:lstStyle/>
          <a:p>
            <a:pPr algn="just"/>
            <a:r>
              <a:rPr lang="en-US" sz="1900"/>
              <a:t>Spontaneous abortions</a:t>
            </a:r>
            <a:r>
              <a:rPr lang="ru-RU" sz="1900"/>
              <a:t>  (15%</a:t>
            </a:r>
            <a:r>
              <a:rPr lang="en-US" sz="1900"/>
              <a:t> of registered pregnancies</a:t>
            </a:r>
            <a:r>
              <a:rPr lang="ru-RU" sz="1900"/>
              <a:t>)</a:t>
            </a:r>
          </a:p>
        </p:txBody>
      </p:sp>
      <p:sp>
        <p:nvSpPr>
          <p:cNvPr id="13322" name="Line 17"/>
          <p:cNvSpPr>
            <a:spLocks noChangeShapeType="1"/>
          </p:cNvSpPr>
          <p:nvPr/>
        </p:nvSpPr>
        <p:spPr bwMode="auto">
          <a:xfrm flipH="1">
            <a:off x="3059113" y="2565400"/>
            <a:ext cx="3609975" cy="1368425"/>
          </a:xfrm>
          <a:prstGeom prst="line">
            <a:avLst/>
          </a:prstGeom>
          <a:noFill/>
          <a:ln w="9525">
            <a:solidFill>
              <a:schemeClr val="tx1"/>
            </a:solidFill>
            <a:round/>
            <a:headEnd/>
            <a:tailEnd type="triangle" w="med" len="med"/>
          </a:ln>
        </p:spPr>
        <p:txBody>
          <a:bodyPr/>
          <a:lstStyle/>
          <a:p>
            <a:endParaRPr lang="en-US"/>
          </a:p>
        </p:txBody>
      </p:sp>
      <p:sp>
        <p:nvSpPr>
          <p:cNvPr id="13323" name="Line 18"/>
          <p:cNvSpPr>
            <a:spLocks noChangeShapeType="1"/>
          </p:cNvSpPr>
          <p:nvPr/>
        </p:nvSpPr>
        <p:spPr bwMode="auto">
          <a:xfrm flipH="1">
            <a:off x="5508625" y="2492375"/>
            <a:ext cx="1400175" cy="1439863"/>
          </a:xfrm>
          <a:prstGeom prst="line">
            <a:avLst/>
          </a:prstGeom>
          <a:noFill/>
          <a:ln w="9525">
            <a:solidFill>
              <a:schemeClr val="tx1"/>
            </a:solidFill>
            <a:round/>
            <a:headEnd/>
            <a:tailEnd type="triangle" w="med" len="med"/>
          </a:ln>
        </p:spPr>
        <p:txBody>
          <a:bodyPr/>
          <a:lstStyle/>
          <a:p>
            <a:endParaRPr lang="en-US"/>
          </a:p>
        </p:txBody>
      </p:sp>
      <p:sp>
        <p:nvSpPr>
          <p:cNvPr id="13324" name="Rectangle 12"/>
          <p:cNvSpPr>
            <a:spLocks noChangeArrowheads="1"/>
          </p:cNvSpPr>
          <p:nvPr/>
        </p:nvSpPr>
        <p:spPr bwMode="auto">
          <a:xfrm>
            <a:off x="4787900" y="4005263"/>
            <a:ext cx="2049463" cy="1638300"/>
          </a:xfrm>
          <a:prstGeom prst="rect">
            <a:avLst/>
          </a:prstGeom>
          <a:noFill/>
          <a:ln w="9525">
            <a:solidFill>
              <a:schemeClr val="tx1"/>
            </a:solidFill>
            <a:miter lim="800000"/>
            <a:headEnd/>
            <a:tailEnd/>
          </a:ln>
        </p:spPr>
        <p:txBody>
          <a:bodyPr/>
          <a:lstStyle/>
          <a:p>
            <a:r>
              <a:rPr lang="en-US" sz="2000"/>
              <a:t>Early children’s mortality</a:t>
            </a:r>
            <a:r>
              <a:rPr lang="ru-RU" sz="2000"/>
              <a:t> (0,5%</a:t>
            </a:r>
            <a:r>
              <a:rPr lang="en-US" sz="2000"/>
              <a:t> of children before</a:t>
            </a:r>
            <a:r>
              <a:rPr lang="ru-RU" sz="2000"/>
              <a:t> 1 </a:t>
            </a:r>
            <a:r>
              <a:rPr lang="en-US" sz="2000"/>
              <a:t>years old</a:t>
            </a:r>
            <a:r>
              <a:rPr lang="ru-RU" sz="2000"/>
              <a:t>)</a:t>
            </a:r>
          </a:p>
        </p:txBody>
      </p:sp>
      <p:sp>
        <p:nvSpPr>
          <p:cNvPr id="13325" name="Line 19"/>
          <p:cNvSpPr>
            <a:spLocks noChangeShapeType="1"/>
          </p:cNvSpPr>
          <p:nvPr/>
        </p:nvSpPr>
        <p:spPr bwMode="auto">
          <a:xfrm>
            <a:off x="6875463" y="2420938"/>
            <a:ext cx="1181100" cy="1368425"/>
          </a:xfrm>
          <a:prstGeom prst="line">
            <a:avLst/>
          </a:prstGeom>
          <a:noFill/>
          <a:ln w="9525">
            <a:solidFill>
              <a:schemeClr val="tx1"/>
            </a:solidFill>
            <a:round/>
            <a:headEnd/>
            <a:tailEnd type="triangle" w="med" len="med"/>
          </a:ln>
        </p:spPr>
        <p:txBody>
          <a:bodyPr/>
          <a:lstStyle/>
          <a:p>
            <a:endParaRPr lang="en-US"/>
          </a:p>
        </p:txBody>
      </p:sp>
      <p:sp>
        <p:nvSpPr>
          <p:cNvPr id="13326" name="Rectangle 13"/>
          <p:cNvSpPr>
            <a:spLocks noChangeArrowheads="1"/>
          </p:cNvSpPr>
          <p:nvPr/>
        </p:nvSpPr>
        <p:spPr bwMode="auto">
          <a:xfrm>
            <a:off x="6659563" y="3500438"/>
            <a:ext cx="1965325" cy="1519237"/>
          </a:xfrm>
          <a:prstGeom prst="rect">
            <a:avLst/>
          </a:prstGeom>
          <a:noFill/>
          <a:ln w="9525">
            <a:solidFill>
              <a:schemeClr val="tx1"/>
            </a:solidFill>
            <a:miter lim="800000"/>
            <a:headEnd/>
            <a:tailEnd/>
          </a:ln>
        </p:spPr>
        <p:txBody>
          <a:bodyPr/>
          <a:lstStyle/>
          <a:p>
            <a:endParaRPr lang="ru-RU" sz="1400"/>
          </a:p>
          <a:p>
            <a:r>
              <a:rPr lang="en-US" sz="2000"/>
              <a:t>Mortinatality</a:t>
            </a:r>
            <a:endParaRPr lang="ru-RU" sz="2000"/>
          </a:p>
          <a:p>
            <a:r>
              <a:rPr lang="ru-RU" sz="2000"/>
              <a:t>(1%</a:t>
            </a:r>
            <a:r>
              <a:rPr lang="en-US" sz="2000"/>
              <a:t> of pregnancies</a:t>
            </a:r>
            <a:r>
              <a:rPr lang="ru-RU" sz="2000"/>
              <a:t>)</a:t>
            </a: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2286000" y="1166813"/>
            <a:ext cx="4572000" cy="4524375"/>
          </a:xfrm>
          <a:prstGeom prst="rect">
            <a:avLst/>
          </a:prstGeom>
          <a:noFill/>
          <a:ln w="9525">
            <a:noFill/>
            <a:miter lim="800000"/>
            <a:headEnd/>
            <a:tailEnd/>
          </a:ln>
        </p:spPr>
        <p:txBody>
          <a:bodyPr>
            <a:spAutoFit/>
          </a:bodyPr>
          <a:lstStyle/>
          <a:p>
            <a:pPr eaLnBrk="1" hangingPunct="1">
              <a:lnSpc>
                <a:spcPct val="80000"/>
              </a:lnSpc>
            </a:pPr>
            <a:r>
              <a:rPr lang="en-US" b="1"/>
              <a:t>Ecological situation on the planet is grounded anxious</a:t>
            </a:r>
            <a:r>
              <a:rPr lang="ru-RU" b="1"/>
              <a:t>. </a:t>
            </a:r>
            <a:r>
              <a:rPr lang="en-US" b="1"/>
              <a:t>Every day the number of harmful factors increases </a:t>
            </a:r>
            <a:endParaRPr lang="ru-RU" b="1"/>
          </a:p>
          <a:p>
            <a:pPr eaLnBrk="1" hangingPunct="1">
              <a:lnSpc>
                <a:spcPct val="80000"/>
              </a:lnSpc>
            </a:pPr>
            <a:r>
              <a:rPr lang="ru-RU" b="1"/>
              <a:t>	</a:t>
            </a:r>
            <a:r>
              <a:rPr lang="en-US" b="1" u="sng"/>
              <a:t>physical</a:t>
            </a:r>
            <a:endParaRPr lang="ru-RU" b="1"/>
          </a:p>
          <a:p>
            <a:pPr eaLnBrk="1" hangingPunct="1">
              <a:lnSpc>
                <a:spcPct val="80000"/>
              </a:lnSpc>
            </a:pPr>
            <a:r>
              <a:rPr lang="ru-RU" b="1"/>
              <a:t>	</a:t>
            </a:r>
            <a:r>
              <a:rPr lang="en-US" b="1" u="sng"/>
              <a:t>chemical</a:t>
            </a:r>
            <a:endParaRPr lang="ru-RU" b="1"/>
          </a:p>
          <a:p>
            <a:pPr eaLnBrk="1" hangingPunct="1">
              <a:lnSpc>
                <a:spcPct val="80000"/>
              </a:lnSpc>
            </a:pPr>
            <a:r>
              <a:rPr lang="ru-RU" b="1"/>
              <a:t>	</a:t>
            </a:r>
            <a:r>
              <a:rPr lang="en-US" b="1" u="sng"/>
              <a:t>biological nature</a:t>
            </a:r>
            <a:endParaRPr lang="ru-RU" b="1"/>
          </a:p>
          <a:p>
            <a:pPr eaLnBrk="1" hangingPunct="1">
              <a:lnSpc>
                <a:spcPct val="80000"/>
              </a:lnSpc>
            </a:pPr>
            <a:r>
              <a:rPr lang="en-US" b="1"/>
              <a:t>More than</a:t>
            </a:r>
            <a:r>
              <a:rPr lang="ru-RU" b="1"/>
              <a:t> 60000 </a:t>
            </a:r>
            <a:r>
              <a:rPr lang="en-US" b="1"/>
              <a:t>denominations of harmful matters are found in the water</a:t>
            </a:r>
            <a:r>
              <a:rPr lang="ru-RU" b="1"/>
              <a:t>, </a:t>
            </a:r>
            <a:r>
              <a:rPr lang="en-US" b="1"/>
              <a:t>ground</a:t>
            </a:r>
            <a:r>
              <a:rPr lang="ru-RU" b="1"/>
              <a:t>, </a:t>
            </a:r>
            <a:r>
              <a:rPr lang="en-US" b="1"/>
              <a:t>air</a:t>
            </a:r>
            <a:r>
              <a:rPr lang="ru-RU" b="1"/>
              <a:t>, </a:t>
            </a:r>
            <a:r>
              <a:rPr lang="en-US" b="1"/>
              <a:t>and food-stuffs</a:t>
            </a:r>
            <a:r>
              <a:rPr lang="ru-RU" b="1"/>
              <a:t>.</a:t>
            </a:r>
          </a:p>
          <a:p>
            <a:pPr eaLnBrk="1" hangingPunct="1">
              <a:lnSpc>
                <a:spcPct val="80000"/>
              </a:lnSpc>
            </a:pPr>
            <a:r>
              <a:rPr lang="en-US" b="1"/>
              <a:t>In some regions about 1000 t of solid sediments is thrown into atmosphere for a person annually</a:t>
            </a:r>
            <a:r>
              <a:rPr lang="ru-RU" b="1"/>
              <a:t>.</a:t>
            </a: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2339975" y="1125538"/>
            <a:ext cx="4416425" cy="460375"/>
          </a:xfrm>
          <a:prstGeom prst="rect">
            <a:avLst/>
          </a:prstGeom>
          <a:noFill/>
          <a:ln w="9525">
            <a:noFill/>
            <a:miter lim="800000"/>
            <a:headEnd/>
            <a:tailEnd/>
          </a:ln>
        </p:spPr>
        <p:txBody>
          <a:bodyPr wrap="none">
            <a:spAutoFit/>
          </a:bodyPr>
          <a:lstStyle/>
          <a:p>
            <a:r>
              <a:rPr lang="en-US" b="1"/>
              <a:t>Factors of inducted mutagenesis</a:t>
            </a:r>
            <a:endParaRPr lang="en-US"/>
          </a:p>
        </p:txBody>
      </p:sp>
      <p:sp>
        <p:nvSpPr>
          <p:cNvPr id="15363" name="Rectangle 2"/>
          <p:cNvSpPr>
            <a:spLocks noChangeArrowheads="1"/>
          </p:cNvSpPr>
          <p:nvPr/>
        </p:nvSpPr>
        <p:spPr bwMode="auto">
          <a:xfrm>
            <a:off x="2195513" y="1844675"/>
            <a:ext cx="4572000" cy="3084513"/>
          </a:xfrm>
          <a:prstGeom prst="rect">
            <a:avLst/>
          </a:prstGeom>
          <a:noFill/>
          <a:ln w="9525">
            <a:noFill/>
            <a:miter lim="800000"/>
            <a:headEnd/>
            <a:tailEnd/>
          </a:ln>
        </p:spPr>
        <p:txBody>
          <a:bodyPr>
            <a:spAutoFit/>
          </a:bodyPr>
          <a:lstStyle/>
          <a:p>
            <a:pPr marL="609600" indent="-609600" eaLnBrk="1" hangingPunct="1">
              <a:lnSpc>
                <a:spcPct val="90000"/>
              </a:lnSpc>
            </a:pPr>
            <a:r>
              <a:rPr lang="uk-UA"/>
              <a:t> </a:t>
            </a:r>
            <a:r>
              <a:rPr lang="ru-RU"/>
              <a:t>	</a:t>
            </a:r>
            <a:r>
              <a:rPr lang="en-US" b="1"/>
              <a:t>Radial affects</a:t>
            </a:r>
            <a:r>
              <a:rPr lang="ru-RU" b="1"/>
              <a:t>:</a:t>
            </a:r>
          </a:p>
          <a:p>
            <a:pPr marL="609600" indent="-609600" eaLnBrk="1" hangingPunct="1">
              <a:lnSpc>
                <a:spcPct val="90000"/>
              </a:lnSpc>
            </a:pPr>
            <a:r>
              <a:rPr lang="ru-RU" b="1"/>
              <a:t>-	</a:t>
            </a:r>
            <a:r>
              <a:rPr lang="en-US" b="1"/>
              <a:t>gamma rays</a:t>
            </a:r>
            <a:r>
              <a:rPr lang="ru-RU" b="1"/>
              <a:t>;</a:t>
            </a:r>
          </a:p>
          <a:p>
            <a:pPr marL="609600" indent="-609600" eaLnBrk="1" hangingPunct="1">
              <a:lnSpc>
                <a:spcPct val="90000"/>
              </a:lnSpc>
            </a:pPr>
            <a:r>
              <a:rPr lang="ru-RU" b="1"/>
              <a:t>-	</a:t>
            </a:r>
            <a:r>
              <a:rPr lang="en-US" b="1"/>
              <a:t>roentgen rays</a:t>
            </a:r>
            <a:r>
              <a:rPr lang="ru-RU" b="1"/>
              <a:t>;</a:t>
            </a:r>
          </a:p>
          <a:p>
            <a:pPr marL="609600" indent="-609600" eaLnBrk="1" hangingPunct="1">
              <a:lnSpc>
                <a:spcPct val="90000"/>
              </a:lnSpc>
            </a:pPr>
            <a:r>
              <a:rPr lang="ru-RU" b="1"/>
              <a:t>-	</a:t>
            </a:r>
            <a:r>
              <a:rPr lang="en-US" b="1"/>
              <a:t>quick neutrons</a:t>
            </a:r>
            <a:r>
              <a:rPr lang="ru-RU" b="1"/>
              <a:t>;</a:t>
            </a:r>
          </a:p>
          <a:p>
            <a:pPr marL="609600" indent="-609600" eaLnBrk="1" hangingPunct="1">
              <a:lnSpc>
                <a:spcPct val="90000"/>
              </a:lnSpc>
            </a:pPr>
            <a:r>
              <a:rPr lang="ru-RU" b="1"/>
              <a:t>-	</a:t>
            </a:r>
            <a:r>
              <a:rPr lang="en-US" b="1"/>
              <a:t>alpha</a:t>
            </a:r>
            <a:r>
              <a:rPr lang="ru-RU" b="1"/>
              <a:t>-</a:t>
            </a:r>
            <a:r>
              <a:rPr lang="en-US" b="1"/>
              <a:t>parts</a:t>
            </a:r>
            <a:r>
              <a:rPr lang="ru-RU" b="1"/>
              <a:t>.</a:t>
            </a:r>
          </a:p>
          <a:p>
            <a:pPr marL="609600" indent="-609600" eaLnBrk="1" hangingPunct="1">
              <a:lnSpc>
                <a:spcPct val="90000"/>
              </a:lnSpc>
            </a:pPr>
            <a:r>
              <a:rPr lang="ru-RU" b="1" u="sng">
                <a:solidFill>
                  <a:schemeClr val="tx2"/>
                </a:solidFill>
              </a:rPr>
              <a:t>2.</a:t>
            </a:r>
            <a:r>
              <a:rPr lang="en-US" b="1" u="sng">
                <a:solidFill>
                  <a:schemeClr val="tx2"/>
                </a:solidFill>
              </a:rPr>
              <a:t>Medical preparations</a:t>
            </a:r>
            <a:r>
              <a:rPr lang="ru-RU" b="1" u="sng">
                <a:solidFill>
                  <a:schemeClr val="tx2"/>
                </a:solidFill>
              </a:rPr>
              <a:t>:</a:t>
            </a:r>
          </a:p>
          <a:p>
            <a:pPr marL="609600" indent="-609600" eaLnBrk="1" hangingPunct="1">
              <a:lnSpc>
                <a:spcPct val="90000"/>
              </a:lnSpc>
            </a:pPr>
            <a:r>
              <a:rPr lang="ru-RU" b="1"/>
              <a:t>-	</a:t>
            </a:r>
            <a:r>
              <a:rPr lang="en-US" b="1"/>
              <a:t>cytostatics</a:t>
            </a:r>
            <a:r>
              <a:rPr lang="ru-RU" b="1"/>
              <a:t>;</a:t>
            </a:r>
          </a:p>
          <a:p>
            <a:pPr marL="609600" indent="-609600" eaLnBrk="1" hangingPunct="1">
              <a:lnSpc>
                <a:spcPct val="90000"/>
              </a:lnSpc>
            </a:pPr>
            <a:r>
              <a:rPr lang="ru-RU" b="1"/>
              <a:t>-	</a:t>
            </a:r>
            <a:r>
              <a:rPr lang="en-US" b="1"/>
              <a:t>antimetabolites</a:t>
            </a:r>
            <a:r>
              <a:rPr lang="ru-RU" b="1"/>
              <a:t>;</a:t>
            </a:r>
          </a:p>
          <a:p>
            <a:pPr marL="609600" indent="-609600" eaLnBrk="1" hangingPunct="1">
              <a:lnSpc>
                <a:spcPct val="90000"/>
              </a:lnSpc>
            </a:pPr>
            <a:r>
              <a:rPr lang="ru-RU" b="1"/>
              <a:t>-	</a:t>
            </a:r>
            <a:r>
              <a:rPr lang="en-US" b="1"/>
              <a:t>immune depressants</a:t>
            </a:r>
            <a:r>
              <a:rPr lang="ru-RU" b="1"/>
              <a:t>;</a:t>
            </a: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2286000" y="1536700"/>
            <a:ext cx="4572000" cy="3784600"/>
          </a:xfrm>
          <a:prstGeom prst="rect">
            <a:avLst/>
          </a:prstGeom>
          <a:noFill/>
          <a:ln w="9525">
            <a:noFill/>
            <a:miter lim="800000"/>
            <a:headEnd/>
            <a:tailEnd/>
          </a:ln>
        </p:spPr>
        <p:txBody>
          <a:bodyPr>
            <a:spAutoFit/>
          </a:bodyPr>
          <a:lstStyle/>
          <a:p>
            <a:pPr eaLnBrk="1" hangingPunct="1"/>
            <a:r>
              <a:rPr lang="ru-RU" b="1"/>
              <a:t>-</a:t>
            </a:r>
            <a:r>
              <a:rPr lang="en-US" b="1"/>
              <a:t>anticonvulsive</a:t>
            </a:r>
            <a:r>
              <a:rPr lang="ru-RU" b="1"/>
              <a:t> </a:t>
            </a:r>
            <a:r>
              <a:rPr lang="en-US" b="1"/>
              <a:t>preparations</a:t>
            </a:r>
            <a:r>
              <a:rPr lang="ru-RU" b="1"/>
              <a:t>;</a:t>
            </a:r>
          </a:p>
          <a:p>
            <a:pPr eaLnBrk="1" hangingPunct="1"/>
            <a:r>
              <a:rPr lang="ru-RU" b="1"/>
              <a:t>-	</a:t>
            </a:r>
            <a:r>
              <a:rPr lang="en-US" b="1"/>
              <a:t>psychotropic preparations</a:t>
            </a:r>
            <a:r>
              <a:rPr lang="ru-RU" b="1"/>
              <a:t>;</a:t>
            </a:r>
          </a:p>
          <a:p>
            <a:pPr eaLnBrk="1" hangingPunct="1"/>
            <a:r>
              <a:rPr lang="ru-RU" b="1"/>
              <a:t>-	</a:t>
            </a:r>
            <a:r>
              <a:rPr lang="en-US" b="1"/>
              <a:t>hormones</a:t>
            </a:r>
            <a:r>
              <a:rPr lang="ru-RU" b="1"/>
              <a:t>;</a:t>
            </a:r>
          </a:p>
          <a:p>
            <a:pPr eaLnBrk="1" hangingPunct="1"/>
            <a:r>
              <a:rPr lang="ru-RU" b="1"/>
              <a:t>-	</a:t>
            </a:r>
            <a:r>
              <a:rPr lang="en-US" b="1"/>
              <a:t>mixes for anesthesia</a:t>
            </a:r>
            <a:r>
              <a:rPr lang="ru-RU" b="1"/>
              <a:t>;</a:t>
            </a:r>
          </a:p>
          <a:p>
            <a:pPr eaLnBrk="1" hangingPunct="1"/>
            <a:r>
              <a:rPr lang="ru-RU" b="1"/>
              <a:t>-	</a:t>
            </a:r>
            <a:r>
              <a:rPr lang="en-US" b="1"/>
              <a:t>anti-inflammatory</a:t>
            </a:r>
            <a:r>
              <a:rPr lang="ru-RU" b="1"/>
              <a:t> </a:t>
            </a:r>
            <a:r>
              <a:rPr lang="en-US" b="1"/>
              <a:t>agents</a:t>
            </a:r>
            <a:r>
              <a:rPr lang="ru-RU" b="1"/>
              <a:t> (</a:t>
            </a:r>
            <a:r>
              <a:rPr lang="en-US" b="1"/>
              <a:t>butadionum</a:t>
            </a:r>
            <a:r>
              <a:rPr lang="ru-RU" b="1"/>
              <a:t>, </a:t>
            </a:r>
            <a:r>
              <a:rPr lang="en-US" b="1"/>
              <a:t>paracetamolum</a:t>
            </a:r>
            <a:r>
              <a:rPr lang="ru-RU" b="1"/>
              <a:t>, </a:t>
            </a:r>
            <a:r>
              <a:rPr lang="en-US" b="1"/>
              <a:t>amidopirin</a:t>
            </a:r>
            <a:r>
              <a:rPr lang="ru-RU" b="1"/>
              <a:t>)</a:t>
            </a:r>
          </a:p>
          <a:p>
            <a:pPr eaLnBrk="1" hangingPunct="1"/>
            <a:r>
              <a:rPr lang="ru-RU" b="1"/>
              <a:t>-	</a:t>
            </a:r>
            <a:r>
              <a:rPr lang="en-US" b="1"/>
              <a:t>bactericidal</a:t>
            </a:r>
            <a:r>
              <a:rPr lang="ru-RU" b="1"/>
              <a:t>, </a:t>
            </a:r>
            <a:r>
              <a:rPr lang="en-US" b="1"/>
              <a:t>disinfectant agents</a:t>
            </a:r>
            <a:r>
              <a:rPr lang="ru-RU" b="1"/>
              <a:t>.</a:t>
            </a: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2286000" y="2052638"/>
            <a:ext cx="4572000" cy="2752725"/>
          </a:xfrm>
          <a:prstGeom prst="rect">
            <a:avLst/>
          </a:prstGeom>
          <a:noFill/>
          <a:ln w="9525">
            <a:noFill/>
            <a:miter lim="800000"/>
            <a:headEnd/>
            <a:tailEnd/>
          </a:ln>
        </p:spPr>
        <p:txBody>
          <a:bodyPr>
            <a:spAutoFit/>
          </a:bodyPr>
          <a:lstStyle/>
          <a:p>
            <a:pPr eaLnBrk="1" hangingPunct="1">
              <a:lnSpc>
                <a:spcPct val="80000"/>
              </a:lnSpc>
            </a:pPr>
            <a:r>
              <a:rPr lang="ru-RU" b="1" u="sng">
                <a:solidFill>
                  <a:schemeClr val="tx2"/>
                </a:solidFill>
              </a:rPr>
              <a:t>3.	</a:t>
            </a:r>
            <a:r>
              <a:rPr lang="en-US" b="1" u="sng">
                <a:solidFill>
                  <a:schemeClr val="tx2"/>
                </a:solidFill>
              </a:rPr>
              <a:t>Chemical matters</a:t>
            </a:r>
            <a:r>
              <a:rPr lang="ru-RU" b="1" u="sng">
                <a:solidFill>
                  <a:schemeClr val="tx2"/>
                </a:solidFill>
              </a:rPr>
              <a:t>:</a:t>
            </a:r>
          </a:p>
          <a:p>
            <a:pPr eaLnBrk="1" hangingPunct="1">
              <a:lnSpc>
                <a:spcPct val="80000"/>
              </a:lnSpc>
            </a:pPr>
            <a:r>
              <a:rPr lang="ru-RU" b="1"/>
              <a:t>-	</a:t>
            </a:r>
            <a:r>
              <a:rPr lang="en-US" b="1"/>
              <a:t>synthetic compounds;</a:t>
            </a:r>
            <a:endParaRPr lang="ru-RU" b="1"/>
          </a:p>
          <a:p>
            <a:pPr eaLnBrk="1" hangingPunct="1">
              <a:lnSpc>
                <a:spcPct val="80000"/>
              </a:lnSpc>
            </a:pPr>
            <a:r>
              <a:rPr lang="ru-RU" b="1"/>
              <a:t>-	</a:t>
            </a:r>
            <a:r>
              <a:rPr lang="en-US" b="1"/>
              <a:t>organic</a:t>
            </a:r>
            <a:r>
              <a:rPr lang="ru-RU" b="1"/>
              <a:t> </a:t>
            </a:r>
            <a:r>
              <a:rPr lang="en-US" b="1"/>
              <a:t>dissolvent</a:t>
            </a:r>
            <a:r>
              <a:rPr lang="ru-RU" b="1"/>
              <a:t>;</a:t>
            </a:r>
          </a:p>
          <a:p>
            <a:pPr eaLnBrk="1" hangingPunct="1">
              <a:lnSpc>
                <a:spcPct val="80000"/>
              </a:lnSpc>
            </a:pPr>
            <a:r>
              <a:rPr lang="ru-RU" b="1"/>
              <a:t>-	</a:t>
            </a:r>
            <a:r>
              <a:rPr lang="en-US" b="1"/>
              <a:t>salts of hard metals</a:t>
            </a:r>
            <a:r>
              <a:rPr lang="ru-RU" b="1"/>
              <a:t>;</a:t>
            </a:r>
          </a:p>
          <a:p>
            <a:pPr eaLnBrk="1" hangingPunct="1">
              <a:lnSpc>
                <a:spcPct val="80000"/>
              </a:lnSpc>
            </a:pPr>
            <a:r>
              <a:rPr lang="ru-RU" b="1"/>
              <a:t>-	</a:t>
            </a:r>
            <a:r>
              <a:rPr lang="en-US" b="1"/>
              <a:t>pesticides</a:t>
            </a:r>
            <a:r>
              <a:rPr lang="ru-RU" b="1"/>
              <a:t>;</a:t>
            </a:r>
          </a:p>
          <a:p>
            <a:pPr eaLnBrk="1" hangingPunct="1">
              <a:lnSpc>
                <a:spcPct val="80000"/>
              </a:lnSpc>
            </a:pPr>
            <a:r>
              <a:rPr lang="ru-RU" b="1"/>
              <a:t>-	</a:t>
            </a:r>
            <a:r>
              <a:rPr lang="en-US" b="1"/>
              <a:t>dyes for hair</a:t>
            </a:r>
            <a:r>
              <a:rPr lang="ru-RU" b="1"/>
              <a:t>;</a:t>
            </a:r>
          </a:p>
          <a:p>
            <a:pPr eaLnBrk="1" hangingPunct="1">
              <a:lnSpc>
                <a:spcPct val="80000"/>
              </a:lnSpc>
            </a:pPr>
            <a:r>
              <a:rPr lang="ru-RU" b="1"/>
              <a:t>-	</a:t>
            </a:r>
            <a:r>
              <a:rPr lang="en-US" b="1"/>
              <a:t>cosmetic</a:t>
            </a:r>
            <a:r>
              <a:rPr lang="ru-RU" b="1"/>
              <a:t> </a:t>
            </a:r>
            <a:r>
              <a:rPr lang="en-US" b="1"/>
              <a:t>additions</a:t>
            </a:r>
            <a:r>
              <a:rPr lang="ru-RU" b="1"/>
              <a:t>;</a:t>
            </a:r>
          </a:p>
          <a:p>
            <a:pPr eaLnBrk="1" hangingPunct="1">
              <a:lnSpc>
                <a:spcPct val="80000"/>
              </a:lnSpc>
            </a:pPr>
            <a:r>
              <a:rPr lang="ru-RU" b="1"/>
              <a:t>-	</a:t>
            </a:r>
            <a:r>
              <a:rPr lang="en-US" b="1"/>
              <a:t>food</a:t>
            </a:r>
            <a:r>
              <a:rPr lang="ru-RU" b="1"/>
              <a:t> </a:t>
            </a:r>
            <a:r>
              <a:rPr lang="en-US" b="1"/>
              <a:t>dyes</a:t>
            </a:r>
            <a:r>
              <a:rPr lang="ru-RU" b="1"/>
              <a:t>;</a:t>
            </a:r>
          </a:p>
          <a:p>
            <a:pPr eaLnBrk="1" hangingPunct="1">
              <a:lnSpc>
                <a:spcPct val="80000"/>
              </a:lnSpc>
            </a:pPr>
            <a:r>
              <a:rPr lang="ru-RU" b="1"/>
              <a:t>-	</a:t>
            </a:r>
            <a:r>
              <a:rPr lang="en-US" b="1"/>
              <a:t>preservatives</a:t>
            </a:r>
            <a:r>
              <a:rPr lang="ru-RU" b="1"/>
              <a:t>.</a:t>
            </a:r>
            <a:endParaRPr lang="en-US"/>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2286000" y="723900"/>
            <a:ext cx="4572000" cy="5410200"/>
          </a:xfrm>
          <a:prstGeom prst="rect">
            <a:avLst/>
          </a:prstGeom>
          <a:noFill/>
          <a:ln w="9525">
            <a:noFill/>
            <a:miter lim="800000"/>
            <a:headEnd/>
            <a:tailEnd/>
          </a:ln>
        </p:spPr>
        <p:txBody>
          <a:bodyPr>
            <a:spAutoFit/>
          </a:bodyPr>
          <a:lstStyle/>
          <a:p>
            <a:pPr eaLnBrk="1" hangingPunct="1">
              <a:lnSpc>
                <a:spcPct val="90000"/>
              </a:lnSpc>
            </a:pPr>
            <a:r>
              <a:rPr lang="ru-RU" b="1" u="sng">
                <a:solidFill>
                  <a:schemeClr val="tx2"/>
                </a:solidFill>
              </a:rPr>
              <a:t>4.	</a:t>
            </a:r>
            <a:r>
              <a:rPr lang="en-US" b="1" u="sng">
                <a:solidFill>
                  <a:schemeClr val="tx2"/>
                </a:solidFill>
              </a:rPr>
              <a:t>Smoking</a:t>
            </a:r>
            <a:r>
              <a:rPr lang="ru-RU" b="1"/>
              <a:t> (</a:t>
            </a:r>
            <a:r>
              <a:rPr lang="en-US" b="1"/>
              <a:t>increasing of frequency of sister chromatid metabolism depending on number of smoked cigarettes is established in smokers</a:t>
            </a:r>
            <a:r>
              <a:rPr lang="ru-RU" b="1"/>
              <a:t>).</a:t>
            </a:r>
          </a:p>
          <a:p>
            <a:pPr eaLnBrk="1" hangingPunct="1">
              <a:lnSpc>
                <a:spcPct val="90000"/>
              </a:lnSpc>
            </a:pPr>
            <a:r>
              <a:rPr lang="ru-RU" b="1" u="sng">
                <a:solidFill>
                  <a:schemeClr val="tx2"/>
                </a:solidFill>
              </a:rPr>
              <a:t>5.	</a:t>
            </a:r>
            <a:r>
              <a:rPr lang="en-US" b="1" u="sng">
                <a:solidFill>
                  <a:schemeClr val="tx2"/>
                </a:solidFill>
              </a:rPr>
              <a:t>Alcohol</a:t>
            </a:r>
            <a:r>
              <a:rPr lang="ru-RU" b="1"/>
              <a:t> (</a:t>
            </a:r>
            <a:r>
              <a:rPr lang="en-US" b="1"/>
              <a:t>weak mutagenic action</a:t>
            </a:r>
            <a:r>
              <a:rPr lang="ru-RU" b="1"/>
              <a:t>).</a:t>
            </a:r>
          </a:p>
          <a:p>
            <a:pPr eaLnBrk="1" hangingPunct="1">
              <a:lnSpc>
                <a:spcPct val="90000"/>
              </a:lnSpc>
            </a:pPr>
            <a:r>
              <a:rPr lang="ru-RU" b="1" u="sng"/>
              <a:t>6.	</a:t>
            </a:r>
            <a:r>
              <a:rPr lang="en-US" b="1" u="sng"/>
              <a:t>Persisting viral infections</a:t>
            </a:r>
            <a:r>
              <a:rPr lang="ru-RU" b="1"/>
              <a:t> (</a:t>
            </a:r>
            <a:r>
              <a:rPr lang="en-US" b="1"/>
              <a:t>cytomegalovirus</a:t>
            </a:r>
            <a:r>
              <a:rPr lang="ru-RU" b="1"/>
              <a:t>, </a:t>
            </a:r>
            <a:r>
              <a:rPr lang="en-US" b="1"/>
              <a:t>herpes</a:t>
            </a:r>
            <a:r>
              <a:rPr lang="ru-RU" b="1"/>
              <a:t>, </a:t>
            </a:r>
            <a:r>
              <a:rPr lang="en-US" b="1"/>
              <a:t>viruses of rubella</a:t>
            </a:r>
            <a:r>
              <a:rPr lang="ru-RU" b="1"/>
              <a:t>, </a:t>
            </a:r>
            <a:r>
              <a:rPr lang="en-US" b="1"/>
              <a:t>measles</a:t>
            </a:r>
            <a:r>
              <a:rPr lang="ru-RU" b="1"/>
              <a:t>, </a:t>
            </a:r>
            <a:r>
              <a:rPr lang="en-US" b="1"/>
              <a:t>parotitis</a:t>
            </a:r>
            <a:r>
              <a:rPr lang="ru-RU" b="1"/>
              <a:t>, </a:t>
            </a:r>
            <a:r>
              <a:rPr lang="en-US" b="1"/>
              <a:t>hepatitis etc</a:t>
            </a:r>
            <a:r>
              <a:rPr lang="ru-RU" b="1"/>
              <a:t>.).</a:t>
            </a:r>
          </a:p>
          <a:p>
            <a:pPr eaLnBrk="1" hangingPunct="1">
              <a:lnSpc>
                <a:spcPct val="90000"/>
              </a:lnSpc>
            </a:pPr>
            <a:r>
              <a:rPr lang="ru-RU" b="1" u="sng">
                <a:solidFill>
                  <a:schemeClr val="tx2"/>
                </a:solidFill>
              </a:rPr>
              <a:t>7.	</a:t>
            </a:r>
            <a:r>
              <a:rPr lang="en-US" b="1" u="sng">
                <a:solidFill>
                  <a:schemeClr val="tx2"/>
                </a:solidFill>
              </a:rPr>
              <a:t>Disorder of somatic status</a:t>
            </a:r>
            <a:r>
              <a:rPr lang="ru-RU" b="1"/>
              <a:t> (</a:t>
            </a:r>
            <a:r>
              <a:rPr lang="en-US" b="1"/>
              <a:t>saccharic diabetes</a:t>
            </a:r>
            <a:r>
              <a:rPr lang="ru-RU" b="1"/>
              <a:t>, </a:t>
            </a:r>
            <a:r>
              <a:rPr lang="en-US" b="1"/>
              <a:t>disease of thyroid and parathyroid glands</a:t>
            </a:r>
            <a:r>
              <a:rPr lang="ru-RU" b="1"/>
              <a:t>, </a:t>
            </a:r>
            <a:r>
              <a:rPr lang="en-US" b="1"/>
              <a:t>adrenal glands</a:t>
            </a:r>
            <a:r>
              <a:rPr lang="ru-RU" b="1"/>
              <a:t>, </a:t>
            </a:r>
            <a:r>
              <a:rPr lang="en-US" b="1"/>
              <a:t>phenylketonuria</a:t>
            </a:r>
            <a:r>
              <a:rPr lang="ru-RU" b="1"/>
              <a:t>, </a:t>
            </a:r>
            <a:r>
              <a:rPr lang="en-US" b="1"/>
              <a:t>galactosemia etc</a:t>
            </a:r>
            <a:r>
              <a:rPr lang="ru-RU" b="1"/>
              <a:t>.).</a:t>
            </a:r>
            <a:endParaRPr lang="uk-UA" b="1"/>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ChangeArrowheads="1"/>
          </p:cNvSpPr>
          <p:nvPr/>
        </p:nvSpPr>
        <p:spPr bwMode="auto">
          <a:xfrm>
            <a:off x="2555875" y="1268413"/>
            <a:ext cx="4046538" cy="461962"/>
          </a:xfrm>
          <a:prstGeom prst="rect">
            <a:avLst/>
          </a:prstGeom>
          <a:noFill/>
          <a:ln w="9525">
            <a:noFill/>
            <a:miter lim="800000"/>
            <a:headEnd/>
            <a:tailEnd/>
          </a:ln>
        </p:spPr>
        <p:txBody>
          <a:bodyPr wrap="none">
            <a:spAutoFit/>
          </a:bodyPr>
          <a:lstStyle/>
          <a:p>
            <a:r>
              <a:rPr lang="en-US"/>
              <a:t>Tasks of pregametic prevention</a:t>
            </a:r>
          </a:p>
        </p:txBody>
      </p:sp>
      <p:sp>
        <p:nvSpPr>
          <p:cNvPr id="19459" name="Rectangle 2"/>
          <p:cNvSpPr>
            <a:spLocks noChangeArrowheads="1"/>
          </p:cNvSpPr>
          <p:nvPr/>
        </p:nvSpPr>
        <p:spPr bwMode="auto">
          <a:xfrm>
            <a:off x="2286000" y="2420938"/>
            <a:ext cx="4572000" cy="4746625"/>
          </a:xfrm>
          <a:prstGeom prst="rect">
            <a:avLst/>
          </a:prstGeom>
          <a:noFill/>
          <a:ln w="9525">
            <a:noFill/>
            <a:miter lim="800000"/>
            <a:headEnd/>
            <a:tailEnd/>
          </a:ln>
        </p:spPr>
        <p:txBody>
          <a:bodyPr>
            <a:spAutoFit/>
          </a:bodyPr>
          <a:lstStyle/>
          <a:p>
            <a:pPr eaLnBrk="1" hangingPunct="1">
              <a:lnSpc>
                <a:spcPct val="90000"/>
              </a:lnSpc>
              <a:buFont typeface="Wingdings" pitchFamily="2" charset="2"/>
              <a:buNone/>
            </a:pPr>
            <a:r>
              <a:rPr lang="en-US" b="1"/>
              <a:t>register</a:t>
            </a:r>
            <a:endParaRPr lang="ru-RU" b="1"/>
          </a:p>
          <a:p>
            <a:pPr eaLnBrk="1" hangingPunct="1">
              <a:lnSpc>
                <a:spcPct val="90000"/>
              </a:lnSpc>
              <a:buFont typeface="Wingdings" pitchFamily="2" charset="2"/>
              <a:buNone/>
            </a:pPr>
            <a:r>
              <a:rPr lang="ru-RU" b="1"/>
              <a:t>- </a:t>
            </a:r>
            <a:r>
              <a:rPr lang="en-US" b="1"/>
              <a:t>limitation</a:t>
            </a:r>
            <a:endParaRPr lang="ru-RU" b="1"/>
          </a:p>
          <a:p>
            <a:pPr eaLnBrk="1" hangingPunct="1">
              <a:lnSpc>
                <a:spcPct val="90000"/>
              </a:lnSpc>
              <a:buFont typeface="Wingdings" pitchFamily="2" charset="2"/>
              <a:buNone/>
            </a:pPr>
            <a:r>
              <a:rPr lang="ru-RU" b="1"/>
              <a:t>- </a:t>
            </a:r>
            <a:r>
              <a:rPr lang="en-US" b="1"/>
              <a:t>removal</a:t>
            </a:r>
            <a:endParaRPr lang="ru-RU" b="1"/>
          </a:p>
          <a:p>
            <a:pPr eaLnBrk="1" hangingPunct="1">
              <a:lnSpc>
                <a:spcPct val="90000"/>
              </a:lnSpc>
              <a:buFont typeface="Wingdings" pitchFamily="2" charset="2"/>
              <a:buNone/>
            </a:pPr>
            <a:r>
              <a:rPr lang="ru-RU" b="1"/>
              <a:t>  </a:t>
            </a:r>
            <a:r>
              <a:rPr lang="en-US" b="1"/>
              <a:t>of factors of inducted mutagenesis</a:t>
            </a:r>
          </a:p>
          <a:p>
            <a:pPr eaLnBrk="1" hangingPunct="1">
              <a:lnSpc>
                <a:spcPct val="90000"/>
              </a:lnSpc>
              <a:buFont typeface="Wingdings" pitchFamily="2" charset="2"/>
              <a:buNone/>
            </a:pPr>
            <a:endParaRPr lang="ru-RU" b="1"/>
          </a:p>
          <a:p>
            <a:pPr eaLnBrk="1" hangingPunct="1">
              <a:lnSpc>
                <a:spcPct val="90000"/>
              </a:lnSpc>
            </a:pPr>
            <a:r>
              <a:rPr lang="en-US" b="1"/>
              <a:t>Sanitation of life conditions</a:t>
            </a:r>
            <a:endParaRPr lang="ru-RU" b="1"/>
          </a:p>
          <a:p>
            <a:pPr eaLnBrk="1" hangingPunct="1">
              <a:lnSpc>
                <a:spcPct val="90000"/>
              </a:lnSpc>
            </a:pPr>
            <a:r>
              <a:rPr lang="en-US" b="1"/>
              <a:t>Excluding and limitation of professional harms</a:t>
            </a:r>
            <a:endParaRPr lang="ru-RU" b="1"/>
          </a:p>
          <a:p>
            <a:pPr eaLnBrk="1" hangingPunct="1">
              <a:lnSpc>
                <a:spcPct val="90000"/>
              </a:lnSpc>
            </a:pPr>
            <a:r>
              <a:rPr lang="en-US" b="1"/>
              <a:t>Sparing</a:t>
            </a:r>
            <a:r>
              <a:rPr lang="ru-RU" b="1"/>
              <a:t> </a:t>
            </a:r>
            <a:r>
              <a:rPr lang="en-US" b="1"/>
              <a:t>character and volume of providing treatment and investigation of patients</a:t>
            </a:r>
          </a:p>
          <a:p>
            <a:pPr eaLnBrk="1" hangingPunct="1">
              <a:lnSpc>
                <a:spcPct val="90000"/>
              </a:lnSpc>
            </a:pPr>
            <a:r>
              <a:rPr lang="en-US" b="1"/>
              <a:t>Refusal from harmful habits </a:t>
            </a:r>
            <a:endParaRPr lang="ru-RU" b="1"/>
          </a:p>
          <a:p>
            <a:pPr eaLnBrk="1" hangingPunct="1">
              <a:lnSpc>
                <a:spcPct val="90000"/>
              </a:lnSpc>
            </a:pPr>
            <a:r>
              <a:rPr lang="en-US" b="1"/>
              <a:t>Prevention of infection diseases</a:t>
            </a:r>
            <a:endParaRPr lang="ru-RU" b="1"/>
          </a:p>
        </p:txBody>
      </p:sp>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2286000" y="1389063"/>
            <a:ext cx="4572000" cy="4079875"/>
          </a:xfrm>
          <a:prstGeom prst="rect">
            <a:avLst/>
          </a:prstGeom>
          <a:noFill/>
          <a:ln w="9525">
            <a:noFill/>
            <a:miter lim="800000"/>
            <a:headEnd/>
            <a:tailEnd/>
          </a:ln>
        </p:spPr>
        <p:txBody>
          <a:bodyPr>
            <a:spAutoFit/>
          </a:bodyPr>
          <a:lstStyle/>
          <a:p>
            <a:pPr eaLnBrk="1" hangingPunct="1">
              <a:lnSpc>
                <a:spcPct val="90000"/>
              </a:lnSpc>
            </a:pPr>
            <a:r>
              <a:rPr lang="en-US" b="1"/>
              <a:t>Correction of immunity</a:t>
            </a:r>
            <a:r>
              <a:rPr lang="ru-RU" b="1"/>
              <a:t>, </a:t>
            </a:r>
            <a:r>
              <a:rPr lang="en-US" b="1"/>
              <a:t>vaccination</a:t>
            </a:r>
            <a:r>
              <a:rPr lang="ru-RU" b="1"/>
              <a:t> (</a:t>
            </a:r>
            <a:r>
              <a:rPr lang="en-US" b="1"/>
              <a:t>parotitis</a:t>
            </a:r>
            <a:r>
              <a:rPr lang="ru-RU" b="1"/>
              <a:t>, </a:t>
            </a:r>
            <a:r>
              <a:rPr lang="en-US" b="1"/>
              <a:t>rubella</a:t>
            </a:r>
            <a:r>
              <a:rPr lang="ru-RU" b="1"/>
              <a:t>)</a:t>
            </a:r>
          </a:p>
          <a:p>
            <a:pPr eaLnBrk="1" hangingPunct="1"/>
            <a:r>
              <a:rPr lang="en-US" b="1"/>
              <a:t>Estimation of health condition of future parents</a:t>
            </a:r>
            <a:r>
              <a:rPr lang="ru-RU" b="1"/>
              <a:t> (</a:t>
            </a:r>
            <a:r>
              <a:rPr lang="en-US" b="1"/>
              <a:t>chronic</a:t>
            </a:r>
            <a:r>
              <a:rPr lang="ru-RU" b="1"/>
              <a:t> </a:t>
            </a:r>
            <a:r>
              <a:rPr lang="en-US" b="1"/>
              <a:t>inflammatory processes of genitals</a:t>
            </a:r>
            <a:r>
              <a:rPr lang="ru-RU" b="1"/>
              <a:t>, </a:t>
            </a:r>
            <a:r>
              <a:rPr lang="en-US" b="1"/>
              <a:t>urinary paths etc. should be treated in time</a:t>
            </a:r>
            <a:r>
              <a:rPr lang="ru-RU" b="1"/>
              <a:t>, </a:t>
            </a:r>
            <a:r>
              <a:rPr lang="en-US" b="1"/>
              <a:t>because the disease, its treatment and disorder of homeostasis have negative influence on reproductive function</a:t>
            </a:r>
            <a:r>
              <a:rPr lang="ru-RU" b="1"/>
              <a:t>). </a:t>
            </a:r>
          </a:p>
        </p:txBody>
      </p:sp>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2286000" y="1536700"/>
            <a:ext cx="4572000" cy="3784600"/>
          </a:xfrm>
          <a:prstGeom prst="rect">
            <a:avLst/>
          </a:prstGeom>
          <a:noFill/>
          <a:ln w="9525">
            <a:noFill/>
            <a:miter lim="800000"/>
            <a:headEnd/>
            <a:tailEnd/>
          </a:ln>
        </p:spPr>
        <p:txBody>
          <a:bodyPr>
            <a:spAutoFit/>
          </a:bodyPr>
          <a:lstStyle/>
          <a:p>
            <a:r>
              <a:rPr lang="en-US" b="1"/>
              <a:t>The first place in the structure of children’s mortality</a:t>
            </a:r>
            <a:r>
              <a:rPr lang="ru-RU" b="1"/>
              <a:t>, </a:t>
            </a:r>
            <a:r>
              <a:rPr lang="en-US" b="1"/>
              <a:t>invalidity</a:t>
            </a:r>
            <a:r>
              <a:rPr lang="ru-RU" b="1"/>
              <a:t>, </a:t>
            </a:r>
            <a:r>
              <a:rPr lang="en-US" b="1"/>
              <a:t>and mortality due to IP belongs to inborn developmental defects (IDD)</a:t>
            </a:r>
            <a:r>
              <a:rPr lang="ru-RU" b="1"/>
              <a:t>, </a:t>
            </a:r>
            <a:r>
              <a:rPr lang="en-US" b="1"/>
              <a:t>they are also the reasons of great number of embryonic and fetal mortalities</a:t>
            </a:r>
            <a:r>
              <a:rPr lang="ru-RU" b="1"/>
              <a:t>. </a:t>
            </a:r>
            <a:r>
              <a:rPr lang="en-US" b="1"/>
              <a:t>On data of the World Health Organization (WHO) the birth rate of children with IDD is</a:t>
            </a:r>
            <a:r>
              <a:rPr lang="ru-RU" b="1" u="sng"/>
              <a:t> 4-6%.</a:t>
            </a:r>
            <a:endParaRPr lang="en-US"/>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2286000" y="1389063"/>
            <a:ext cx="4572000" cy="4079875"/>
          </a:xfrm>
          <a:prstGeom prst="rect">
            <a:avLst/>
          </a:prstGeom>
          <a:noFill/>
          <a:ln w="9525">
            <a:noFill/>
            <a:miter lim="800000"/>
            <a:headEnd/>
            <a:tailEnd/>
          </a:ln>
        </p:spPr>
        <p:txBody>
          <a:bodyPr>
            <a:spAutoFit/>
          </a:bodyPr>
          <a:lstStyle/>
          <a:p>
            <a:pPr eaLnBrk="1" hangingPunct="1">
              <a:lnSpc>
                <a:spcPct val="90000"/>
              </a:lnSpc>
            </a:pPr>
            <a:r>
              <a:rPr lang="en-US" b="1"/>
              <a:t>Expenses for treatment and care for children with IDD aren’t justified due to severity of consequences of IDD. That’s why the development of prevention of IDD is in the range of the most actual problems of Health Protection</a:t>
            </a:r>
            <a:r>
              <a:rPr lang="ru-RU" b="1"/>
              <a:t>.</a:t>
            </a:r>
            <a:endParaRPr lang="ru-RU" b="1" u="sng"/>
          </a:p>
          <a:p>
            <a:pPr eaLnBrk="1" hangingPunct="1">
              <a:lnSpc>
                <a:spcPct val="90000"/>
              </a:lnSpc>
            </a:pPr>
            <a:r>
              <a:rPr lang="en-US" b="1" u="sng"/>
              <a:t>IDD</a:t>
            </a:r>
            <a:r>
              <a:rPr lang="ru-RU" b="1"/>
              <a:t> – </a:t>
            </a:r>
            <a:r>
              <a:rPr lang="en-US" b="1"/>
              <a:t>structural</a:t>
            </a:r>
            <a:r>
              <a:rPr lang="ru-RU" b="1"/>
              <a:t>, </a:t>
            </a:r>
            <a:r>
              <a:rPr lang="en-US" b="1"/>
              <a:t>metabolic and functional disorders of an organ</a:t>
            </a:r>
            <a:r>
              <a:rPr lang="ru-RU" b="1"/>
              <a:t>, </a:t>
            </a:r>
            <a:r>
              <a:rPr lang="en-US" b="1"/>
              <a:t>a part of body or large site of body appearing intrauterine. </a:t>
            </a:r>
            <a:endParaRPr lang="ru-RU" b="1"/>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ChangeArrowheads="1"/>
          </p:cNvSpPr>
          <p:nvPr/>
        </p:nvSpPr>
        <p:spPr bwMode="auto">
          <a:xfrm>
            <a:off x="2286000" y="-311150"/>
            <a:ext cx="4572000" cy="7480300"/>
          </a:xfrm>
          <a:prstGeom prst="rect">
            <a:avLst/>
          </a:prstGeom>
          <a:noFill/>
          <a:ln w="9525">
            <a:noFill/>
            <a:miter lim="800000"/>
            <a:headEnd/>
            <a:tailEnd/>
          </a:ln>
        </p:spPr>
        <p:txBody>
          <a:bodyPr>
            <a:spAutoFit/>
          </a:bodyPr>
          <a:lstStyle/>
          <a:p>
            <a:pPr eaLnBrk="1" hangingPunct="1"/>
            <a:r>
              <a:rPr lang="en-US" b="1"/>
              <a:t>Depending on </a:t>
            </a:r>
            <a:r>
              <a:rPr lang="en-US" b="1" u="sng"/>
              <a:t>term of action</a:t>
            </a:r>
            <a:r>
              <a:rPr lang="ru-RU" b="1"/>
              <a:t> </a:t>
            </a:r>
            <a:r>
              <a:rPr lang="en-US" b="1"/>
              <a:t>of media</a:t>
            </a:r>
            <a:r>
              <a:rPr lang="ru-RU" b="1"/>
              <a:t> </a:t>
            </a:r>
            <a:r>
              <a:rPr lang="en-US" b="1"/>
              <a:t>factors</a:t>
            </a:r>
            <a:r>
              <a:rPr lang="ru-RU" b="1"/>
              <a:t> </a:t>
            </a:r>
            <a:r>
              <a:rPr lang="en-US" b="1"/>
              <a:t>there are</a:t>
            </a:r>
            <a:r>
              <a:rPr lang="ru-RU" b="1"/>
              <a:t>:</a:t>
            </a:r>
            <a:endParaRPr lang="ru-RU" b="1" u="sng"/>
          </a:p>
          <a:p>
            <a:pPr eaLnBrk="1" hangingPunct="1"/>
            <a:r>
              <a:rPr lang="en-US" b="1" u="sng"/>
              <a:t>Gametopathies</a:t>
            </a:r>
            <a:r>
              <a:rPr lang="ru-RU" b="1" u="sng"/>
              <a:t>:</a:t>
            </a:r>
            <a:r>
              <a:rPr lang="ru-RU" b="1"/>
              <a:t> </a:t>
            </a:r>
            <a:r>
              <a:rPr lang="en-US" b="1"/>
              <a:t>inherited syndromes</a:t>
            </a:r>
            <a:r>
              <a:rPr lang="ru-RU" b="1"/>
              <a:t>, </a:t>
            </a:r>
            <a:r>
              <a:rPr lang="en-US" b="1"/>
              <a:t>as a result of mutations in sexual cells of parents</a:t>
            </a:r>
            <a:r>
              <a:rPr lang="ru-RU" b="1"/>
              <a:t>.</a:t>
            </a:r>
            <a:endParaRPr lang="ru-RU" b="1" u="sng"/>
          </a:p>
          <a:p>
            <a:pPr eaLnBrk="1" hangingPunct="1"/>
            <a:r>
              <a:rPr lang="en-US" b="1" u="sng"/>
              <a:t>Blastopathies</a:t>
            </a:r>
            <a:r>
              <a:rPr lang="ru-RU" b="1" u="sng"/>
              <a:t>:</a:t>
            </a:r>
            <a:r>
              <a:rPr lang="ru-RU" b="1"/>
              <a:t> </a:t>
            </a:r>
            <a:r>
              <a:rPr lang="en-US" b="1"/>
              <a:t>IDD of the type of double</a:t>
            </a:r>
            <a:r>
              <a:rPr lang="ru-RU" b="1"/>
              <a:t> </a:t>
            </a:r>
            <a:r>
              <a:rPr lang="en-US" b="1"/>
              <a:t>defects</a:t>
            </a:r>
            <a:r>
              <a:rPr lang="ru-RU" b="1"/>
              <a:t>, </a:t>
            </a:r>
            <a:r>
              <a:rPr lang="en-US" b="1"/>
              <a:t>cyclopias</a:t>
            </a:r>
            <a:r>
              <a:rPr lang="ru-RU" b="1"/>
              <a:t>, </a:t>
            </a:r>
            <a:r>
              <a:rPr lang="en-US" b="1"/>
              <a:t>syrenomelias appearing in affection of blastocyst</a:t>
            </a:r>
            <a:r>
              <a:rPr lang="ru-RU" b="1"/>
              <a:t> – </a:t>
            </a:r>
            <a:r>
              <a:rPr lang="en-US" b="1"/>
              <a:t>embryo of the first</a:t>
            </a:r>
            <a:r>
              <a:rPr lang="ru-RU" b="1"/>
              <a:t> 15 </a:t>
            </a:r>
            <a:r>
              <a:rPr lang="en-US" b="1"/>
              <a:t>days of life</a:t>
            </a:r>
            <a:r>
              <a:rPr lang="ru-RU" b="1"/>
              <a:t>. </a:t>
            </a:r>
            <a:endParaRPr lang="ru-RU" b="1" u="sng"/>
          </a:p>
          <a:p>
            <a:pPr eaLnBrk="1" hangingPunct="1"/>
            <a:r>
              <a:rPr lang="en-US" b="1" u="sng"/>
              <a:t>Embryopathies</a:t>
            </a:r>
            <a:r>
              <a:rPr lang="ru-RU" b="1" u="sng"/>
              <a:t>:</a:t>
            </a:r>
            <a:r>
              <a:rPr lang="ru-RU" b="1"/>
              <a:t> </a:t>
            </a:r>
            <a:r>
              <a:rPr lang="en-US" b="1"/>
              <a:t>IDD conditioned by teratogenic factors from</a:t>
            </a:r>
            <a:r>
              <a:rPr lang="ru-RU" b="1"/>
              <a:t> 16</a:t>
            </a:r>
            <a:r>
              <a:rPr lang="en-US" b="1"/>
              <a:t>-th</a:t>
            </a:r>
            <a:r>
              <a:rPr lang="ru-RU" b="1"/>
              <a:t> </a:t>
            </a:r>
            <a:r>
              <a:rPr lang="en-US" b="1"/>
              <a:t>day</a:t>
            </a:r>
            <a:r>
              <a:rPr lang="ru-RU" b="1"/>
              <a:t> </a:t>
            </a:r>
            <a:r>
              <a:rPr lang="en-US" b="1"/>
              <a:t>to</a:t>
            </a:r>
            <a:r>
              <a:rPr lang="ru-RU" b="1"/>
              <a:t> 8</a:t>
            </a:r>
            <a:r>
              <a:rPr lang="en-US" b="1"/>
              <a:t>-th</a:t>
            </a:r>
            <a:r>
              <a:rPr lang="ru-RU" b="1"/>
              <a:t> </a:t>
            </a:r>
            <a:r>
              <a:rPr lang="en-US" b="1"/>
              <a:t>week of the pregnancy</a:t>
            </a:r>
            <a:r>
              <a:rPr lang="ru-RU" b="1"/>
              <a:t>.</a:t>
            </a:r>
            <a:endParaRPr lang="ru-RU" b="1" u="sng"/>
          </a:p>
          <a:p>
            <a:pPr eaLnBrk="1" hangingPunct="1"/>
            <a:r>
              <a:rPr lang="en-US" b="1" u="sng"/>
              <a:t>Phetopathies</a:t>
            </a:r>
            <a:r>
              <a:rPr lang="ru-RU" b="1" u="sng"/>
              <a:t>:</a:t>
            </a:r>
            <a:r>
              <a:rPr lang="ru-RU" b="1"/>
              <a:t> </a:t>
            </a:r>
            <a:r>
              <a:rPr lang="en-US" b="1"/>
              <a:t>rare DD</a:t>
            </a:r>
            <a:r>
              <a:rPr lang="ru-RU" b="1"/>
              <a:t> (</a:t>
            </a:r>
            <a:r>
              <a:rPr lang="en-US" b="1"/>
              <a:t>dystopias</a:t>
            </a:r>
            <a:r>
              <a:rPr lang="ru-RU" b="1"/>
              <a:t>, </a:t>
            </a:r>
            <a:r>
              <a:rPr lang="en-US" b="1"/>
              <a:t>hypoplasias</a:t>
            </a:r>
            <a:r>
              <a:rPr lang="ru-RU" b="1"/>
              <a:t>) </a:t>
            </a:r>
            <a:r>
              <a:rPr lang="en-US" b="1"/>
              <a:t>conditioned by fetal affections in the period from</a:t>
            </a:r>
            <a:r>
              <a:rPr lang="ru-RU" b="1"/>
              <a:t>  9</a:t>
            </a:r>
            <a:r>
              <a:rPr lang="en-US" b="1"/>
              <a:t>-th week to end of the pregnancy</a:t>
            </a:r>
            <a:r>
              <a:rPr lang="ru-RU" b="1"/>
              <a:t>.</a:t>
            </a:r>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2286000" y="2459038"/>
            <a:ext cx="4572000" cy="1939925"/>
          </a:xfrm>
          <a:prstGeom prst="rect">
            <a:avLst/>
          </a:prstGeom>
          <a:noFill/>
          <a:ln w="9525">
            <a:noFill/>
            <a:miter lim="800000"/>
            <a:headEnd/>
            <a:tailEnd/>
          </a:ln>
        </p:spPr>
        <p:txBody>
          <a:bodyPr>
            <a:spAutoFit/>
          </a:bodyPr>
          <a:lstStyle/>
          <a:p>
            <a:r>
              <a:rPr lang="en-US" b="1" i="1"/>
              <a:t>INTERNATIONAL CLASSIFICATION OF INBORN DEVELOPMENTAL DEFECTS</a:t>
            </a:r>
            <a:r>
              <a:rPr lang="ru-RU" b="1" i="1"/>
              <a:t/>
            </a:r>
            <a:br>
              <a:rPr lang="ru-RU" b="1" i="1"/>
            </a:br>
            <a:endParaRPr lang="en-US"/>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2286000" y="1295400"/>
            <a:ext cx="4572000" cy="4267200"/>
          </a:xfrm>
          <a:prstGeom prst="rect">
            <a:avLst/>
          </a:prstGeom>
          <a:noFill/>
          <a:ln w="9525">
            <a:noFill/>
            <a:miter lim="800000"/>
            <a:headEnd/>
            <a:tailEnd/>
          </a:ln>
        </p:spPr>
        <p:txBody>
          <a:bodyPr>
            <a:spAutoFit/>
          </a:bodyPr>
          <a:lstStyle/>
          <a:p>
            <a:pPr eaLnBrk="1" hangingPunct="1">
              <a:lnSpc>
                <a:spcPct val="80000"/>
              </a:lnSpc>
              <a:buFont typeface="Wingdings" pitchFamily="2" charset="2"/>
              <a:buChar char="Ш"/>
            </a:pPr>
            <a:r>
              <a:rPr lang="en-US" b="1"/>
              <a:t>By frequency</a:t>
            </a:r>
            <a:r>
              <a:rPr lang="ru-RU" b="1"/>
              <a:t>:</a:t>
            </a:r>
          </a:p>
          <a:p>
            <a:pPr eaLnBrk="1" hangingPunct="1">
              <a:lnSpc>
                <a:spcPct val="80000"/>
              </a:lnSpc>
              <a:buFont typeface="Wingdings" pitchFamily="2" charset="2"/>
              <a:buChar char="Ш"/>
            </a:pPr>
            <a:r>
              <a:rPr lang="en-US" b="1"/>
              <a:t>common</a:t>
            </a:r>
            <a:r>
              <a:rPr lang="ru-RU" b="1"/>
              <a:t> (&gt; 1 </a:t>
            </a:r>
            <a:r>
              <a:rPr lang="en-US" b="1"/>
              <a:t>:</a:t>
            </a:r>
            <a:r>
              <a:rPr lang="ru-RU" b="1"/>
              <a:t> 1000 </a:t>
            </a:r>
            <a:r>
              <a:rPr lang="en-US" b="1"/>
              <a:t>newborns</a:t>
            </a:r>
            <a:r>
              <a:rPr lang="ru-RU" b="1"/>
              <a:t>)</a:t>
            </a:r>
          </a:p>
          <a:p>
            <a:pPr eaLnBrk="1" hangingPunct="1">
              <a:lnSpc>
                <a:spcPct val="80000"/>
              </a:lnSpc>
              <a:buFont typeface="Wingdings" pitchFamily="2" charset="2"/>
              <a:buChar char="Ш"/>
            </a:pPr>
            <a:r>
              <a:rPr lang="en-US" b="1"/>
              <a:t>moderate frequent</a:t>
            </a:r>
            <a:r>
              <a:rPr lang="ru-RU" b="1"/>
              <a:t> (0,1-0,99 </a:t>
            </a:r>
            <a:r>
              <a:rPr lang="en-US" b="1"/>
              <a:t>:</a:t>
            </a:r>
            <a:r>
              <a:rPr lang="ru-RU" b="1"/>
              <a:t> 1000 </a:t>
            </a:r>
            <a:r>
              <a:rPr lang="en-US" b="1"/>
              <a:t>newborns</a:t>
            </a:r>
            <a:r>
              <a:rPr lang="ru-RU" b="1"/>
              <a:t>)</a:t>
            </a:r>
          </a:p>
          <a:p>
            <a:pPr eaLnBrk="1" hangingPunct="1">
              <a:lnSpc>
                <a:spcPct val="80000"/>
              </a:lnSpc>
              <a:buFont typeface="Wingdings" pitchFamily="2" charset="2"/>
              <a:buChar char="Ш"/>
            </a:pPr>
            <a:r>
              <a:rPr lang="en-US" b="1"/>
              <a:t>very rare</a:t>
            </a:r>
            <a:r>
              <a:rPr lang="ru-RU" b="1"/>
              <a:t> (&lt; 0,01 </a:t>
            </a:r>
            <a:r>
              <a:rPr lang="en-US" b="1"/>
              <a:t>:</a:t>
            </a:r>
            <a:r>
              <a:rPr lang="ru-RU" b="1"/>
              <a:t> 1000 </a:t>
            </a:r>
            <a:r>
              <a:rPr lang="en-US" b="1"/>
              <a:t>newborns</a:t>
            </a:r>
            <a:r>
              <a:rPr lang="ru-RU" b="1"/>
              <a:t>)</a:t>
            </a:r>
          </a:p>
          <a:p>
            <a:pPr eaLnBrk="1" hangingPunct="1">
              <a:lnSpc>
                <a:spcPct val="170000"/>
              </a:lnSpc>
              <a:buFont typeface="Wingdings" pitchFamily="2" charset="2"/>
              <a:buChar char="Ш"/>
            </a:pPr>
            <a:r>
              <a:rPr lang="en-US" b="1"/>
              <a:t>By severity</a:t>
            </a:r>
            <a:r>
              <a:rPr lang="ru-RU" b="1"/>
              <a:t>:</a:t>
            </a:r>
          </a:p>
          <a:p>
            <a:pPr eaLnBrk="1" hangingPunct="1">
              <a:lnSpc>
                <a:spcPct val="80000"/>
              </a:lnSpc>
              <a:buFont typeface="Wingdings" pitchFamily="2" charset="2"/>
              <a:buChar char="Ш"/>
            </a:pPr>
            <a:r>
              <a:rPr lang="en-US" b="1"/>
              <a:t>lethal</a:t>
            </a:r>
            <a:r>
              <a:rPr lang="ru-RU" b="1"/>
              <a:t> (</a:t>
            </a:r>
            <a:r>
              <a:rPr lang="en-US" b="1"/>
              <a:t>death before reproductive age</a:t>
            </a:r>
            <a:r>
              <a:rPr lang="ru-RU" b="1"/>
              <a:t>, </a:t>
            </a:r>
            <a:r>
              <a:rPr lang="en-US" b="1"/>
              <a:t>usually after birth immediately</a:t>
            </a:r>
            <a:r>
              <a:rPr lang="ru-RU" b="1"/>
              <a:t>) - 0,6%</a:t>
            </a:r>
          </a:p>
          <a:p>
            <a:pPr eaLnBrk="1" hangingPunct="1">
              <a:lnSpc>
                <a:spcPct val="80000"/>
              </a:lnSpc>
              <a:buFont typeface="Wingdings" pitchFamily="2" charset="2"/>
              <a:buChar char="Ш"/>
            </a:pPr>
            <a:r>
              <a:rPr lang="en-US" b="1"/>
              <a:t>moderate severity</a:t>
            </a:r>
            <a:r>
              <a:rPr lang="ru-RU" b="1"/>
              <a:t> (</a:t>
            </a:r>
            <a:r>
              <a:rPr lang="en-US" b="1"/>
              <a:t>isn’t a threat for life</a:t>
            </a:r>
            <a:r>
              <a:rPr lang="ru-RU" b="1"/>
              <a:t>, </a:t>
            </a:r>
            <a:r>
              <a:rPr lang="en-US" b="1"/>
              <a:t>but requires a surgical </a:t>
            </a:r>
            <a:r>
              <a:rPr lang="ru-RU" b="1"/>
              <a:t> </a:t>
            </a:r>
            <a:r>
              <a:rPr lang="en-US" b="1"/>
              <a:t>intervention</a:t>
            </a:r>
            <a:r>
              <a:rPr lang="ru-RU" b="1"/>
              <a:t>) -1,9-2,5%</a:t>
            </a:r>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nvSpPr>
        <p:spPr bwMode="auto">
          <a:xfrm>
            <a:off x="2286000" y="307975"/>
            <a:ext cx="4572000" cy="6242050"/>
          </a:xfrm>
          <a:prstGeom prst="rect">
            <a:avLst/>
          </a:prstGeom>
          <a:noFill/>
          <a:ln w="9525">
            <a:noFill/>
            <a:miter lim="800000"/>
            <a:headEnd/>
            <a:tailEnd/>
          </a:ln>
        </p:spPr>
        <p:txBody>
          <a:bodyPr>
            <a:spAutoFit/>
          </a:bodyPr>
          <a:lstStyle/>
          <a:p>
            <a:pPr eaLnBrk="1" hangingPunct="1">
              <a:lnSpc>
                <a:spcPct val="90000"/>
              </a:lnSpc>
              <a:buFont typeface="Wingdings" pitchFamily="2" charset="2"/>
              <a:buChar char="Ш"/>
            </a:pPr>
            <a:r>
              <a:rPr lang="en-US" sz="2600" b="1"/>
              <a:t>Small developmental anomalies or informative morphological variants</a:t>
            </a:r>
            <a:r>
              <a:rPr lang="ru-RU" sz="2600" b="1"/>
              <a:t> (</a:t>
            </a:r>
            <a:r>
              <a:rPr lang="en-US" sz="2600" b="1"/>
              <a:t>haven’t</a:t>
            </a:r>
            <a:r>
              <a:rPr lang="ru-RU" sz="2600" b="1"/>
              <a:t> </a:t>
            </a:r>
            <a:r>
              <a:rPr lang="en-US" sz="2600" b="1"/>
              <a:t>any serious medical or cosmetic consequences</a:t>
            </a:r>
            <a:r>
              <a:rPr lang="ru-RU" sz="2600" b="1"/>
              <a:t>) - 3,5%</a:t>
            </a:r>
            <a:endParaRPr lang="en-US" b="1"/>
          </a:p>
          <a:p>
            <a:pPr eaLnBrk="1" hangingPunct="1">
              <a:lnSpc>
                <a:spcPct val="90000"/>
              </a:lnSpc>
              <a:buFont typeface="Wingdings" pitchFamily="2" charset="2"/>
              <a:buChar char="Ш"/>
            </a:pPr>
            <a:r>
              <a:rPr lang="en-US" b="1"/>
              <a:t>On manifestation</a:t>
            </a:r>
            <a:r>
              <a:rPr lang="ru-RU" b="1"/>
              <a:t>:</a:t>
            </a:r>
          </a:p>
          <a:p>
            <a:pPr eaLnBrk="1" hangingPunct="1">
              <a:lnSpc>
                <a:spcPct val="90000"/>
              </a:lnSpc>
              <a:buFont typeface="Wingdings" pitchFamily="2" charset="2"/>
              <a:buChar char="Ш"/>
            </a:pPr>
            <a:r>
              <a:rPr lang="en-US" b="1"/>
              <a:t>isolated</a:t>
            </a:r>
            <a:r>
              <a:rPr lang="ru-RU" b="1"/>
              <a:t> (</a:t>
            </a:r>
            <a:r>
              <a:rPr lang="en-US" b="1"/>
              <a:t>monotopic </a:t>
            </a:r>
            <a:r>
              <a:rPr lang="ru-RU" b="1"/>
              <a:t> </a:t>
            </a:r>
            <a:r>
              <a:rPr lang="en-US" b="1"/>
              <a:t>defect of field</a:t>
            </a:r>
            <a:r>
              <a:rPr lang="ru-RU" b="1"/>
              <a:t>, </a:t>
            </a:r>
            <a:r>
              <a:rPr lang="en-US" b="1"/>
              <a:t>polytopic defect of field</a:t>
            </a:r>
            <a:r>
              <a:rPr lang="ru-RU" b="1"/>
              <a:t>)</a:t>
            </a:r>
          </a:p>
          <a:p>
            <a:pPr eaLnBrk="1" hangingPunct="1">
              <a:lnSpc>
                <a:spcPct val="90000"/>
              </a:lnSpc>
              <a:buFont typeface="Wingdings" pitchFamily="2" charset="2"/>
              <a:buChar char="Ш"/>
            </a:pPr>
            <a:r>
              <a:rPr lang="en-US" b="1"/>
              <a:t>multiple</a:t>
            </a:r>
            <a:r>
              <a:rPr lang="ru-RU" b="1"/>
              <a:t> (</a:t>
            </a:r>
            <a:r>
              <a:rPr lang="en-US" b="1"/>
              <a:t>syndrome</a:t>
            </a:r>
            <a:r>
              <a:rPr lang="ru-RU" b="1"/>
              <a:t>, </a:t>
            </a:r>
            <a:r>
              <a:rPr lang="en-US" b="1"/>
              <a:t>association and casual combinations</a:t>
            </a:r>
            <a:r>
              <a:rPr lang="ru-RU" b="1"/>
              <a:t>)</a:t>
            </a:r>
          </a:p>
          <a:p>
            <a:pPr eaLnBrk="1" hangingPunct="1">
              <a:lnSpc>
                <a:spcPct val="90000"/>
              </a:lnSpc>
              <a:buFont typeface="Wingdings" pitchFamily="2" charset="2"/>
              <a:buChar char="Ш"/>
            </a:pPr>
            <a:r>
              <a:rPr lang="en-US" b="1"/>
              <a:t>On etiology</a:t>
            </a:r>
            <a:r>
              <a:rPr lang="ru-RU" b="1"/>
              <a:t>:</a:t>
            </a:r>
          </a:p>
          <a:p>
            <a:pPr eaLnBrk="1" hangingPunct="1">
              <a:lnSpc>
                <a:spcPct val="90000"/>
              </a:lnSpc>
              <a:buFont typeface="Wingdings" pitchFamily="2" charset="2"/>
              <a:buChar char="Ш"/>
            </a:pPr>
            <a:r>
              <a:rPr lang="en-US" b="1"/>
              <a:t>monogenous</a:t>
            </a:r>
            <a:r>
              <a:rPr lang="ru-RU" b="1"/>
              <a:t> — 6%</a:t>
            </a:r>
          </a:p>
          <a:p>
            <a:pPr eaLnBrk="1" hangingPunct="1">
              <a:lnSpc>
                <a:spcPct val="90000"/>
              </a:lnSpc>
              <a:buFont typeface="Wingdings" pitchFamily="2" charset="2"/>
              <a:buChar char="Ш"/>
            </a:pPr>
            <a:r>
              <a:rPr lang="en-US" b="1"/>
              <a:t>chromosomal</a:t>
            </a:r>
            <a:r>
              <a:rPr lang="ru-RU" b="1"/>
              <a:t> - 5%</a:t>
            </a:r>
          </a:p>
          <a:p>
            <a:pPr eaLnBrk="1" hangingPunct="1">
              <a:lnSpc>
                <a:spcPct val="90000"/>
              </a:lnSpc>
              <a:buFont typeface="Wingdings" pitchFamily="2" charset="2"/>
              <a:buChar char="Ш"/>
            </a:pPr>
            <a:r>
              <a:rPr lang="en-US" b="1"/>
              <a:t>environmental</a:t>
            </a:r>
            <a:r>
              <a:rPr lang="ru-RU" b="1"/>
              <a:t> (</a:t>
            </a:r>
            <a:r>
              <a:rPr lang="en-US" b="1"/>
              <a:t>teratogenes</a:t>
            </a:r>
            <a:r>
              <a:rPr lang="ru-RU" b="1"/>
              <a:t>, </a:t>
            </a:r>
            <a:r>
              <a:rPr lang="en-US" b="1"/>
              <a:t>maternal factors</a:t>
            </a:r>
            <a:r>
              <a:rPr lang="ru-RU" b="1"/>
              <a:t>) -6%</a:t>
            </a:r>
          </a:p>
          <a:p>
            <a:pPr eaLnBrk="1" hangingPunct="1">
              <a:lnSpc>
                <a:spcPct val="90000"/>
              </a:lnSpc>
              <a:buFont typeface="Wingdings" pitchFamily="2" charset="2"/>
              <a:buChar char="Ш"/>
            </a:pPr>
            <a:r>
              <a:rPr lang="en-US" b="1"/>
              <a:t>multifactor</a:t>
            </a:r>
            <a:r>
              <a:rPr lang="ru-RU" b="1"/>
              <a:t>-63%</a:t>
            </a:r>
          </a:p>
          <a:p>
            <a:pPr eaLnBrk="1" hangingPunct="1">
              <a:lnSpc>
                <a:spcPct val="90000"/>
              </a:lnSpc>
              <a:buFont typeface="Wingdings" pitchFamily="2" charset="2"/>
              <a:buChar char="Ш"/>
            </a:pPr>
            <a:r>
              <a:rPr lang="en-US" b="1"/>
              <a:t>unknown reasons</a:t>
            </a:r>
            <a:r>
              <a:rPr lang="ru-RU" b="1"/>
              <a:t> - 20%.</a:t>
            </a: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2286000" y="612775"/>
            <a:ext cx="4572000" cy="5632450"/>
          </a:xfrm>
          <a:prstGeom prst="rect">
            <a:avLst/>
          </a:prstGeom>
          <a:noFill/>
          <a:ln w="9525">
            <a:noFill/>
            <a:miter lim="800000"/>
            <a:headEnd/>
            <a:tailEnd/>
          </a:ln>
        </p:spPr>
        <p:txBody>
          <a:bodyPr>
            <a:spAutoFit/>
          </a:bodyPr>
          <a:lstStyle/>
          <a:p>
            <a:pPr eaLnBrk="1" hangingPunct="1"/>
            <a:r>
              <a:rPr lang="en-US" b="1" u="sng"/>
              <a:t>Some important postulates</a:t>
            </a:r>
            <a:r>
              <a:rPr lang="ru-RU" b="1" u="sng"/>
              <a:t>:</a:t>
            </a:r>
          </a:p>
          <a:p>
            <a:pPr eaLnBrk="1" hangingPunct="1"/>
            <a:r>
              <a:rPr lang="en-US" b="1"/>
              <a:t>Affection of embryo in preimplantation period in</a:t>
            </a:r>
            <a:r>
              <a:rPr lang="ru-RU" b="1"/>
              <a:t> </a:t>
            </a:r>
            <a:r>
              <a:rPr lang="en-US" b="1"/>
              <a:t>reversible</a:t>
            </a:r>
            <a:r>
              <a:rPr lang="ru-RU" b="1"/>
              <a:t> </a:t>
            </a:r>
            <a:r>
              <a:rPr lang="en-US" b="1"/>
              <a:t>affection of cells leads to recovery of embryo; in</a:t>
            </a:r>
            <a:r>
              <a:rPr lang="ru-RU" b="1"/>
              <a:t> </a:t>
            </a:r>
            <a:r>
              <a:rPr lang="en-US" b="1"/>
              <a:t>irreversible one</a:t>
            </a:r>
            <a:r>
              <a:rPr lang="ru-RU" b="1"/>
              <a:t> – </a:t>
            </a:r>
            <a:r>
              <a:rPr lang="en-US" b="1"/>
              <a:t>to death</a:t>
            </a:r>
            <a:r>
              <a:rPr lang="ru-RU" b="1"/>
              <a:t>.</a:t>
            </a:r>
            <a:endParaRPr lang="ru-RU" b="1" u="sng"/>
          </a:p>
          <a:p>
            <a:pPr eaLnBrk="1" hangingPunct="1"/>
            <a:r>
              <a:rPr lang="en-US" b="1" u="sng"/>
              <a:t>Embryonic period</a:t>
            </a:r>
            <a:r>
              <a:rPr lang="ru-RU" b="1"/>
              <a:t> – </a:t>
            </a:r>
            <a:r>
              <a:rPr lang="en-US" b="1"/>
              <a:t>development of organs and systems from embryonic germ</a:t>
            </a:r>
            <a:r>
              <a:rPr lang="ru-RU" b="1"/>
              <a:t>. </a:t>
            </a:r>
            <a:r>
              <a:rPr lang="en-US" b="1"/>
              <a:t>It’s provided in interaction of embryonic genome and maternal organism</a:t>
            </a:r>
            <a:r>
              <a:rPr lang="ru-RU" b="1"/>
              <a:t>, </a:t>
            </a:r>
            <a:r>
              <a:rPr lang="en-US" b="1"/>
              <a:t>her  endocrine and immune system.</a:t>
            </a:r>
            <a:r>
              <a:rPr lang="ru-RU" b="1"/>
              <a:t> </a:t>
            </a:r>
          </a:p>
          <a:p>
            <a:pPr eaLnBrk="1" hangingPunct="1"/>
            <a:r>
              <a:rPr lang="en-US" b="1"/>
              <a:t>These mechanisms can be disturbed under action of teratogenes</a:t>
            </a:r>
            <a:r>
              <a:rPr lang="ru-RU" b="1"/>
              <a:t>.</a:t>
            </a:r>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ChangeArrowheads="1"/>
          </p:cNvSpPr>
          <p:nvPr/>
        </p:nvSpPr>
        <p:spPr bwMode="auto">
          <a:xfrm>
            <a:off x="2286000" y="2212975"/>
            <a:ext cx="4572000" cy="2432050"/>
          </a:xfrm>
          <a:prstGeom prst="rect">
            <a:avLst/>
          </a:prstGeom>
          <a:noFill/>
          <a:ln w="9525">
            <a:noFill/>
            <a:miter lim="800000"/>
            <a:headEnd/>
            <a:tailEnd/>
          </a:ln>
        </p:spPr>
        <p:txBody>
          <a:bodyPr>
            <a:spAutoFit/>
          </a:bodyPr>
          <a:lstStyle/>
          <a:p>
            <a:pPr eaLnBrk="1" hangingPunct="1">
              <a:buFont typeface="Wingdings" pitchFamily="2" charset="2"/>
              <a:buNone/>
            </a:pPr>
            <a:r>
              <a:rPr lang="en-US" b="1" i="1"/>
              <a:t>Deadline term</a:t>
            </a:r>
            <a:r>
              <a:rPr lang="en-US" b="1"/>
              <a:t> </a:t>
            </a:r>
            <a:r>
              <a:rPr lang="en-US" sz="2800" b="1" i="1"/>
              <a:t>of formation of any organ</a:t>
            </a:r>
            <a:r>
              <a:rPr lang="ru-RU" b="1" i="1"/>
              <a:t> </a:t>
            </a:r>
            <a:r>
              <a:rPr lang="en-US" b="1" i="1"/>
              <a:t>during of which an affecting factor can lead to developmental defect in embryonic period</a:t>
            </a:r>
            <a:r>
              <a:rPr lang="ru-RU" b="1" i="1"/>
              <a:t> </a:t>
            </a:r>
            <a:r>
              <a:rPr lang="en-US" b="1" i="1"/>
              <a:t>is a termination</a:t>
            </a:r>
            <a:r>
              <a:rPr lang="ru-RU" b="1" i="1"/>
              <a:t> </a:t>
            </a:r>
            <a:r>
              <a:rPr lang="en-US" b="1" i="1"/>
              <a:t>teratogenic period</a:t>
            </a:r>
            <a:r>
              <a:rPr lang="ru-RU" b="1"/>
              <a:t>.</a:t>
            </a:r>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ks\Pictures\signs\Greeting\kittycup.gif"/>
          <p:cNvPicPr>
            <a:picLocks noChangeAspect="1" noChangeArrowheads="1" noCrop="1"/>
          </p:cNvPicPr>
          <p:nvPr/>
        </p:nvPicPr>
        <p:blipFill>
          <a:blip r:embed="rId2" cstate="print"/>
          <a:srcRect/>
          <a:stretch>
            <a:fillRect/>
          </a:stretch>
        </p:blipFill>
        <p:spPr bwMode="auto">
          <a:xfrm>
            <a:off x="1187624" y="116632"/>
            <a:ext cx="7560840" cy="66247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8675" name="Picture 3" descr="C:\Users\aks\Documents\MBBS\My presentation\Philosophy\skovoroda\0.jpg"/>
          <p:cNvPicPr>
            <a:picLocks noChangeAspect="1" noChangeArrowheads="1"/>
          </p:cNvPicPr>
          <p:nvPr/>
        </p:nvPicPr>
        <p:blipFill>
          <a:blip r:embed="rId3" cstate="print"/>
          <a:srcRect/>
          <a:stretch>
            <a:fillRect/>
          </a:stretch>
        </p:blipFill>
        <p:spPr bwMode="auto">
          <a:xfrm>
            <a:off x="0" y="0"/>
            <a:ext cx="1930400" cy="6858000"/>
          </a:xfrm>
          <a:prstGeom prst="rect">
            <a:avLst/>
          </a:prstGeom>
          <a:noFill/>
          <a:ln w="9525">
            <a:noFill/>
            <a:miter lim="800000"/>
            <a:headEnd/>
            <a:tailEnd/>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nodeType="clickEffect">
                                  <p:stCondLst>
                                    <p:cond delay="0"/>
                                  </p:stCondLst>
                                  <p:childTnLst>
                                    <p:animEffect transition="out" filter="box(in)">
                                      <p:cBhvr>
                                        <p:cTn id="6" dur="500"/>
                                        <p:tgtEl>
                                          <p:spTgt spid="28675"/>
                                        </p:tgtEl>
                                      </p:cBhvr>
                                    </p:animEffect>
                                    <p:set>
                                      <p:cBhvr>
                                        <p:cTn id="7" dur="1" fill="hold">
                                          <p:stCondLst>
                                            <p:cond delay="499"/>
                                          </p:stCondLst>
                                        </p:cTn>
                                        <p:tgtEl>
                                          <p:spTgt spid="28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AGaramond"/>
        <a:ea typeface=""/>
        <a:cs typeface=""/>
      </a:majorFont>
      <a:minorFont>
        <a:latin typeface="A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63DE8"/>
        </a:solidFill>
        <a:ln w="127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rgbClr val="063DE8"/>
        </a:solidFill>
        <a:ln w="127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SPHERE</Template>
  <TotalTime>9056</TotalTime>
  <Words>901</Words>
  <Application>Microsoft Office PowerPoint</Application>
  <PresentationFormat>On-screen Show (4:3)</PresentationFormat>
  <Paragraphs>113</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Times New Roman</vt:lpstr>
      <vt:lpstr>ＭＳ Ｐゴシック</vt:lpstr>
      <vt:lpstr>Arial</vt:lpstr>
      <vt:lpstr>AGaramond</vt:lpstr>
      <vt:lpstr>Wingdings</vt:lpstr>
      <vt:lpstr>Tahoma</vt:lpstr>
      <vt:lpstr>Blank Presentation</vt:lpstr>
      <vt:lpstr>KHARKOV NATIONAL MEDICAL UNIVERSITY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Company>King's College London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Andreas Adam</dc:creator>
  <cp:lastModifiedBy>aks</cp:lastModifiedBy>
  <cp:revision>293</cp:revision>
  <cp:lastPrinted>1601-01-01T00:00:00Z</cp:lastPrinted>
  <dcterms:created xsi:type="dcterms:W3CDTF">2011-11-04T21:01:07Z</dcterms:created>
  <dcterms:modified xsi:type="dcterms:W3CDTF">2016-03-13T13:49:18Z</dcterms:modified>
</cp:coreProperties>
</file>