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7" d="100"/>
          <a:sy n="47" d="100"/>
        </p:scale>
        <p:origin x="744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001" y="1449147"/>
            <a:ext cx="10572000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280847"/>
            <a:ext cx="10572000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9EBBA-996F-894A-B54A-D6246ED52CEA}" type="datetimeFigureOut">
              <a:rPr lang="en-US" dirty="0"/>
              <a:pPr/>
              <a:t>3/9/2016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363651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1323-8D79-1946-B0D7-40001CF92E9D}" type="datetimeFigureOut">
              <a:rPr lang="en-US" dirty="0"/>
              <a:pPr/>
              <a:t>3/9/2016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1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2951396"/>
            <a:ext cx="10561418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5281201"/>
            <a:ext cx="10561418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3/9/2016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8712" y="2222287"/>
            <a:ext cx="5185873" cy="363876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7415" y="2222287"/>
            <a:ext cx="5194583" cy="3638764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02355-E14B-8545-A8F8-0FE83CC9D524}" type="datetimeFigureOut">
              <a:rPr lang="en-US" dirty="0"/>
              <a:pPr/>
              <a:t>3/9/2016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4728" y="2174875"/>
            <a:ext cx="5189857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4729" y="2751138"/>
            <a:ext cx="5189856" cy="3109913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7415" y="2174875"/>
            <a:ext cx="519458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7415" y="2751138"/>
            <a:ext cx="5194583" cy="3109913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40F58-564D-2B4F-AE67-E407BA4FCF45}" type="datetimeFigureOut">
              <a:rPr lang="en-US" dirty="0"/>
              <a:pPr/>
              <a:t>3/9/2016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A34C8-038E-2045-AF43-DF7DBB8E0E9E}" type="datetimeFigureOut">
              <a:rPr lang="en-US" dirty="0"/>
              <a:pPr/>
              <a:t>3/9/2016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C68F-D26B-8F47-958C-23B49CF8A634}" type="datetimeFigureOut">
              <a:rPr lang="en-US" dirty="0"/>
              <a:pPr/>
              <a:t>3/9/2016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1073151" y="446087"/>
            <a:ext cx="3547533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3151" y="446088"/>
            <a:ext cx="3547533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446088"/>
            <a:ext cx="6252633" cy="541496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3151" y="2260738"/>
            <a:ext cx="3547533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5E60-9974-AC48-9591-99C2BB44B7CF}" type="datetimeFigureOut">
              <a:rPr lang="en-US" dirty="0"/>
              <a:pPr/>
              <a:t>3/9/2016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728" y="727522"/>
            <a:ext cx="485298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6098117" y="0"/>
            <a:ext cx="6093883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4728" y="2344684"/>
            <a:ext cx="485298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5810" y="6041362"/>
            <a:ext cx="976879" cy="365125"/>
          </a:xfrm>
        </p:spPr>
        <p:txBody>
          <a:bodyPr/>
          <a:lstStyle/>
          <a:p>
            <a:fld id="{18C79C5D-2A6F-F04D-97DA-BEF2467B64E4}" type="datetimeFigureOut">
              <a:rPr lang="en-US" dirty="0"/>
              <a:pPr/>
              <a:t>3/9/2016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0396" y="6041362"/>
            <a:ext cx="329541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62689" y="5915888"/>
            <a:ext cx="1062155" cy="490599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800600"/>
            <a:ext cx="10561418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12192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0000" y="5367338"/>
            <a:ext cx="10561418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79C5D-2A6F-F04D-97DA-BEF2467B64E4}" type="datetimeFigureOut">
              <a:rPr lang="en-US" dirty="0"/>
              <a:pPr/>
              <a:t>3/9/2016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631697" y="1081456"/>
            <a:ext cx="6332416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985" y="1238502"/>
            <a:ext cx="589384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190" y="4443680"/>
            <a:ext cx="5891636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7574642" y="1081456"/>
            <a:ext cx="3810001" cy="407546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3/9/2016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1140884" y="2286585"/>
            <a:ext cx="4895115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357089" y="2435957"/>
            <a:ext cx="438252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6156000" y="2286000"/>
            <a:ext cx="4880300" cy="229552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54567-0DE4-3F47-BF90-CB84690072F9}" type="datetimeFigureOut">
              <a:rPr lang="en-US" dirty="0"/>
              <a:pPr/>
              <a:t>3/9/2016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52C72-DE31-F449-A4ED-4C594FD91407}" type="datetimeFigureOut">
              <a:rPr lang="en-US" dirty="0"/>
              <a:pPr/>
              <a:t>3/9/2016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7669651" y="446089"/>
            <a:ext cx="4522349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183540" y="586171"/>
            <a:ext cx="2494791" cy="51347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0001" y="446089"/>
            <a:ext cx="6611540" cy="5414962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2726E-379B-B349-9EED-81ED093FA806}" type="datetimeFigureOut">
              <a:rPr lang="en-US" dirty="0"/>
              <a:pPr/>
              <a:t>3/9/2016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2184401"/>
            <a:ext cx="10563285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1514" y="6041362"/>
            <a:ext cx="864432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34626" y="6041362"/>
            <a:ext cx="1343706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09B482E8-6E0E-1B4F-B1FD-C69DB9E858D9}" type="datetimeFigureOut">
              <a:rPr lang="en-US" dirty="0"/>
              <a:pPr/>
              <a:t>3/9/2016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331" y="5915888"/>
            <a:ext cx="1062155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3" r:id="rId9"/>
    <p:sldLayoutId id="2147483657" r:id="rId10"/>
    <p:sldLayoutId id="2147483666" r:id="rId11"/>
    <p:sldLayoutId id="2147483661" r:id="rId12"/>
    <p:sldLayoutId id="2147483658" r:id="rId13"/>
    <p:sldLayoutId id="2147483659" r:id="rId14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GENE THERAPY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242210"/>
            <a:ext cx="10572000" cy="1313136"/>
          </a:xfrm>
        </p:spPr>
        <p:txBody>
          <a:bodyPr>
            <a:noAutofit/>
          </a:bodyPr>
          <a:lstStyle/>
          <a:p>
            <a:r>
              <a:rPr lang="en-US" sz="2000" dirty="0" smtClean="0"/>
              <a:t>EKOTT, NYIKKEABASI BASSEY</a:t>
            </a:r>
          </a:p>
          <a:p>
            <a:r>
              <a:rPr lang="en-US" sz="2000" dirty="0" smtClean="0"/>
              <a:t>GROUP ONE 5</a:t>
            </a:r>
            <a:r>
              <a:rPr lang="en-US" sz="2000" baseline="30000" dirty="0" smtClean="0"/>
              <a:t>TH</a:t>
            </a:r>
            <a:r>
              <a:rPr lang="en-US" sz="2000" dirty="0" smtClean="0"/>
              <a:t> COURSE</a:t>
            </a:r>
          </a:p>
          <a:p>
            <a:r>
              <a:rPr lang="en-US" sz="2000" dirty="0" smtClean="0"/>
              <a:t>KHARKOV NATIONAL MEDICAL UNIVERSITY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075432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001" y="321973"/>
            <a:ext cx="10572000" cy="4098226"/>
          </a:xfrm>
        </p:spPr>
        <p:txBody>
          <a:bodyPr/>
          <a:lstStyle/>
          <a:p>
            <a:r>
              <a:rPr lang="en-US" dirty="0" smtClean="0"/>
              <a:t>Gene therapy is a technique which is used to treat genetic diseases, that involves replacing an absent gene in the DNA of a patient.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242210"/>
            <a:ext cx="10572000" cy="1313136"/>
          </a:xfrm>
        </p:spPr>
        <p:txBody>
          <a:bodyPr>
            <a:noAutofit/>
          </a:bodyPr>
          <a:lstStyle/>
          <a:p>
            <a:r>
              <a:rPr lang="en-US" sz="2000" dirty="0" smtClean="0"/>
              <a:t>Gene therapy became more feasible after the human genome project.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885477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001" y="412124"/>
            <a:ext cx="10919730" cy="2601531"/>
          </a:xfrm>
        </p:spPr>
        <p:txBody>
          <a:bodyPr/>
          <a:lstStyle/>
          <a:p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 smtClean="0"/>
              <a:t>Severe </a:t>
            </a:r>
            <a:r>
              <a:rPr lang="en-US" sz="3200" dirty="0"/>
              <a:t>Combined Immune Deficiency (ADA-SCID</a:t>
            </a:r>
            <a:r>
              <a:rPr lang="en-US" sz="3200" dirty="0" smtClean="0"/>
              <a:t>)</a:t>
            </a:r>
            <a:br>
              <a:rPr lang="en-US" sz="3200" dirty="0" smtClean="0"/>
            </a:br>
            <a:r>
              <a:rPr lang="en-US" sz="3200" dirty="0"/>
              <a:t>Hemophilia </a:t>
            </a:r>
            <a:r>
              <a:rPr lang="en-US" sz="3200" dirty="0"/>
              <a:t> </a:t>
            </a:r>
            <a:br>
              <a:rPr lang="en-US" sz="3200" dirty="0"/>
            </a:br>
            <a:r>
              <a:rPr lang="en-US" sz="3200" dirty="0" smtClean="0"/>
              <a:t>Chronic Granulomatous Disorder (CGD)</a:t>
            </a:r>
            <a:br>
              <a:rPr lang="en-US" sz="3200" dirty="0" smtClean="0"/>
            </a:br>
            <a:endParaRPr lang="en-US"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242210"/>
            <a:ext cx="10572000" cy="1313136"/>
          </a:xfrm>
        </p:spPr>
        <p:txBody>
          <a:bodyPr>
            <a:noAutofit/>
          </a:bodyPr>
          <a:lstStyle/>
          <a:p>
            <a:r>
              <a:rPr lang="en-US" sz="2000" dirty="0" smtClean="0"/>
              <a:t>Though this technology is less than two decades, it has already been applied to treat patients. There is still room for development in the future.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474327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242210"/>
            <a:ext cx="10572000" cy="1313136"/>
          </a:xfrm>
        </p:spPr>
        <p:txBody>
          <a:bodyPr>
            <a:noAutofit/>
          </a:bodyPr>
          <a:lstStyle/>
          <a:p>
            <a:r>
              <a:rPr lang="en-US" sz="2000" dirty="0" smtClean="0"/>
              <a:t>Gene therapy works by inserting an absent gene into the genome of the patient and then producing more copies of the gene.</a:t>
            </a:r>
            <a:endParaRPr lang="en-US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810001" y="0"/>
            <a:ext cx="10111284" cy="4765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9040" y="0"/>
            <a:ext cx="7588805" cy="4893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174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10001" y="0"/>
            <a:ext cx="10111284" cy="4765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1832" y="349003"/>
            <a:ext cx="7007382" cy="4519211"/>
          </a:xfrm>
          <a:prstGeom prst="rect">
            <a:avLst/>
          </a:prstGeom>
        </p:spPr>
      </p:pic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It is possible to use a retrovirus to deliver a gene to the DNA of the person –Think Lysogenic Infection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1840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20473" y="1803614"/>
            <a:ext cx="10572000" cy="2292440"/>
          </a:xfrm>
        </p:spPr>
        <p:txBody>
          <a:bodyPr/>
          <a:lstStyle/>
          <a:p>
            <a:r>
              <a:rPr lang="en-US" sz="3600" dirty="0" smtClean="0"/>
              <a:t>The Challenges of Gene Therapy:</a:t>
            </a:r>
            <a:br>
              <a:rPr lang="en-US" sz="3600" dirty="0" smtClean="0"/>
            </a:br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en-US" sz="3600" dirty="0" smtClean="0"/>
              <a:t>Cost</a:t>
            </a:r>
            <a:br>
              <a:rPr lang="en-US" sz="3600" dirty="0" smtClean="0"/>
            </a:br>
            <a:r>
              <a:rPr lang="en-US" sz="3600" dirty="0" smtClean="0"/>
              <a:t>Negative Publicity</a:t>
            </a:r>
            <a:br>
              <a:rPr lang="en-US" sz="3600" dirty="0" smtClean="0"/>
            </a:br>
            <a:r>
              <a:rPr lang="en-US" sz="3600" dirty="0" smtClean="0"/>
              <a:t>Immunological Rejection (like in Hemophilia)</a:t>
            </a:r>
            <a:br>
              <a:rPr lang="en-US" sz="3600" dirty="0" smtClean="0"/>
            </a:br>
            <a:r>
              <a:rPr lang="en-US" sz="3600" dirty="0" smtClean="0"/>
              <a:t>Disruption of Important Genes (Gamma C gene and Leukemia)</a:t>
            </a: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4239" y="5216453"/>
            <a:ext cx="10572000" cy="1313136"/>
          </a:xfrm>
        </p:spPr>
        <p:txBody>
          <a:bodyPr>
            <a:noAutofit/>
          </a:bodyPr>
          <a:lstStyle/>
          <a:p>
            <a:r>
              <a:rPr lang="en-US" sz="2000" dirty="0" smtClean="0"/>
              <a:t>Depending on how fast science can circumvent the drawbacks associated with gene therapy, it might be possible for physicians to offer gene therapy from their offices.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847539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Quotable">
  <a:themeElements>
    <a:clrScheme name="Quotable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00C6BB"/>
      </a:accent1>
      <a:accent2>
        <a:srgbClr val="6FEBA0"/>
      </a:accent2>
      <a:accent3>
        <a:srgbClr val="B6DF5E"/>
      </a:accent3>
      <a:accent4>
        <a:srgbClr val="EFB251"/>
      </a:accent4>
      <a:accent5>
        <a:srgbClr val="EF755F"/>
      </a:accent5>
      <a:accent6>
        <a:srgbClr val="ED515C"/>
      </a:accent6>
      <a:hlink>
        <a:srgbClr val="8F8F8F"/>
      </a:hlink>
      <a:folHlink>
        <a:srgbClr val="A5A5A5"/>
      </a:folHlink>
    </a:clrScheme>
    <a:fontScheme name="Quotabl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Quotable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6F3559E9-1A4C-49D8-94D4-F41003531C4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TM03457503[[fn=Quotable]]</Template>
  <TotalTime>128</TotalTime>
  <Words>157</Words>
  <Application>Microsoft Office PowerPoint</Application>
  <PresentationFormat>Widescreen</PresentationFormat>
  <Paragraphs>12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Century Gothic</vt:lpstr>
      <vt:lpstr>Wingdings 2</vt:lpstr>
      <vt:lpstr>Quotable</vt:lpstr>
      <vt:lpstr>GENE THERAPY</vt:lpstr>
      <vt:lpstr>Gene therapy is a technique which is used to treat genetic diseases, that involves replacing an absent gene in the DNA of a patient.</vt:lpstr>
      <vt:lpstr> Severe Combined Immune Deficiency (ADA-SCID) Hemophilia   Chronic Granulomatous Disorder (CGD) </vt:lpstr>
      <vt:lpstr>PowerPoint Presentation</vt:lpstr>
      <vt:lpstr>PowerPoint Presentation</vt:lpstr>
      <vt:lpstr>The Challenges of Gene Therapy:  Cost Negative Publicity Immunological Rejection (like in Hemophilia) Disruption of Important Genes (Gamma C gene and Leukemia)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GENE THERAPY: REALITIES AND PROSPECTS</dc:title>
  <dc:creator>Nyikkeabasi Ekott</dc:creator>
  <cp:lastModifiedBy>Nyikkeabasi Ekott</cp:lastModifiedBy>
  <cp:revision>9</cp:revision>
  <dcterms:created xsi:type="dcterms:W3CDTF">2016-03-09T14:44:16Z</dcterms:created>
  <dcterms:modified xsi:type="dcterms:W3CDTF">2016-03-09T16:52:53Z</dcterms:modified>
</cp:coreProperties>
</file>