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56"/>
  </p:normalViewPr>
  <p:slideViewPr>
    <p:cSldViewPr snapToGrid="0" snapToObjects="1">
      <p:cViewPr varScale="1">
        <p:scale>
          <a:sx n="90" d="100"/>
          <a:sy n="90" d="100"/>
        </p:scale>
        <p:origin x="23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6994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36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1502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691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331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047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95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77885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33304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379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787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4/3/19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688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8%D1%82%D0%BE%D1%85%D0%BE%D0%BD%D0%B4%D1%80%D0%B8%D0%B8" TargetMode="External"/><Relationship Id="rId2" Type="http://schemas.openxmlformats.org/officeDocument/2006/relationships/hyperlink" Target="https://ru.wikipedia.org/wiki/%D0%9D%D0%B0%D1%81%D0%BB%D0%B5%D0%B4%D1%81%D1%82%D0%B2%D0%B5%D0%BD%D0%BD%D1%8B%D0%B5_%D0%B7%D0%B0%D0%B1%D0%BE%D0%BB%D0%B5%D0%B2%D0%B0%D0%BD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hyperlink" Target="https://ru.wikipedia.org/wiki/%D0%A7%D0%B5%D0%BB%D0%BE%D0%B2%D0%B5%D0%BA" TargetMode="External"/><Relationship Id="rId4" Type="http://schemas.openxmlformats.org/officeDocument/2006/relationships/hyperlink" Target="https://ru.wikipedia.org/wiki/%D0%AD%D1%83%D0%BA%D0%B0%D1%80%D0%B8%D0%BE%D1%82%D1%8B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C%D0%B8%D1%82%D0%BE%D1%85%D0%BE%D0%BD%D0%B4%D1%80%D0%B8%D0%B8" TargetMode="External"/><Relationship Id="rId3" Type="http://schemas.openxmlformats.org/officeDocument/2006/relationships/hyperlink" Target="https://ru.wikipedia.org/wiki/%D0%A2%D0%BA%D0%B0%D0%BD%D0%B5%D0%B2%D0%BE%D0%B5_%D0%B4%D1%8B%D1%85%D0%B0%D0%BD%D0%B8%D0%B5" TargetMode="External"/><Relationship Id="rId7" Type="http://schemas.openxmlformats.org/officeDocument/2006/relationships/hyperlink" Target="https://ru.wikipedia.org/wiki/%D0%AF%D0%B9%D1%86%D0%B5%D0%BA%D0%BB%D0%B5%D1%82%D0%BA%D0%B0" TargetMode="External"/><Relationship Id="rId2" Type="http://schemas.openxmlformats.org/officeDocument/2006/relationships/hyperlink" Target="https://ru.wikipedia.org/wiki/%D0%93%D0%B5%D0%BD%D0%B5%D1%82%D0%B8%D0%BA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3%D0%B5%D0%BD%D0%BE%D0%BC" TargetMode="External"/><Relationship Id="rId11" Type="http://schemas.openxmlformats.org/officeDocument/2006/relationships/hyperlink" Target="https://ru.wikipedia.org/wiki/%D0%91%D0%B5%D1%82%D0%B0-%D0%BE%D0%BA%D0%B8%D1%81%D0%BB%D0%B5%D0%BD%D0%B8%D0%B5" TargetMode="External"/><Relationship Id="rId5" Type="http://schemas.openxmlformats.org/officeDocument/2006/relationships/hyperlink" Target="https://ru.wikipedia.org/wiki/%D0%A1%D0%BF%D0%B5%D1%80%D0%BC%D0%B0%D1%82%D0%BE%D0%B7%D0%BE%D0%B8%D0%B4%D1%8B" TargetMode="External"/><Relationship Id="rId10" Type="http://schemas.openxmlformats.org/officeDocument/2006/relationships/hyperlink" Target="https://ru.wikipedia.org/wiki/%D0%9A%D0%BB%D0%B5%D1%82%D0%BE%D1%87%D0%BD%D0%BE%D0%B5_%D0%B4%D1%8B%D1%85%D0%B0%D0%BD%D0%B8%D0%B5" TargetMode="External"/><Relationship Id="rId4" Type="http://schemas.openxmlformats.org/officeDocument/2006/relationships/hyperlink" Target="https://ru.wikipedia.org/wiki/%D0%9F%D0%BE%D0%BB_%D0%BE%D1%80%D0%B3%D0%B0%D0%BD%D0%B8%D0%B7%D0%BC%D0%BE%D0%B2" TargetMode="External"/><Relationship Id="rId9" Type="http://schemas.openxmlformats.org/officeDocument/2006/relationships/hyperlink" Target="https://ru.wikipedia.org/wiki/%D0%A6%D0%B8%D0%BA%D0%BB_%D0%9A%D1%80%D0%B5%D0%B1%D1%81%D0%B0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8%D0%BE%D0%BF%D0%B0%D1%82%D0%B8%D1%8F" TargetMode="External"/><Relationship Id="rId2" Type="http://schemas.openxmlformats.org/officeDocument/2006/relationships/hyperlink" Target="https://ru.wikipedia.org/wiki/%D0%9A%D0%B0%D1%80%D0%B4%D0%B8%D0%BE%D0%BC%D0%B8%D0%BE%D0%BF%D0%B0%D1%82%D0%B8%D1%8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D%D0%B5%D0%BA%D0%BE%D0%BC%D0%BF%D0%B0%D0%BA%D1%82%D0%BD%D1%8B%D0%B9_%D0%BC%D0%B8%D0%BE%D0%BA%D0%B0%D1%80%D0%B4_%D0%BB%D0%B5%D0%B2%D0%BE%D0%B3%D0%BE_%D0%B6%D0%B5%D0%BB%D1%83%D0%B4%D0%BE%D1%87%D0%BA%D0%B0" TargetMode="External"/><Relationship Id="rId7" Type="http://schemas.openxmlformats.org/officeDocument/2006/relationships/hyperlink" Target="https://ru.wikipedia.org/wiki/%D0%93%D0%B8%D0%BF%D0%B5%D1%80%D1%82%D1%80%D0%BE%D1%84%D0%B8%D1%87%D0%B5%D1%81%D0%BA%D0%B0%D1%8F_%D0%BA%D0%B0%D1%80%D0%B4%D0%B8%D0%BE%D0%BC%D0%B8%D0%BE%D0%BF%D0%B0%D1%82%D0%B8%D1%8F" TargetMode="External"/><Relationship Id="rId2" Type="http://schemas.openxmlformats.org/officeDocument/2006/relationships/hyperlink" Target="https://ru.wikipedia.org/wiki/%D0%94%D0%B8%D0%BB%D0%B0%D1%82%D0%B0%D1%86%D0%B8%D0%BE%D0%BD%D0%BD%D0%B0%D1%8F_%D0%BA%D0%B0%D1%80%D0%B4%D0%B8%D0%BE%D0%BC%D0%B8%D0%BE%D0%BF%D0%B0%D1%82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A%D0%B0%D1%80%D0%B4%D0%B8%D0%BE%D0%BC%D0%B8%D0%BE%D0%BF%D0%B0%D1%82%D0%B8%D1%8F" TargetMode="External"/><Relationship Id="rId5" Type="http://schemas.openxmlformats.org/officeDocument/2006/relationships/hyperlink" Target="https://ru.wikipedia.org/wiki/%D0%90%D1%80%D0%B8%D1%82%D0%BC%D0%B8%D1%8F_%D1%81%D0%B5%D1%80%D0%B4%D1%86%D0%B0" TargetMode="External"/><Relationship Id="rId4" Type="http://schemas.openxmlformats.org/officeDocument/2006/relationships/hyperlink" Target="https://ru.wikipedia.org/wiki/%D0%AD%D0%BD%D0%B4%D0%BE%D0%BA%D0%B0%D1%80%D0%B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4%D0%B5%D1%80%D0%BC%D0%B0%D1%82%D0%B8%D1%82" TargetMode="External"/><Relationship Id="rId2" Type="http://schemas.openxmlformats.org/officeDocument/2006/relationships/hyperlink" Target="https://ru.wikipedia.org/wiki/%D0%9C%D0%B8%D0%BE%D0%BF%D0%B0%D1%82%D0%B8%D1%8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1%D0%B5%D0%BF%D1%81%D0%B8%D1%81" TargetMode="External"/><Relationship Id="rId4" Type="http://schemas.openxmlformats.org/officeDocument/2006/relationships/hyperlink" Target="https://ru.wikipedia.org/wiki/%D0%98%D0%BD%D1%84%D0%B5%D0%BA%D1%86%D0%B8%D0%BE%D0%BD%D0%BD%D1%8B%D0%B5_%D0%B7%D0%B0%D0%B1%D0%BE%D0%BB%D0%B5%D0%B2%D0%B0%D0%BD%D0%B8%D1%8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8%D0%BF%D0%BE%D0%B3%D0%BB%D0%B8%D0%BA%D0%B5%D0%BC%D0%B8%D1%8F" TargetMode="External"/><Relationship Id="rId2" Type="http://schemas.openxmlformats.org/officeDocument/2006/relationships/hyperlink" Target="https://ru.wikipedia.org/wiki/%D0%9F%D0%BE%D0%BB%D0%BE%D0%B2%D0%BE%D0%B5_%D1%81%D0%BE%D0%B7%D1%80%D0%B5%D0%B2%D0%B0%D0%BD%D0%B8%D0%B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3%D0%BB%D1%83%D1%85%D0%BE%D1%82%D0%B0" TargetMode="External"/><Relationship Id="rId3" Type="http://schemas.openxmlformats.org/officeDocument/2006/relationships/hyperlink" Target="https://ru.wikipedia.org/wiki/%D0%9A%D1%80%D1%83%D0%B3%D0%BE%D0%B2%D0%B0%D1%8F_%D0%BC%D1%8B%D1%88%D1%86%D0%B0_%D0%B3%D0%BB%D0%B0%D0%B7%D0%B0" TargetMode="External"/><Relationship Id="rId7" Type="http://schemas.openxmlformats.org/officeDocument/2006/relationships/hyperlink" Target="https://ru.wikipedia.org/wiki/%D0%9C%D0%BE%D0%B7%D0%B6%D0%B5%D1%87%D0%BA%D0%BE%D0%B2%D0%B0%D1%8F_%D0%B0%D1%82%D0%B0%D0%BA%D1%81%D0%B8%D1%8F" TargetMode="External"/><Relationship Id="rId12" Type="http://schemas.openxmlformats.org/officeDocument/2006/relationships/hyperlink" Target="https://ru.wikipedia.org/wiki/%D0%A1%D0%B8%D0%BD%D0%B4%D1%80%D0%BE%D0%BC_%D0%9A%D0%B5%D1%80%D0%BD%D1%81%D0%B0_%E2%80%94_%D0%A1%D0%B5%D0%B9%D1%80%D0%B0#cite_note-1" TargetMode="External"/><Relationship Id="rId2" Type="http://schemas.openxmlformats.org/officeDocument/2006/relationships/hyperlink" Target="https://ru.wikipedia.org/wiki/%D0%9F%D1%80%D0%BE%D0%B3%D1%80%D0%B5%D1%81%D1%81%D0%B8%D1%80%D1%83%D1%8E%D1%89%D0%B0%D1%8F_%D0%B2%D0%BD%D0%B5%D1%88%D0%BD%D1%8F%D1%8F_%D0%BE%D1%84%D1%82%D0%B0%D0%BB%D1%8C%D0%BC%D0%BE%D0%BF%D0%BB%D0%B5%D0%B3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1%D0%BB%D0%BE%D0%BA%D0%B0%D0%B4%D0%B0_%D1%81%D0%B5%D1%80%D0%B4%D1%86%D0%B0" TargetMode="External"/><Relationship Id="rId11" Type="http://schemas.openxmlformats.org/officeDocument/2006/relationships/hyperlink" Target="https://ru.wikipedia.org/wiki/%D0%AD%D0%BD%D0%B4%D0%BE%D0%BA%D1%80%D0%B8%D0%BD%D0%BE%D0%BB%D0%BE%D0%B3%D0%B8%D1%8F" TargetMode="External"/><Relationship Id="rId5" Type="http://schemas.openxmlformats.org/officeDocument/2006/relationships/hyperlink" Target="https://ru.wikipedia.org/wiki/%D0%9E%D1%84%D1%82%D0%B0%D0%BB%D1%8C%D0%BC%D0%BE%D0%BF%D0%BB%D0%B5%D0%B3%D0%B8%D1%8F" TargetMode="External"/><Relationship Id="rId10" Type="http://schemas.openxmlformats.org/officeDocument/2006/relationships/hyperlink" Target="https://ru.wikipedia.org/wiki/%D0%93%D0%B8%D0%BF%D0%BE%D0%BF%D0%B0%D1%80%D0%B0%D1%82%D0%B8%D1%80%D0%B5%D0%BE%D0%B7" TargetMode="External"/><Relationship Id="rId4" Type="http://schemas.openxmlformats.org/officeDocument/2006/relationships/hyperlink" Target="https://ru.wikipedia.org/wiki/%D0%9F%D1%82%D0%BE%D0%B7_%D0%B2%D0%B5%D1%80%D1%85%D0%BD%D0%B5%D0%B3%D0%BE_%D0%B2%D0%B5%D0%BA%D0%B0" TargetMode="External"/><Relationship Id="rId9" Type="http://schemas.openxmlformats.org/officeDocument/2006/relationships/hyperlink" Target="https://ru.wikipedia.org/wiki/%D0%A1%D0%B0%D1%85%D0%B0%D1%80%D0%BD%D1%8B%D0%B9_%D0%B4%D0%B8%D0%B0%D0%B1%D0%B5%D1%82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D%D0%B5%D1%84%D1%80%D0%BE%D1%82%D0%B8%D1%87%D0%B5%D1%81%D0%BA%D0%B8%D0%B9_%D1%81%D0%B8%D0%BD%D0%B4%D1%80%D0%BE%D0%BC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D%D0%B5%D0%BC%D0%B8%D1%8F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D%D1%81%D1%83%D0%BB%D1%8C%D1%82" TargetMode="External"/><Relationship Id="rId2" Type="http://schemas.openxmlformats.org/officeDocument/2006/relationships/hyperlink" Target="https://ru.wikipedia.org/wiki/%D0%9B%D0%B0%D0%BA%D1%82%D0%B0%D1%82%D0%B0%D1%86%D0%B8%D0%B4%D0%BE%D0%B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1%D1%83%D0%B4%D0%BE%D1%80%D0%BE%D0%B3%D0%B8" TargetMode="External"/><Relationship Id="rId4" Type="http://schemas.openxmlformats.org/officeDocument/2006/relationships/hyperlink" Target="https://ru.wikipedia.org/wiki/%D0%9C%D0%B8%D1%82%D0%BE%D1%85%D0%BE%D0%BD%D0%B4%D1%80%D0%B8%D0%B0%D0%BB%D1%8C%D0%BD%D1%8B%D0%B9_%D1%81%D0%B0%D1%85%D0%B0%D1%80%D0%BD%D1%8B%D0%B9_%D0%B4%D0%B8%D0%B0%D0%B1%D0%B5%D1%82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9A%D0%B0%D0%BB%D1%8C%D1%86%D0%B8%D1%84%D0%B8%D0%BA%D0%B0%D1%86%D0%B8%D1%8F_%D0%B1%D0%B0%D0%B7%D0%B0%D0%BB%D1%8C%D0%BD%D1%8B%D1%85_%D0%B3%D0%B0%D0%BD%D0%B3%D0%BB%D0%B8%D0%B5%D0%B2&amp;action=edit&amp;redlink=1" TargetMode="External"/><Relationship Id="rId7" Type="http://schemas.openxmlformats.org/officeDocument/2006/relationships/hyperlink" Target="https://ru.wikipedia.org/wiki/%D0%9B%D0%B0%D0%BA%D1%82%D0%B0%D1%82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8%D1%88%D0%B5%D0%BC%D0%B8%D1%8F" TargetMode="External"/><Relationship Id="rId5" Type="http://schemas.openxmlformats.org/officeDocument/2006/relationships/hyperlink" Target="https://ru.wikipedia.org/wiki/%D0%9C%D0%BE%D0%B7%D0%B6%D0%B5%D1%87%D0%BE%D0%BA" TargetMode="External"/><Relationship Id="rId4" Type="http://schemas.openxmlformats.org/officeDocument/2006/relationships/hyperlink" Target="https://ru.wikipedia.org/wiki/%D0%91%D0%B0%D0%B7%D0%B0%D0%BB%D1%8C%D0%BD%D1%8B%D0%B5_%D0%B3%D0%B0%D0%BD%D0%B3%D0%BB%D0%B8%D0%B8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MTTK&amp;action=edit&amp;redlink=1" TargetMode="External"/><Relationship Id="rId7" Type="http://schemas.openxmlformats.org/officeDocument/2006/relationships/hyperlink" Target="https://ru.wikipedia.org/w/index.php?title=MTTS2&amp;action=edit&amp;redlink=1" TargetMode="External"/><Relationship Id="rId2" Type="http://schemas.openxmlformats.org/officeDocument/2006/relationships/hyperlink" Target="https://ru.wikipedia.org/wiki/%D0%9C%D0%B8%D1%82%D0%BE%D1%85%D0%BE%D0%BD%D0%B4%D1%80%D0%B8%D0%B0%D0%BB%D1%8C%D0%BD%D1%8B%D0%B5_%D0%B7%D0%B0%D0%B1%D0%BE%D0%BB%D0%B5%D0%B2%D0%B0%D0%BD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/index.php?title=MTTS1&amp;action=edit&amp;redlink=1" TargetMode="External"/><Relationship Id="rId5" Type="http://schemas.openxmlformats.org/officeDocument/2006/relationships/hyperlink" Target="https://ru.wikipedia.org/w/index.php?title=MTTH&amp;action=edit&amp;redlink=1" TargetMode="External"/><Relationship Id="rId4" Type="http://schemas.openxmlformats.org/officeDocument/2006/relationships/hyperlink" Target="https://ru.wikipedia.org/wiki/MTTL1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live.com.ua/health/sudorogi-sudorozhnyy-sindrom-u-detey_107401i15937.html" TargetMode="External"/><Relationship Id="rId2" Type="http://schemas.openxmlformats.org/officeDocument/2006/relationships/hyperlink" Target="https://ilive.com.ua/health/progressiruyushchaya-mioklonus-epilepsiya_107719i15946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live.com.ua/health/neyrosensornaya-sensonevralnaya-tugouhost_107855i15951.html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8%D1%80%D1%83%D0%B2%D0%B0%D1%82" TargetMode="External"/><Relationship Id="rId2" Type="http://schemas.openxmlformats.org/officeDocument/2006/relationships/hyperlink" Target="https://ru.wikipedia.org/wiki/%D0%92%D0%B8%D1%82%D0%B0%D0%BC%D0%B8%D0%BD%D1%8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6%D0%B8%D1%82%D0%BE%D0%BF%D0%BB%D0%B0%D0%B7%D0%BC%D0%B0" TargetMode="External"/><Relationship Id="rId5" Type="http://schemas.openxmlformats.org/officeDocument/2006/relationships/hyperlink" Target="https://ru.wikipedia.org/wiki/%D0%AF%D0%B9%D1%86%D0%B5%D0%BA%D0%BB%D0%B5%D1%82%D0%BA%D0%B0" TargetMode="External"/><Relationship Id="rId4" Type="http://schemas.openxmlformats.org/officeDocument/2006/relationships/hyperlink" Target="https://ru.wikipedia.org/wiki/In_vit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chemeClr val="accent3">
                <a:alpha val="72000"/>
                <a:lumMod val="0"/>
                <a:lumOff val="100000"/>
              </a:schemeClr>
            </a:gs>
            <a:gs pos="11000">
              <a:schemeClr val="accent4">
                <a:lumMod val="20000"/>
                <a:lumOff val="80000"/>
              </a:schemeClr>
            </a:gs>
            <a:gs pos="77000">
              <a:schemeClr val="accent3">
                <a:lumMod val="20000"/>
                <a:lumOff val="80000"/>
              </a:schemeClr>
            </a:gs>
            <a:gs pos="99000">
              <a:schemeClr val="accent3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3F0DF8-820C-0448-A076-37B23601EB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 </a:t>
            </a:r>
            <a:r>
              <a:rPr lang="ru-RU" sz="4000" dirty="0"/>
              <a:t>Общая характеристика </a:t>
            </a:r>
            <a:r>
              <a:rPr lang="ru-RU" sz="4000" dirty="0" err="1"/>
              <a:t>митохондриальных</a:t>
            </a:r>
            <a:r>
              <a:rPr lang="ru-RU" sz="4000" dirty="0"/>
              <a:t> патологий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62368E6-CAD8-C344-AFA4-4E297117B5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86588" y="5710763"/>
            <a:ext cx="5317997" cy="1018650"/>
          </a:xfrm>
        </p:spPr>
        <p:txBody>
          <a:bodyPr>
            <a:noAutofit/>
          </a:bodyPr>
          <a:lstStyle/>
          <a:p>
            <a:r>
              <a:rPr lang="ru-RU" sz="1800" b="1" dirty="0"/>
              <a:t>Работу выполнила:</a:t>
            </a:r>
          </a:p>
          <a:p>
            <a:r>
              <a:rPr lang="ru-RU" sz="1800" b="1" dirty="0"/>
              <a:t>Студентка 5 курса, 2 медицинского факультета, 27 группы</a:t>
            </a:r>
          </a:p>
          <a:p>
            <a:r>
              <a:rPr lang="ru-RU" sz="1800" b="1" dirty="0"/>
              <a:t>Бердникова Анастасия</a:t>
            </a:r>
          </a:p>
        </p:txBody>
      </p:sp>
    </p:spTree>
    <p:extLst>
      <p:ext uri="{BB962C8B-B14F-4D97-AF65-F5344CB8AC3E}">
        <p14:creationId xmlns:p14="http://schemas.microsoft.com/office/powerpoint/2010/main" val="206682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DB14F7-87D5-B641-9A2D-FEEFDF5E7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2550" y="726492"/>
            <a:ext cx="10058400" cy="1785594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tx2"/>
                </a:solidFill>
              </a:rPr>
              <a:t>Митохондриа́льные заболева́ния</a:t>
            </a:r>
            <a:r>
              <a:rPr lang="ru-RU" sz="2400" dirty="0">
                <a:solidFill>
                  <a:schemeClr val="tx2"/>
                </a:solidFill>
              </a:rPr>
              <a:t> </a:t>
            </a:r>
            <a:r>
              <a:rPr lang="ru-RU" sz="2400" dirty="0"/>
              <a:t>— группа </a:t>
            </a:r>
            <a:r>
              <a:rPr lang="ru-RU" sz="2400" dirty="0">
                <a:solidFill>
                  <a:schemeClr val="tx2"/>
                </a:solidFill>
                <a:hlinkClick r:id="rId2" tooltip="Наследственные заболеван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наследственных</a:t>
            </a:r>
            <a:r>
              <a:rPr lang="ru-RU" sz="2400" dirty="0">
                <a:hlinkClick r:id="rId2" tooltip="Наследственные заболеван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2400" u="sng" dirty="0">
                <a:solidFill>
                  <a:schemeClr val="tx2"/>
                </a:solidFill>
                <a:hlinkClick r:id="rId2" tooltip="Наследственные заболеван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заболеваний</a:t>
            </a:r>
            <a:r>
              <a:rPr lang="ru-RU" sz="2400" dirty="0"/>
              <a:t>, связанных с дефектами в функционировании </a:t>
            </a:r>
            <a:r>
              <a:rPr lang="ru-RU" sz="2400" dirty="0">
                <a:solidFill>
                  <a:schemeClr val="tx2"/>
                </a:solidFill>
                <a:hlinkClick r:id="rId3" tooltip="Митохондри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митохондрий</a:t>
            </a:r>
            <a:r>
              <a:rPr lang="ru-RU" sz="2400" dirty="0"/>
              <a:t>, приводящими к нарушениям энергетических функций в клетках </a:t>
            </a:r>
            <a:r>
              <a:rPr lang="ru-RU" sz="2400" dirty="0">
                <a:solidFill>
                  <a:schemeClr val="tx2"/>
                </a:solidFill>
                <a:hlinkClick r:id="rId4" tooltip="Эукариоты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эукариот</a:t>
            </a:r>
            <a:r>
              <a:rPr lang="ru-RU" sz="2400" dirty="0">
                <a:solidFill>
                  <a:schemeClr val="tx2"/>
                </a:solidFill>
              </a:rPr>
              <a:t>, </a:t>
            </a:r>
            <a:r>
              <a:rPr lang="ru-RU" sz="2400" dirty="0"/>
              <a:t>в частности, </a:t>
            </a:r>
            <a:r>
              <a:rPr lang="ru-RU" sz="2400" dirty="0">
                <a:solidFill>
                  <a:schemeClr val="tx2"/>
                </a:solidFill>
                <a:hlinkClick r:id="rId5" tooltip="Человек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человека</a:t>
            </a:r>
            <a:r>
              <a:rPr lang="ru-RU" sz="2400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A33BE9-1AC5-AA40-B41F-C8AAE17A9C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2168" y="2755841"/>
            <a:ext cx="5427663" cy="354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9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D0A10A-1A35-3B45-9873-29CD1B950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4225" y="413994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Общие сведения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76D95A-D185-7640-8FC3-9B66B44B0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3962" y="1605915"/>
            <a:ext cx="10058400" cy="3931920"/>
          </a:xfrm>
        </p:spPr>
        <p:txBody>
          <a:bodyPr>
            <a:normAutofit/>
          </a:bodyPr>
          <a:lstStyle/>
          <a:p>
            <a:pPr algn="just"/>
            <a:r>
              <a:rPr lang="ru-RU" sz="2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Митохондриальные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заболевания обусловлены </a:t>
            </a:r>
            <a:r>
              <a:rPr lang="ru-RU" sz="2400" dirty="0">
                <a:solidFill>
                  <a:schemeClr val="tx2"/>
                </a:solidFill>
                <a:hlinkClick r:id="rId2" tooltip="Генети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генетическими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структурными, биохимическими дефектами митохондрий, приводящими к нарушениям </a:t>
            </a:r>
            <a:r>
              <a:rPr lang="ru-RU" sz="2400" dirty="0">
                <a:solidFill>
                  <a:schemeClr val="tx2"/>
                </a:solidFill>
                <a:hlinkClick r:id="rId3" tooltip="Тканевое дыхан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тканевого дыхания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Они передаются только по женской линии к детям обоих </a:t>
            </a:r>
            <a:r>
              <a:rPr lang="ru-RU" sz="2400" dirty="0">
                <a:solidFill>
                  <a:schemeClr val="tx2"/>
                </a:solidFill>
                <a:hlinkClick r:id="rId4" tooltip="Пол организмов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полов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так как </a:t>
            </a:r>
            <a:r>
              <a:rPr lang="ru-RU" sz="2400" dirty="0">
                <a:solidFill>
                  <a:schemeClr val="tx2"/>
                </a:solidFill>
                <a:hlinkClick r:id="rId5" tooltip="Сперматозоиды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сперматозоиды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передают зиготе половину ядерного </a:t>
            </a:r>
            <a:r>
              <a:rPr lang="ru-RU" sz="2400" dirty="0">
                <a:solidFill>
                  <a:schemeClr val="tx2"/>
                </a:solidFill>
                <a:hlinkClick r:id="rId6" tooltip="Гено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генома</a:t>
            </a:r>
            <a:r>
              <a:rPr lang="ru-RU" sz="2400" dirty="0">
                <a:solidFill>
                  <a:schemeClr val="tx2"/>
                </a:solidFill>
              </a:rPr>
              <a:t>, 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а </a:t>
            </a:r>
            <a:r>
              <a:rPr lang="ru-RU" sz="2400" dirty="0">
                <a:solidFill>
                  <a:schemeClr val="tx2"/>
                </a:solidFill>
                <a:hlinkClick r:id="rId7" tooltip="Яйцеклет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яйцеклетка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поставляет и вторую половину генома, и </a:t>
            </a:r>
            <a:r>
              <a:rPr lang="ru-RU" sz="2400" dirty="0">
                <a:solidFill>
                  <a:schemeClr val="tx2"/>
                </a:solidFill>
                <a:hlinkClick r:id="rId8" tooltip="Митохондри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митохондрии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Патологические нарушения клеточного энергетического обмена могут проявляться в виде дефектов различных звеньев в </a:t>
            </a:r>
            <a:r>
              <a:rPr lang="ru-RU" sz="2400" dirty="0">
                <a:solidFill>
                  <a:schemeClr val="tx2"/>
                </a:solidFill>
                <a:hlinkClick r:id="rId9" tooltip="Цикл Кребс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цикле Кребса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в </a:t>
            </a:r>
            <a:r>
              <a:rPr lang="ru-RU" sz="2400" dirty="0">
                <a:solidFill>
                  <a:schemeClr val="tx2"/>
                </a:solidFill>
                <a:hlinkClick r:id="rId10" tooltip="Клеточное дыхан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дыхательной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  <a:hlinkClick r:id="rId10" tooltip="Клеточное дыхан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2400" dirty="0">
                <a:solidFill>
                  <a:schemeClr val="tx2"/>
                </a:solidFill>
                <a:hlinkClick r:id="rId10" tooltip="Клеточное дыхан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цепи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процессах </a:t>
            </a:r>
            <a:r>
              <a:rPr lang="ru-RU" sz="2400" dirty="0">
                <a:solidFill>
                  <a:schemeClr val="tx2"/>
                </a:solidFill>
                <a:hlinkClick r:id="rId11" tooltip="Бета-окислен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бета-окисления</a:t>
            </a: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и т. д.</a:t>
            </a:r>
          </a:p>
        </p:txBody>
      </p:sp>
    </p:spTree>
    <p:extLst>
      <p:ext uri="{BB962C8B-B14F-4D97-AF65-F5344CB8AC3E}">
        <p14:creationId xmlns:p14="http://schemas.microsoft.com/office/powerpoint/2010/main" val="2114389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048D71-0202-D243-BEDC-61DAB55A9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/>
              <a:t>Выделяют </a:t>
            </a:r>
            <a:r>
              <a:rPr lang="ru-RU" sz="3600" dirty="0">
                <a:solidFill>
                  <a:schemeClr val="tx2"/>
                </a:solidFill>
              </a:rPr>
              <a:t>2 группы </a:t>
            </a:r>
            <a:r>
              <a:rPr lang="ru-RU" sz="3600" dirty="0" err="1"/>
              <a:t>митохондриальных</a:t>
            </a:r>
            <a:r>
              <a:rPr lang="ru-RU" sz="3600" dirty="0"/>
              <a:t> патологий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97041F-A720-EC4F-A052-AE0B9140B0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857499"/>
            <a:ext cx="4291011" cy="3820477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Я</a:t>
            </a:r>
            <a:r>
              <a:rPr lang="ru-RU" sz="2400" dirty="0"/>
              <a:t>рко выраженные наследственные синдромы, обусловленные мутациями генов (синдром Барта, синдром </a:t>
            </a:r>
            <a:r>
              <a:rPr lang="ru-RU" sz="2400" dirty="0" err="1"/>
              <a:t>Кернса-Сейра</a:t>
            </a:r>
            <a:r>
              <a:rPr lang="ru-RU" sz="2400" dirty="0"/>
              <a:t>, синдром Пирсона, синдром </a:t>
            </a:r>
            <a:r>
              <a:rPr lang="en-US" sz="2400" dirty="0"/>
              <a:t>MELAS, </a:t>
            </a:r>
            <a:r>
              <a:rPr lang="ru-RU" sz="2400" dirty="0"/>
              <a:t>синдром </a:t>
            </a:r>
            <a:r>
              <a:rPr lang="en-US" sz="2400" dirty="0"/>
              <a:t>MERRF</a:t>
            </a:r>
            <a:r>
              <a:rPr lang="ru-RU" sz="2400" dirty="0"/>
              <a:t>)</a:t>
            </a: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C8039AF5-C5A9-3C4C-95FC-885876A4F973}"/>
              </a:ext>
            </a:extLst>
          </p:cNvPr>
          <p:cNvCxnSpPr>
            <a:cxnSpLocks/>
          </p:cNvCxnSpPr>
          <p:nvPr/>
        </p:nvCxnSpPr>
        <p:spPr>
          <a:xfrm>
            <a:off x="7700963" y="1865946"/>
            <a:ext cx="1028700" cy="6143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BE967FA4-0F9A-CC49-B746-577BD4459A2A}"/>
              </a:ext>
            </a:extLst>
          </p:cNvPr>
          <p:cNvCxnSpPr/>
          <p:nvPr/>
        </p:nvCxnSpPr>
        <p:spPr>
          <a:xfrm flipH="1">
            <a:off x="3640931" y="1815941"/>
            <a:ext cx="1042988" cy="7143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5ED0A7A-54EE-764C-AF78-D3817D4B6BD6}"/>
              </a:ext>
            </a:extLst>
          </p:cNvPr>
          <p:cNvSpPr txBox="1"/>
          <p:nvPr/>
        </p:nvSpPr>
        <p:spPr>
          <a:xfrm>
            <a:off x="7119939" y="2857498"/>
            <a:ext cx="42910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Вторичные </a:t>
            </a:r>
            <a:r>
              <a:rPr lang="ru-RU" sz="2400" dirty="0" err="1"/>
              <a:t>митохондриальные</a:t>
            </a:r>
            <a:r>
              <a:rPr lang="ru-RU" sz="2400" dirty="0"/>
              <a:t> заболевания, включающие нарушения клеточного </a:t>
            </a:r>
            <a:r>
              <a:rPr lang="ru-RU" sz="2400" dirty="0" err="1"/>
              <a:t>энергообмена</a:t>
            </a:r>
            <a:r>
              <a:rPr lang="ru-RU" sz="2400" dirty="0"/>
              <a:t> (болезни соединительной ткани, синдром хронической усталости, </a:t>
            </a:r>
            <a:r>
              <a:rPr lang="ru-RU" sz="2400" dirty="0" err="1"/>
              <a:t>гликогенез</a:t>
            </a:r>
            <a:r>
              <a:rPr lang="ru-RU" sz="2400" dirty="0"/>
              <a:t>, ПН, СД)</a:t>
            </a:r>
          </a:p>
        </p:txBody>
      </p:sp>
    </p:spTree>
    <p:extLst>
      <p:ext uri="{BB962C8B-B14F-4D97-AF65-F5344CB8AC3E}">
        <p14:creationId xmlns:p14="http://schemas.microsoft.com/office/powerpoint/2010/main" val="886348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84AD15-40FE-0240-8E69-F21FF1FA5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212" y="185394"/>
            <a:ext cx="10058400" cy="137160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Синдром Барта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5F6611-5FA4-444A-9319-466E652FD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14158"/>
            <a:ext cx="10058400" cy="3843680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Синдром Барта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(англ. </a:t>
            </a:r>
            <a:r>
              <a:rPr lang="e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Barth syndrome) -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Х-сцепленное рецессивное заболевание, которое характеризуется </a:t>
            </a:r>
            <a:r>
              <a:rPr lang="ru-RU" sz="2000" dirty="0">
                <a:solidFill>
                  <a:schemeClr val="tx2"/>
                </a:solidFill>
                <a:hlinkClick r:id="rId2" tooltip="Кардиомиопат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кардиомиопатией</a:t>
            </a:r>
            <a:r>
              <a:rPr lang="ru-RU" sz="2000" dirty="0">
                <a:solidFill>
                  <a:schemeClr val="tx2"/>
                </a:solidFill>
              </a:rPr>
              <a:t>, </a:t>
            </a:r>
            <a:r>
              <a:rPr lang="ru-RU" sz="2000" dirty="0">
                <a:solidFill>
                  <a:schemeClr val="tx2"/>
                </a:solidFill>
                <a:hlinkClick r:id="rId3" tooltip="Миопат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скелетной миопатией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задержкой роста, </a:t>
            </a:r>
            <a:r>
              <a:rPr lang="ru-RU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нейтропенией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и увеличенным содержанием в моче 3-метилглутаконовой кислоты.</a:t>
            </a:r>
          </a:p>
          <a:p>
            <a:pPr algn="just"/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Впервые синдром был описан Питером Бартом в 1983 году.</a:t>
            </a:r>
          </a:p>
          <a:p>
            <a:pPr algn="just"/>
            <a:r>
              <a:rPr lang="ru-RU" sz="2000" dirty="0"/>
              <a:t>Частота синдрома составляет 1/300 000–400 000 живорожденных.</a:t>
            </a:r>
          </a:p>
          <a:p>
            <a:pPr algn="just"/>
            <a:r>
              <a:rPr lang="ru-RU" sz="2000" dirty="0"/>
              <a:t>Заболевание в основном проявляется нарушениями следующих систем: сердечно-сосудистой, скелетно-мышечной, а также гематологические нарушения и инфекции.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1248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F44261E-417D-A04B-91FD-B1A3A41E3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587" y="1031558"/>
            <a:ext cx="10058400" cy="382619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500" u="sng" dirty="0">
                <a:solidFill>
                  <a:schemeClr val="tx2"/>
                </a:solidFill>
              </a:rPr>
              <a:t>Нарушения сердечно-сосудистой системы:</a:t>
            </a:r>
          </a:p>
          <a:p>
            <a:pPr marL="0" indent="0">
              <a:buNone/>
            </a:pPr>
            <a:endParaRPr lang="ru-RU" sz="2400" dirty="0"/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chemeClr val="tx2"/>
                </a:solidFill>
                <a:hlinkClick r:id="rId2" tooltip="Дилатационная кардиомиопат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дилатационная кардиомиопатия</a:t>
            </a:r>
            <a:r>
              <a:rPr lang="ru-RU" sz="2000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chemeClr val="tx2"/>
                </a:solidFill>
                <a:hlinkClick r:id="rId3" tooltip="Некомпактный миокард левого желудоч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некомпактный миокард левого желудочка;</a:t>
            </a:r>
            <a:endParaRPr lang="ru-RU" sz="2000" dirty="0">
              <a:solidFill>
                <a:schemeClr val="tx2"/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удлиненный корригированный интервал </a:t>
            </a:r>
            <a:r>
              <a:rPr lang="e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Q–T (QTc);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err="1">
                <a:solidFill>
                  <a:schemeClr val="tx2"/>
                </a:solidFill>
              </a:rPr>
              <a:t>фиброэластоз</a:t>
            </a:r>
            <a:r>
              <a:rPr lang="ru-RU" sz="2000" dirty="0">
                <a:solidFill>
                  <a:schemeClr val="tx2"/>
                </a:solidFill>
              </a:rPr>
              <a:t> </a:t>
            </a:r>
            <a:r>
              <a:rPr lang="ru-RU" sz="2000" dirty="0">
                <a:solidFill>
                  <a:schemeClr val="tx2"/>
                </a:solidFill>
                <a:hlinkClick r:id="rId4" tooltip="Эндокард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эндокарда</a:t>
            </a:r>
            <a:r>
              <a:rPr lang="ru-RU" sz="2000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желудочковая </a:t>
            </a:r>
            <a:r>
              <a:rPr lang="ru-RU" sz="2000" dirty="0">
                <a:solidFill>
                  <a:schemeClr val="tx2"/>
                </a:solidFill>
                <a:hlinkClick r:id="rId5" tooltip="Аритмия сердц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аритмия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/внезапная сердечная смерть;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неуточненная </a:t>
            </a:r>
            <a:r>
              <a:rPr lang="ru-RU" sz="2000" dirty="0">
                <a:solidFill>
                  <a:schemeClr val="tx2"/>
                </a:solidFill>
                <a:hlinkClick r:id="rId6" tooltip="Кардиомиопат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кардиомиопатия</a:t>
            </a:r>
            <a:r>
              <a:rPr lang="ru-RU" sz="2000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chemeClr val="tx2"/>
                </a:solidFill>
                <a:hlinkClick r:id="rId7" tooltip="Гипертрофическая кардиомиопат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гипертрофическая кардиомиопатия</a:t>
            </a:r>
            <a:r>
              <a:rPr lang="ru-RU" sz="2000" dirty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81711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F3A7E44-014E-2542-8C3E-A43C4CE09E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438" y="460057"/>
            <a:ext cx="10058400" cy="596931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500" u="sng" dirty="0">
                <a:solidFill>
                  <a:schemeClr val="tx2"/>
                </a:solidFill>
              </a:rPr>
              <a:t>Нейромышечные нарушения:</a:t>
            </a:r>
          </a:p>
          <a:p>
            <a:pPr marL="0" indent="0">
              <a:buNone/>
            </a:pPr>
            <a:endParaRPr lang="ru-RU" sz="2400" u="sng" dirty="0"/>
          </a:p>
          <a:p>
            <a:pPr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задержка моторного развития;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проксимальная </a:t>
            </a:r>
            <a:r>
              <a:rPr lang="ru-RU" sz="2000" dirty="0">
                <a:solidFill>
                  <a:schemeClr val="tx2"/>
                </a:solidFill>
                <a:hlinkClick r:id="rId2" tooltip="Миопат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миопатия;</a:t>
            </a:r>
            <a:endParaRPr lang="ru-RU" sz="2000" dirty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патологическая утомляемость;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непереносимость нагрузок.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sz="3600" u="sng" dirty="0">
                <a:solidFill>
                  <a:schemeClr val="tx2"/>
                </a:solidFill>
              </a:rPr>
              <a:t>Гематологические и инфекционные:</a:t>
            </a:r>
          </a:p>
          <a:p>
            <a:endParaRPr lang="ru-RU" sz="2800" dirty="0"/>
          </a:p>
          <a:p>
            <a:pPr>
              <a:buFont typeface="Wingdings" pitchFamily="2" charset="2"/>
              <a:buChar char="ü"/>
            </a:pPr>
            <a:r>
              <a:rPr lang="ru-RU" sz="2000" u="sng" dirty="0" err="1">
                <a:solidFill>
                  <a:schemeClr val="tx2"/>
                </a:solidFill>
              </a:rPr>
              <a:t>нейтропения</a:t>
            </a:r>
            <a:r>
              <a:rPr lang="ru-RU" sz="2000" u="sng" dirty="0">
                <a:solidFill>
                  <a:schemeClr val="tx2"/>
                </a:solidFill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рецидивирующие </a:t>
            </a:r>
            <a:r>
              <a:rPr lang="ru-RU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афтозные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язвы и боль в деснах;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перианальный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ru-RU" sz="2000" dirty="0">
                <a:solidFill>
                  <a:schemeClr val="tx2"/>
                </a:solidFill>
                <a:hlinkClick r:id="rId3" tooltip="Дермати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дерматит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периодические бактериальные </a:t>
            </a:r>
            <a:r>
              <a:rPr lang="ru-RU" sz="2000" dirty="0">
                <a:solidFill>
                  <a:schemeClr val="tx2"/>
                </a:solidFill>
                <a:hlinkClick r:id="rId4" tooltip="Инфекционные заболеван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инфекции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  <a:endParaRPr lang="ru-RU" sz="2000" dirty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solidFill>
                  <a:schemeClr val="tx2"/>
                </a:solidFill>
                <a:hlinkClick r:id="rId5" tooltip="Сепсис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септицемия.</a:t>
            </a:r>
            <a:endParaRPr lang="ru-RU" sz="2000" dirty="0">
              <a:solidFill>
                <a:schemeClr val="tx2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399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959B2E1-5D05-1F41-9456-D76FBCDFFA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203007"/>
            <a:ext cx="10058400" cy="459771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900" u="sng" dirty="0">
                <a:solidFill>
                  <a:schemeClr val="tx2"/>
                </a:solidFill>
              </a:rPr>
              <a:t>Эндокринные и метаболические:</a:t>
            </a:r>
          </a:p>
          <a:p>
            <a:endParaRPr lang="ru-RU" dirty="0"/>
          </a:p>
          <a:p>
            <a:endParaRPr lang="ru-RU" sz="2200" dirty="0"/>
          </a:p>
          <a:p>
            <a:pPr>
              <a:buFont typeface="Wingdings" pitchFamily="2" charset="2"/>
              <a:buChar char="ü"/>
            </a:pPr>
            <a:r>
              <a:rPr lang="ru-RU" sz="2200" dirty="0"/>
              <a:t>3-метилглутаконовая </a:t>
            </a:r>
            <a:r>
              <a:rPr lang="ru-RU" sz="2200" dirty="0" err="1"/>
              <a:t>ацидурия</a:t>
            </a:r>
            <a:r>
              <a:rPr lang="ru-RU" sz="2200" dirty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конституциональная задержка роста и костного возраста;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задержка </a:t>
            </a:r>
            <a:r>
              <a:rPr lang="ru-RU" sz="2200" u="sng" dirty="0">
                <a:solidFill>
                  <a:schemeClr val="tx2"/>
                </a:solidFill>
                <a:hlinkClick r:id="rId2" tooltip="Половое созреван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полового созревания</a:t>
            </a:r>
            <a:r>
              <a:rPr lang="ru-RU" sz="2200" dirty="0">
                <a:solidFill>
                  <a:schemeClr val="tx2"/>
                </a:solidFill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гипохолестеринемия</a:t>
            </a:r>
            <a: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  <a:hlinkClick r:id="rId3" tooltip="Гипогликем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</a:t>
            </a:r>
            <a:r>
              <a:rPr lang="ru-RU" sz="2200" dirty="0">
                <a:solidFill>
                  <a:schemeClr val="tx2"/>
                </a:solidFill>
                <a:hlinkClick r:id="rId3" tooltip="Гипогликем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ипогликемия</a:t>
            </a:r>
            <a:r>
              <a:rPr lang="ru-RU" sz="2200" dirty="0">
                <a:solidFill>
                  <a:schemeClr val="tx2"/>
                </a:solidFill>
              </a:rPr>
              <a:t>;</a:t>
            </a:r>
            <a:b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К тому же мальчики с синдромом Барта имеют значительное сходство в чертах лица, особенно от младенчества до раннего подросткового возраста. В раннем детстве лицо круглое с полными щеками, дети имеют так называемый «ангельский» внешний вид. После полового созревания голова и лицо сужаются, уши становятся более заметными. (</a:t>
            </a:r>
            <a:r>
              <a:rPr lang="ru-RU" sz="2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дисморфология</a:t>
            </a:r>
            <a:r>
              <a:rPr lang="ru-RU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1196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D2E651-1B74-6B43-B390-0F24F7A39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Синдром Кернса — Сейра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(</a:t>
            </a:r>
            <a:r>
              <a:rPr lang="en-US" dirty="0">
                <a:solidFill>
                  <a:schemeClr val="tx2"/>
                </a:solidFill>
              </a:rPr>
              <a:t>KSS</a:t>
            </a:r>
            <a:r>
              <a:rPr lang="ru-RU" dirty="0">
                <a:solidFill>
                  <a:schemeClr val="tx2"/>
                </a:solidFill>
              </a:rPr>
              <a:t>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2BA24A-B3A6-4F4C-A38A-903269591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525" y="2014194"/>
            <a:ext cx="10915650" cy="3931920"/>
          </a:xfrm>
        </p:spPr>
        <p:txBody>
          <a:bodyPr>
            <a:noAutofit/>
          </a:bodyPr>
          <a:lstStyle/>
          <a:p>
            <a:pPr algn="just"/>
            <a:r>
              <a:rPr lang="ru-RU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митохондриальная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миопатия с типичным началом до 20-летнего возраста. </a:t>
            </a:r>
            <a:r>
              <a:rPr lang="e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KSS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является более серьезным синдромным вариантом</a:t>
            </a:r>
            <a:r>
              <a:rPr lang="ru-RU" sz="2000" dirty="0">
                <a:solidFill>
                  <a:schemeClr val="tx2"/>
                </a:solidFill>
              </a:rPr>
              <a:t> </a:t>
            </a:r>
            <a:r>
              <a:rPr lang="ru-RU" sz="2000" dirty="0">
                <a:solidFill>
                  <a:schemeClr val="tx2"/>
                </a:solidFill>
                <a:hlinkClick r:id="rId2" tooltip="Прогрессирующая внешняя офтальмоплег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хронической прогрессирующей внешней офтальмоплегии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(сокращенно </a:t>
            </a:r>
            <a:r>
              <a:rPr lang="e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CPEO),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синдром, который характеризуется изолированным поражением мышц, контролирующих движения век (поднимающая верхнее веко, </a:t>
            </a:r>
            <a:r>
              <a:rPr lang="ru-RU" sz="2000" dirty="0">
                <a:solidFill>
                  <a:schemeClr val="tx2"/>
                </a:solidFill>
                <a:hlinkClick r:id="rId3" tooltip="Круговая мышца глаз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круговая мышца глаза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 и </a:t>
            </a:r>
            <a:r>
              <a:rPr lang="ru-RU" sz="2000" dirty="0">
                <a:solidFill>
                  <a:schemeClr val="tx2"/>
                </a:solidFill>
              </a:rPr>
              <a:t>контролирующих движения глаз (</a:t>
            </a:r>
            <a:r>
              <a:rPr lang="ru-RU" sz="2000" dirty="0" err="1">
                <a:solidFill>
                  <a:schemeClr val="tx2"/>
                </a:solidFill>
              </a:rPr>
              <a:t>экстраокулярных</a:t>
            </a:r>
            <a:r>
              <a:rPr lang="ru-RU" sz="2000" dirty="0">
                <a:solidFill>
                  <a:schemeClr val="tx2"/>
                </a:solidFill>
              </a:rPr>
              <a:t> мышц). Это приводит к </a:t>
            </a:r>
            <a:r>
              <a:rPr lang="ru-RU" sz="2000" dirty="0">
                <a:solidFill>
                  <a:schemeClr val="tx2"/>
                </a:solidFill>
                <a:hlinkClick r:id="rId4" tooltip="Птоз верхнего ве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птозу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ru-RU" sz="2000" dirty="0">
                <a:solidFill>
                  <a:schemeClr val="tx2"/>
                </a:solidFill>
              </a:rPr>
              <a:t>и </a:t>
            </a:r>
            <a:r>
              <a:rPr lang="ru-RU" sz="2000" dirty="0">
                <a:solidFill>
                  <a:schemeClr val="tx2"/>
                </a:solidFill>
                <a:hlinkClick r:id="rId5" tooltip="Офтальмоплег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офтальмоплегии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соответственно. </a:t>
            </a:r>
            <a:r>
              <a:rPr lang="e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KSS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включает в себя триаду уже описанных: </a:t>
            </a:r>
            <a:r>
              <a:rPr lang="e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CPEO,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двустороннюю пигментную </a:t>
            </a:r>
            <a:r>
              <a:rPr lang="ru-RU" sz="2000" dirty="0" err="1">
                <a:solidFill>
                  <a:schemeClr val="tx2"/>
                </a:solidFill>
              </a:rPr>
              <a:t>ретинопатию</a:t>
            </a:r>
            <a:r>
              <a:rPr lang="ru-RU" sz="2000" dirty="0">
                <a:solidFill>
                  <a:schemeClr val="tx2"/>
                </a:solidFill>
              </a:rPr>
              <a:t> и </a:t>
            </a:r>
            <a:r>
              <a:rPr lang="ru-RU" sz="2000" dirty="0">
                <a:solidFill>
                  <a:schemeClr val="tx2"/>
                </a:solidFill>
                <a:hlinkClick r:id="rId6" tooltip="Блокада сердц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блокаду сердца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Другие области участия может включать в себя </a:t>
            </a:r>
            <a:r>
              <a:rPr lang="ru-RU" sz="2000" dirty="0">
                <a:solidFill>
                  <a:schemeClr val="tx2"/>
                </a:solidFill>
                <a:hlinkClick r:id="rId7" tooltip="Мозжечковая атакс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мозжечковую атаксию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проксимальную мышечную слабость, </a:t>
            </a:r>
            <a:r>
              <a:rPr lang="ru-RU" sz="2000" dirty="0">
                <a:solidFill>
                  <a:schemeClr val="tx2"/>
                </a:solidFill>
                <a:hlinkClick r:id="rId8" tooltip="Глухот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глухоту</a:t>
            </a:r>
            <a:r>
              <a:rPr lang="ru-RU" sz="2000" dirty="0">
                <a:solidFill>
                  <a:schemeClr val="tx2"/>
                </a:solidFill>
              </a:rPr>
              <a:t>, </a:t>
            </a:r>
            <a:r>
              <a:rPr lang="ru-RU" sz="2000" dirty="0">
                <a:solidFill>
                  <a:schemeClr val="tx2"/>
                </a:solidFill>
                <a:hlinkClick r:id="rId9" tooltip="Сахарный диабе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сахарный диабет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дефицит гормона роста, </a:t>
            </a:r>
            <a:r>
              <a:rPr lang="ru-RU" sz="2000" dirty="0">
                <a:solidFill>
                  <a:schemeClr val="tx2"/>
                </a:solidFill>
                <a:hlinkClick r:id="rId10" tooltip="Гипопаратиреоз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гипопаратиреоз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или другие </a:t>
            </a:r>
            <a:r>
              <a:rPr lang="ru-RU" sz="2000" dirty="0">
                <a:solidFill>
                  <a:schemeClr val="tx2"/>
                </a:solidFill>
                <a:hlinkClick r:id="rId11" tooltip="Эндокринолог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эндокринные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нарушения</a:t>
            </a:r>
            <a:r>
              <a:rPr lang="ru-RU" sz="2000" baseline="30000" dirty="0">
                <a:solidFill>
                  <a:schemeClr val="tx1">
                    <a:lumMod val="85000"/>
                    <a:lumOff val="15000"/>
                  </a:schemeClr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[1]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В обоих этих заболеваниях, вовлечение мышц может начаться односторонним, но всегда развивается в двусторонний дефицит, и, конечно является прогрессирующим.</a:t>
            </a:r>
          </a:p>
        </p:txBody>
      </p:sp>
    </p:spTree>
    <p:extLst>
      <p:ext uri="{BB962C8B-B14F-4D97-AF65-F5344CB8AC3E}">
        <p14:creationId xmlns:p14="http://schemas.microsoft.com/office/powerpoint/2010/main" val="2207826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5E45F59-2512-D346-B41D-76F251F69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500" y="502429"/>
            <a:ext cx="7766050" cy="582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306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BA3D97-16B8-9B40-ADA5-9092FB852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Синдром Пирсона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B8CA85-165A-D34C-AC81-F79CF88F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1113" y="2283486"/>
            <a:ext cx="10058400" cy="3931920"/>
          </a:xfrm>
        </p:spPr>
        <p:txBody>
          <a:bodyPr/>
          <a:lstStyle/>
          <a:p>
            <a:r>
              <a:rPr lang="ru-RU" sz="2000" dirty="0"/>
              <a:t>М</a:t>
            </a:r>
            <a:r>
              <a:rPr lang="ru-RU" sz="2400" dirty="0"/>
              <a:t>утация: 3</a:t>
            </a:r>
            <a:r>
              <a:rPr lang="en" sz="2400" dirty="0"/>
              <a:t>p21 </a:t>
            </a:r>
            <a:r>
              <a:rPr lang="ru-RU" sz="2400" dirty="0"/>
              <a:t>в гене </a:t>
            </a:r>
            <a:r>
              <a:rPr lang="en" sz="2400" dirty="0"/>
              <a:t>LAMB2 </a:t>
            </a:r>
            <a:r>
              <a:rPr lang="ru-RU" sz="2400" dirty="0"/>
              <a:t>Был  описан Пирсоном в 1979 году.</a:t>
            </a:r>
            <a:r>
              <a:rPr lang="ru-RU" sz="2400" baseline="30000" dirty="0"/>
              <a:t> </a:t>
            </a:r>
            <a:r>
              <a:rPr lang="ru-RU" sz="2400" dirty="0"/>
              <a:t> Синдром Пирсона характеризуется врожденным </a:t>
            </a:r>
            <a:r>
              <a:rPr lang="ru-RU" sz="2400" dirty="0">
                <a:solidFill>
                  <a:schemeClr val="tx2"/>
                </a:solidFill>
                <a:hlinkClick r:id="rId2" tooltip="Нефротический синдро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нефротическим синдромом</a:t>
            </a:r>
            <a:r>
              <a:rPr lang="ru-RU" sz="2400" dirty="0"/>
              <a:t>, вызванным диффузным </a:t>
            </a:r>
            <a:r>
              <a:rPr lang="ru-RU" sz="2400" dirty="0" err="1"/>
              <a:t>мезангиальным</a:t>
            </a:r>
            <a:r>
              <a:rPr lang="ru-RU" sz="2400" dirty="0"/>
              <a:t> склерозом и специфическими аномалиями глаза, в том числе типичным нереактивным сужением зрачка (</a:t>
            </a:r>
            <a:r>
              <a:rPr lang="ru-RU" sz="2400" dirty="0" err="1"/>
              <a:t>микрокория</a:t>
            </a:r>
            <a:r>
              <a:rPr lang="ru-RU" sz="2400" dirty="0"/>
              <a:t>), а также дополнительными аномалиями хрусталика и роговицы.</a:t>
            </a:r>
          </a:p>
        </p:txBody>
      </p:sp>
    </p:spTree>
    <p:extLst>
      <p:ext uri="{BB962C8B-B14F-4D97-AF65-F5344CB8AC3E}">
        <p14:creationId xmlns:p14="http://schemas.microsoft.com/office/powerpoint/2010/main" val="1900067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FF22FD-B2EB-024D-9F8B-20D348F80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49" y="993576"/>
            <a:ext cx="6494463" cy="4870847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998DBB3-B6D9-B946-BB79-53A703848731}"/>
              </a:ext>
            </a:extLst>
          </p:cNvPr>
          <p:cNvSpPr/>
          <p:nvPr/>
        </p:nvSpPr>
        <p:spPr>
          <a:xfrm>
            <a:off x="7062786" y="993576"/>
            <a:ext cx="488156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222222"/>
                </a:solidFill>
                <a:latin typeface="+mj-lt"/>
              </a:rPr>
              <a:t>Характерными  признаками считают:</a:t>
            </a:r>
          </a:p>
          <a:p>
            <a:endParaRPr lang="ru-RU" sz="2800" dirty="0">
              <a:solidFill>
                <a:srgbClr val="222222"/>
              </a:solidFill>
              <a:latin typeface="+mj-lt"/>
            </a:endParaRPr>
          </a:p>
          <a:p>
            <a:r>
              <a:rPr lang="ru-RU" sz="2400" dirty="0">
                <a:solidFill>
                  <a:srgbClr val="222222"/>
                </a:solidFill>
                <a:latin typeface="+mj-lt"/>
              </a:rPr>
              <a:t>•</a:t>
            </a:r>
            <a:r>
              <a:rPr lang="ru-RU" sz="2200" dirty="0">
                <a:solidFill>
                  <a:srgbClr val="222222"/>
                </a:solidFill>
                <a:latin typeface="+mj-lt"/>
              </a:rPr>
              <a:t>Упорную  </a:t>
            </a:r>
            <a:r>
              <a:rPr lang="ru-RU" sz="2200" dirty="0" err="1">
                <a:solidFill>
                  <a:srgbClr val="222222"/>
                </a:solidFill>
                <a:latin typeface="+mj-lt"/>
              </a:rPr>
              <a:t>сидеробластную</a:t>
            </a:r>
            <a:r>
              <a:rPr lang="ru-RU" sz="2200" dirty="0">
                <a:solidFill>
                  <a:srgbClr val="222222"/>
                </a:solidFill>
                <a:latin typeface="+mj-lt"/>
              </a:rPr>
              <a:t> </a:t>
            </a:r>
            <a:r>
              <a:rPr lang="ru-RU" sz="2200" dirty="0">
                <a:solidFill>
                  <a:schemeClr val="tx2"/>
                </a:solidFill>
                <a:latin typeface="+mj-lt"/>
                <a:hlinkClick r:id="rId3" tooltip="Анем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анемию</a:t>
            </a:r>
            <a:r>
              <a:rPr lang="ru-RU" sz="2200" dirty="0">
                <a:solidFill>
                  <a:srgbClr val="222222"/>
                </a:solidFill>
                <a:latin typeface="+mj-lt"/>
              </a:rPr>
              <a:t> с вакуолизацией </a:t>
            </a:r>
            <a:r>
              <a:rPr lang="ru-RU" sz="2200" dirty="0" err="1">
                <a:solidFill>
                  <a:srgbClr val="222222"/>
                </a:solidFill>
                <a:latin typeface="+mj-lt"/>
              </a:rPr>
              <a:t>эритроидных</a:t>
            </a:r>
            <a:r>
              <a:rPr lang="ru-RU" sz="2200" dirty="0">
                <a:solidFill>
                  <a:srgbClr val="222222"/>
                </a:solidFill>
                <a:latin typeface="+mj-lt"/>
              </a:rPr>
              <a:t> и миелоидных предшественников.</a:t>
            </a:r>
          </a:p>
          <a:p>
            <a:r>
              <a:rPr lang="ru-RU" sz="2200" dirty="0">
                <a:solidFill>
                  <a:srgbClr val="222222"/>
                </a:solidFill>
                <a:latin typeface="+mj-lt"/>
              </a:rPr>
              <a:t>•Пациенты могут иметь зависимую от переливаний крови </a:t>
            </a:r>
            <a:r>
              <a:rPr lang="ru-RU" sz="2200" dirty="0" err="1">
                <a:solidFill>
                  <a:srgbClr val="222222"/>
                </a:solidFill>
                <a:latin typeface="+mj-lt"/>
              </a:rPr>
              <a:t>макроцитарную</a:t>
            </a:r>
            <a:r>
              <a:rPr lang="ru-RU" sz="2200" dirty="0">
                <a:solidFill>
                  <a:srgbClr val="222222"/>
                </a:solidFill>
                <a:latin typeface="+mj-lt"/>
              </a:rPr>
              <a:t> анемию с </a:t>
            </a:r>
            <a:r>
              <a:rPr lang="ru-RU" sz="2200" dirty="0" err="1">
                <a:solidFill>
                  <a:srgbClr val="222222"/>
                </a:solidFill>
                <a:latin typeface="+mj-lt"/>
              </a:rPr>
              <a:t>нейтропенией</a:t>
            </a:r>
            <a:r>
              <a:rPr lang="ru-RU" sz="2200" dirty="0">
                <a:solidFill>
                  <a:srgbClr val="222222"/>
                </a:solidFill>
                <a:latin typeface="+mj-lt"/>
              </a:rPr>
              <a:t> и тромбоцитопенией.</a:t>
            </a:r>
          </a:p>
          <a:p>
            <a:r>
              <a:rPr lang="ru-RU" sz="2200" dirty="0">
                <a:solidFill>
                  <a:srgbClr val="222222"/>
                </a:solidFill>
                <a:latin typeface="+mj-lt"/>
              </a:rPr>
              <a:t>•Дисфункцию  поджелудочной железы</a:t>
            </a:r>
            <a:endParaRPr lang="ru-RU" sz="2200" b="0" i="0" dirty="0">
              <a:solidFill>
                <a:srgbClr val="222222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59478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4A1105-1D94-E04B-A553-94644E2F0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Синдром  </a:t>
            </a:r>
            <a:r>
              <a:rPr lang="en-US" dirty="0">
                <a:solidFill>
                  <a:schemeClr val="tx2"/>
                </a:solidFill>
              </a:rPr>
              <a:t>MELAS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E7C24-8717-EB43-94E9-C7EAD5320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" sz="2000" i="1" dirty="0"/>
              <a:t>Mitochondrial </a:t>
            </a:r>
            <a:r>
              <a:rPr lang="en" sz="2000" i="1" dirty="0" err="1"/>
              <a:t>encephalomyopathy</a:t>
            </a:r>
            <a:r>
              <a:rPr lang="en" sz="2000" i="1" dirty="0"/>
              <a:t>, lactic acidosis, and stroke-like episodes</a:t>
            </a:r>
            <a:r>
              <a:rPr lang="en" sz="2000" dirty="0"/>
              <a:t> — «</a:t>
            </a:r>
            <a:r>
              <a:rPr lang="ru-RU" sz="2000" dirty="0" err="1"/>
              <a:t>митохондриальная</a:t>
            </a:r>
            <a:r>
              <a:rPr lang="ru-RU" sz="2000" dirty="0"/>
              <a:t> </a:t>
            </a:r>
            <a:r>
              <a:rPr lang="ru-RU" sz="2000" dirty="0" err="1"/>
              <a:t>энцефаломиопатия</a:t>
            </a:r>
            <a:r>
              <a:rPr lang="ru-RU" sz="2000" dirty="0"/>
              <a:t>, </a:t>
            </a:r>
            <a:r>
              <a:rPr lang="ru-RU" sz="2000" dirty="0">
                <a:solidFill>
                  <a:schemeClr val="tx2"/>
                </a:solidFill>
                <a:hlinkClick r:id="rId2" tooltip="Лактатацидоз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лактатацидоз</a:t>
            </a:r>
            <a:r>
              <a:rPr lang="ru-RU" sz="2000" dirty="0">
                <a:solidFill>
                  <a:schemeClr val="tx2"/>
                </a:solidFill>
              </a:rPr>
              <a:t>, </a:t>
            </a:r>
            <a:r>
              <a:rPr lang="ru-RU" sz="2000" dirty="0">
                <a:solidFill>
                  <a:schemeClr val="tx2"/>
                </a:solidFill>
                <a:hlinkClick r:id="rId3" tooltip="Инсуль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инсультоподобные</a:t>
            </a:r>
            <a:r>
              <a:rPr lang="ru-RU" sz="2000" dirty="0">
                <a:solidFill>
                  <a:schemeClr val="tx2"/>
                </a:solidFill>
              </a:rPr>
              <a:t> </a:t>
            </a:r>
            <a:r>
              <a:rPr lang="ru-RU" sz="2000" dirty="0"/>
              <a:t>эпизоды») — прогрессирующее </a:t>
            </a:r>
            <a:r>
              <a:rPr lang="ru-RU" sz="2000" dirty="0" err="1"/>
              <a:t>нейродегенеративное</a:t>
            </a:r>
            <a:r>
              <a:rPr lang="ru-RU" sz="2000" dirty="0"/>
              <a:t> заболевание, характеризующееся проявлениями, перечисленными в названии, и сопровождается полиморфной симптоматикой — </a:t>
            </a:r>
            <a:r>
              <a:rPr lang="ru-RU" sz="2000" dirty="0">
                <a:solidFill>
                  <a:schemeClr val="tx2"/>
                </a:solidFill>
                <a:hlinkClick r:id="rId4" tooltip="Митохондриальный сахарный диабе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диабетом</a:t>
            </a:r>
            <a:r>
              <a:rPr lang="ru-RU" sz="2000" dirty="0">
                <a:solidFill>
                  <a:schemeClr val="tx2"/>
                </a:solidFill>
              </a:rPr>
              <a:t>, </a:t>
            </a:r>
            <a:r>
              <a:rPr lang="ru-RU" sz="2000" dirty="0">
                <a:solidFill>
                  <a:schemeClr val="tx2"/>
                </a:solidFill>
                <a:hlinkClick r:id="rId5" tooltip="Судорог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судорогами</a:t>
            </a:r>
            <a:r>
              <a:rPr lang="ru-RU" sz="2000" dirty="0"/>
              <a:t>, снижением слуха, сердечными заболеваниями, низким ростом, эндокринопатиями, непереносимостью физических нагрузок и нейропсихиатрическими отклонениями.</a:t>
            </a:r>
          </a:p>
        </p:txBody>
      </p:sp>
    </p:spTree>
    <p:extLst>
      <p:ext uri="{BB962C8B-B14F-4D97-AF65-F5344CB8AC3E}">
        <p14:creationId xmlns:p14="http://schemas.microsoft.com/office/powerpoint/2010/main" val="750717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5E8AC39-2B40-BE49-BA4D-DED741A9B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427" y="764646"/>
            <a:ext cx="7239000" cy="532870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EC1A0FA-C772-8643-AB9C-14F69F5E9D34}"/>
              </a:ext>
            </a:extLst>
          </p:cNvPr>
          <p:cNvSpPr/>
          <p:nvPr/>
        </p:nvSpPr>
        <p:spPr>
          <a:xfrm>
            <a:off x="304800" y="1852911"/>
            <a:ext cx="3895725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sz="2800" dirty="0">
                <a:solidFill>
                  <a:srgbClr val="222222"/>
                </a:solidFill>
                <a:latin typeface="+mj-lt"/>
              </a:rPr>
              <a:t>Двусторонняя </a:t>
            </a:r>
            <a:r>
              <a:rPr lang="ru-RU" sz="2800" dirty="0">
                <a:solidFill>
                  <a:schemeClr val="tx2"/>
                </a:solidFill>
                <a:latin typeface="+mj-lt"/>
                <a:hlinkClick r:id="rId3" tooltip="Кальцификация базальных ганглиев (страница отсутствует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кальцификация</a:t>
            </a:r>
            <a:r>
              <a:rPr lang="ru-RU" sz="2800" dirty="0">
                <a:solidFill>
                  <a:schemeClr val="tx2"/>
                </a:solidFill>
                <a:latin typeface="+mj-lt"/>
              </a:rPr>
              <a:t> </a:t>
            </a:r>
            <a:r>
              <a:rPr lang="ru-RU" sz="2800" dirty="0">
                <a:solidFill>
                  <a:schemeClr val="tx2"/>
                </a:solidFill>
                <a:latin typeface="+mj-lt"/>
                <a:hlinkClick r:id="rId4" tooltip="Базальные гангли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базальных ганглев</a:t>
            </a:r>
            <a:r>
              <a:rPr lang="ru-RU" sz="2800" dirty="0">
                <a:solidFill>
                  <a:srgbClr val="222222"/>
                </a:solidFill>
                <a:latin typeface="+mj-lt"/>
              </a:rPr>
              <a:t>, легкая атрофия </a:t>
            </a:r>
            <a:r>
              <a:rPr lang="ru-RU" sz="2800" dirty="0">
                <a:solidFill>
                  <a:schemeClr val="tx2"/>
                </a:solidFill>
                <a:latin typeface="+mj-lt"/>
                <a:hlinkClick r:id="rId5" tooltip="Мозжечок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мозжечка</a:t>
            </a:r>
            <a:r>
              <a:rPr lang="ru-RU" sz="2800" dirty="0">
                <a:solidFill>
                  <a:schemeClr val="tx2"/>
                </a:solidFill>
                <a:latin typeface="+mj-lt"/>
              </a:rPr>
              <a:t>, </a:t>
            </a:r>
            <a:r>
              <a:rPr lang="ru-RU" sz="2800" dirty="0">
                <a:solidFill>
                  <a:schemeClr val="tx2"/>
                </a:solidFill>
                <a:latin typeface="+mj-lt"/>
                <a:hlinkClick r:id="rId6" tooltip="Ишем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ишемические</a:t>
            </a:r>
            <a:r>
              <a:rPr lang="ru-RU" sz="2800" dirty="0">
                <a:solidFill>
                  <a:srgbClr val="222222"/>
                </a:solidFill>
                <a:latin typeface="+mj-lt"/>
              </a:rPr>
              <a:t> изменения, повышение </a:t>
            </a:r>
            <a:r>
              <a:rPr lang="ru-RU" sz="2800" dirty="0">
                <a:solidFill>
                  <a:schemeClr val="tx2"/>
                </a:solidFill>
                <a:latin typeface="+mj-lt"/>
                <a:hlinkClick r:id="rId7" tooltip="Лакта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лактата</a:t>
            </a:r>
            <a:r>
              <a:rPr lang="ru-RU" sz="2800" dirty="0">
                <a:solidFill>
                  <a:srgbClr val="222222"/>
                </a:solidFill>
                <a:latin typeface="+mj-lt"/>
              </a:rPr>
              <a:t>.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6240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5FF386-3BAB-D946-85D7-DCA4BAE79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Синдром </a:t>
            </a:r>
            <a:r>
              <a:rPr lang="en-US" dirty="0">
                <a:solidFill>
                  <a:schemeClr val="tx2"/>
                </a:solidFill>
              </a:rPr>
              <a:t>MERRF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54AE50-7137-BE44-A93F-9511DF90D3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i="1" dirty="0"/>
              <a:t> </a:t>
            </a:r>
            <a:r>
              <a:rPr lang="en-US" sz="2400" i="1" dirty="0"/>
              <a:t>M</a:t>
            </a:r>
            <a:r>
              <a:rPr lang="en" sz="2400" i="1" dirty="0" err="1"/>
              <a:t>yoclonic</a:t>
            </a:r>
            <a:r>
              <a:rPr lang="en" sz="2400" i="1" dirty="0"/>
              <a:t> Epilepsy with Ragged Red Fibers</a:t>
            </a:r>
            <a:r>
              <a:rPr lang="en" sz="2400" dirty="0"/>
              <a:t>, </a:t>
            </a:r>
            <a:r>
              <a:rPr lang="ru-RU" sz="2400" dirty="0" err="1"/>
              <a:t>миоклоническая</a:t>
            </a:r>
            <a:r>
              <a:rPr lang="ru-RU" sz="2400" dirty="0"/>
              <a:t> эпилепсия с рваными мышечными волокнами) — редкое </a:t>
            </a:r>
            <a:r>
              <a:rPr lang="ru-RU" sz="2400" dirty="0">
                <a:solidFill>
                  <a:schemeClr val="tx2"/>
                </a:solidFill>
                <a:hlinkClick r:id="rId2" tooltip="Митохондриальные заболеван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митохондриальное заболевание</a:t>
            </a:r>
            <a:r>
              <a:rPr lang="ru-RU" sz="2400" dirty="0"/>
              <a:t>, вызываемое мутациями в следующих генах: </a:t>
            </a:r>
            <a:r>
              <a:rPr lang="en" sz="2400" dirty="0">
                <a:solidFill>
                  <a:schemeClr val="tx2"/>
                </a:solidFill>
                <a:hlinkClick r:id="rId3" tooltip="MTTK (страница отсутствует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MTTK</a:t>
            </a:r>
            <a:r>
              <a:rPr lang="en" sz="2400" dirty="0">
                <a:solidFill>
                  <a:schemeClr val="tx2"/>
                </a:solidFill>
              </a:rPr>
              <a:t>, </a:t>
            </a:r>
            <a:r>
              <a:rPr lang="en" sz="2400" dirty="0">
                <a:solidFill>
                  <a:schemeClr val="tx2"/>
                </a:solidFill>
                <a:hlinkClick r:id="rId4" tooltip="MTTL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MTTL1</a:t>
            </a:r>
            <a:r>
              <a:rPr lang="en" sz="2400" dirty="0">
                <a:solidFill>
                  <a:schemeClr val="tx2"/>
                </a:solidFill>
              </a:rPr>
              <a:t>, </a:t>
            </a:r>
            <a:r>
              <a:rPr lang="en" sz="2400" dirty="0">
                <a:solidFill>
                  <a:schemeClr val="tx2"/>
                </a:solidFill>
                <a:hlinkClick r:id="rId5" tooltip="MTTH (страница отсутствует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MTTH</a:t>
            </a:r>
            <a:r>
              <a:rPr lang="en" sz="2400" dirty="0">
                <a:solidFill>
                  <a:schemeClr val="tx2"/>
                </a:solidFill>
              </a:rPr>
              <a:t>, </a:t>
            </a:r>
            <a:r>
              <a:rPr lang="en" sz="2400" dirty="0">
                <a:solidFill>
                  <a:schemeClr val="tx2"/>
                </a:solidFill>
                <a:hlinkClick r:id="rId6" tooltip="MTTS1 (страница отсутствует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MTTS1</a:t>
            </a:r>
            <a:r>
              <a:rPr lang="en" sz="2400" dirty="0">
                <a:solidFill>
                  <a:schemeClr val="tx2"/>
                </a:solidFill>
              </a:rPr>
              <a:t>, </a:t>
            </a:r>
            <a:r>
              <a:rPr lang="en" sz="2400" dirty="0">
                <a:solidFill>
                  <a:schemeClr val="tx2"/>
                </a:solidFill>
                <a:hlinkClick r:id="rId7" tooltip="MTTS2 (страница отсутствует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MTTS2</a:t>
            </a:r>
            <a:r>
              <a:rPr lang="en" sz="2400" dirty="0"/>
              <a:t>, MTTF. </a:t>
            </a:r>
          </a:p>
          <a:p>
            <a:pPr algn="just"/>
            <a:r>
              <a:rPr lang="ru-RU" sz="2400" dirty="0"/>
              <a:t>Альтернативные названия: </a:t>
            </a:r>
            <a:r>
              <a:rPr lang="ru-RU" sz="2400" dirty="0" err="1">
                <a:solidFill>
                  <a:schemeClr val="tx2"/>
                </a:solidFill>
              </a:rPr>
              <a:t>Миоклонус</a:t>
            </a:r>
            <a:r>
              <a:rPr lang="ru-RU" sz="2400" dirty="0">
                <a:solidFill>
                  <a:schemeClr val="tx2"/>
                </a:solidFill>
              </a:rPr>
              <a:t>-эпилепсия с разорванными красными мышечными волокнами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27888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10309A7-1427-F040-B985-EFB5BDA57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274445"/>
            <a:ext cx="10058400" cy="3931920"/>
          </a:xfrm>
        </p:spPr>
        <p:txBody>
          <a:bodyPr/>
          <a:lstStyle/>
          <a:p>
            <a:pPr algn="just"/>
            <a:r>
              <a:rPr lang="ru-RU" dirty="0"/>
              <a:t>Возраст манифестации значительно варьирует от 3 до 65 лет. Заболевание начинается с повышенной утомляемости при физической нагрузке, появления болей в икроножных мышцах, снижения процессов запоминания и внимания. В развёрнутой стадии развивается </a:t>
            </a:r>
            <a:r>
              <a:rPr lang="ru-RU" dirty="0">
                <a:solidFill>
                  <a:schemeClr val="tx2"/>
                </a:solidFill>
                <a:hlinkClick r:id="rId2" tooltip="Прогрессирующая миоклонус-эпилепс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миоклонус-эпилепсия</a:t>
            </a:r>
            <a:r>
              <a:rPr lang="ru-RU" dirty="0"/>
              <a:t>, в том числе атаксия и деменция. </a:t>
            </a:r>
            <a:r>
              <a:rPr lang="ru-RU" dirty="0" err="1"/>
              <a:t>Миоклонус</a:t>
            </a:r>
            <a:r>
              <a:rPr lang="ru-RU" dirty="0"/>
              <a:t> наблюдают в 85% случаев. Он проявляется в виде двусторонних подёргиваний, количество которых довольно вариабельно.  </a:t>
            </a:r>
            <a:r>
              <a:rPr lang="ru-RU" dirty="0">
                <a:solidFill>
                  <a:schemeClr val="tx2"/>
                </a:solidFill>
                <a:hlinkClick r:id="rId3" tooltip="Судороги (судорожный синдром) у детей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Судороги</a:t>
            </a:r>
            <a:r>
              <a:rPr lang="ru-RU" dirty="0">
                <a:solidFill>
                  <a:schemeClr val="tx2"/>
                </a:solidFill>
              </a:rPr>
              <a:t> </a:t>
            </a:r>
            <a:r>
              <a:rPr lang="ru-RU" dirty="0"/>
              <a:t>наблюдают почти у 70% больных, они часто носят тонико-клонический характер, но могут развиваться парциальные эпилептические пароксизмы. </a:t>
            </a:r>
            <a:r>
              <a:rPr lang="ru-RU" dirty="0">
                <a:solidFill>
                  <a:schemeClr val="tx2"/>
                </a:solidFill>
                <a:hlinkClick r:id="rId4" tooltip="Нейросенсорная (сенсоневральная) тугоухо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Нейросенсорная тугоухость</a:t>
            </a:r>
            <a:r>
              <a:rPr lang="ru-RU" dirty="0"/>
              <a:t> встречается у 50% больных. Она обусловлена поражением периферического отдела слухового анализатора. </a:t>
            </a:r>
            <a:r>
              <a:rPr lang="ru-RU" dirty="0" err="1"/>
              <a:t>Миопатический</a:t>
            </a:r>
            <a:r>
              <a:rPr lang="ru-RU" dirty="0"/>
              <a:t> синдром выражен незначительно.</a:t>
            </a:r>
          </a:p>
        </p:txBody>
      </p:sp>
    </p:spTree>
    <p:extLst>
      <p:ext uri="{BB962C8B-B14F-4D97-AF65-F5344CB8AC3E}">
        <p14:creationId xmlns:p14="http://schemas.microsoft.com/office/powerpoint/2010/main" val="482188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83142A-268F-D24D-8B93-D2D6C5488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4000" dirty="0">
                <a:solidFill>
                  <a:schemeClr val="tx2"/>
                </a:solidFill>
              </a:rPr>
              <a:t>Диагностика </a:t>
            </a:r>
            <a:r>
              <a:rPr lang="ru-RU" sz="4000" dirty="0" err="1">
                <a:solidFill>
                  <a:schemeClr val="tx2"/>
                </a:solidFill>
              </a:rPr>
              <a:t>митохондриальных</a:t>
            </a:r>
            <a:r>
              <a:rPr lang="ru-RU" sz="4000" dirty="0">
                <a:solidFill>
                  <a:schemeClr val="tx2"/>
                </a:solidFill>
              </a:rPr>
              <a:t> болезней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1C5482-1B4E-1B40-876D-9AFB209AA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dirty="0"/>
              <a:t>Для правильной диагностики и постановки диагноза, исследование должно быть комплексным, и включать в себя: </a:t>
            </a:r>
          </a:p>
          <a:p>
            <a:pPr marL="0" indent="0">
              <a:buNone/>
            </a:pPr>
            <a:endParaRPr lang="ru-RU" dirty="0"/>
          </a:p>
          <a:p>
            <a:pPr>
              <a:buFont typeface="Wingdings" pitchFamily="2" charset="2"/>
              <a:buChar char="q"/>
            </a:pPr>
            <a:r>
              <a:rPr lang="ru-RU" sz="2400" dirty="0"/>
              <a:t>Генеалогический анализ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/>
              <a:t>Клинический анализ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/>
              <a:t>Биохимический анализ 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/>
              <a:t>Морфологический анализ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/>
              <a:t>Генетический анализ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00429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D80594-31D7-3E4A-A890-EFA7B3A21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42569"/>
            <a:ext cx="10058400" cy="1371600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>
                <a:solidFill>
                  <a:schemeClr val="tx2"/>
                </a:solidFill>
              </a:rPr>
              <a:t>Лечение </a:t>
            </a:r>
            <a:r>
              <a:rPr lang="ru-RU" dirty="0" err="1">
                <a:solidFill>
                  <a:schemeClr val="tx2"/>
                </a:solidFill>
              </a:rPr>
              <a:t>митохондриальых</a:t>
            </a:r>
            <a:r>
              <a:rPr lang="ru-RU" dirty="0">
                <a:solidFill>
                  <a:schemeClr val="tx2"/>
                </a:solidFill>
              </a:rPr>
              <a:t> патологий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6B9F8C-565F-6548-9B77-62889577DE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400" dirty="0"/>
              <a:t>В настоящее время лечение </a:t>
            </a:r>
            <a:r>
              <a:rPr lang="ru-RU" sz="2400" dirty="0" err="1"/>
              <a:t>митохондриальных</a:t>
            </a:r>
            <a:r>
              <a:rPr lang="ru-RU" sz="2400" dirty="0"/>
              <a:t> заболеваний находится в стадии разработки, но распространённым терапевтическим методом служит симптоматическая профилактика с помощью </a:t>
            </a:r>
            <a:r>
              <a:rPr lang="ru-RU" sz="2400" dirty="0">
                <a:solidFill>
                  <a:schemeClr val="tx2"/>
                </a:solidFill>
                <a:hlinkClick r:id="rId2" tooltip="Витамины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витаминов</a:t>
            </a:r>
            <a:r>
              <a:rPr lang="ru-RU" sz="2400" dirty="0"/>
              <a:t>. Также в качестве одного из методов применяются </a:t>
            </a:r>
            <a:r>
              <a:rPr lang="ru-RU" sz="2400" dirty="0">
                <a:solidFill>
                  <a:schemeClr val="tx2"/>
                </a:solidFill>
                <a:hlinkClick r:id="rId3" tooltip="Пирува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пируваты</a:t>
            </a:r>
            <a:endParaRPr lang="ru-RU" sz="2400" dirty="0">
              <a:solidFill>
                <a:schemeClr val="tx2"/>
              </a:solidFill>
            </a:endParaRPr>
          </a:p>
          <a:p>
            <a:pPr algn="just">
              <a:buFont typeface="Wingdings" pitchFamily="2" charset="2"/>
              <a:buChar char="v"/>
            </a:pPr>
            <a:r>
              <a:rPr lang="ru-RU" sz="2400" dirty="0"/>
              <a:t>В настоящее время проводятся экспериментальные работы по изучению возможности экстракорпорального (</a:t>
            </a:r>
            <a:r>
              <a:rPr lang="en" sz="2400" dirty="0">
                <a:solidFill>
                  <a:schemeClr val="tx2"/>
                </a:solidFill>
                <a:hlinkClick r:id="rId4" tooltip="In vitro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 vitro</a:t>
            </a:r>
            <a:r>
              <a:rPr lang="en" sz="2400" dirty="0"/>
              <a:t>) </a:t>
            </a:r>
            <a:r>
              <a:rPr lang="ru-RU" sz="2400" dirty="0"/>
              <a:t>оплодотворения с использованием химерной </a:t>
            </a:r>
            <a:r>
              <a:rPr lang="ru-RU" sz="2400" dirty="0">
                <a:solidFill>
                  <a:schemeClr val="tx2"/>
                </a:solidFill>
                <a:hlinkClick r:id="rId5" tooltip="Яйцеклет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яйцеклетки</a:t>
            </a:r>
            <a:r>
              <a:rPr lang="ru-RU" sz="2400" dirty="0"/>
              <a:t>, ядро которой получено из яйцеклетки пациентки с </a:t>
            </a:r>
            <a:r>
              <a:rPr lang="ru-RU" sz="2400" dirty="0" err="1"/>
              <a:t>митохондриальным</a:t>
            </a:r>
            <a:r>
              <a:rPr lang="ru-RU" sz="2400" dirty="0"/>
              <a:t> заболеванием, а </a:t>
            </a:r>
            <a:r>
              <a:rPr lang="ru-RU" sz="2400" dirty="0">
                <a:solidFill>
                  <a:schemeClr val="tx2"/>
                </a:solidFill>
                <a:hlinkClick r:id="rId6" tooltip="Цитоплазм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цитоплазму</a:t>
            </a:r>
            <a:r>
              <a:rPr lang="ru-RU" sz="2400" dirty="0"/>
              <a:t> из другой яйцеклетки от женщины с нормально функционирующими митохондриями (замена ядра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52087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{408D21B3-27FA-2F45-A87A-E511C2D534CE}tf10001067</Template>
  <TotalTime>76</TotalTime>
  <Words>269</Words>
  <Application>Microsoft Macintosh PowerPoint</Application>
  <PresentationFormat>Широкоэкранный</PresentationFormat>
  <Paragraphs>73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Century Gothic</vt:lpstr>
      <vt:lpstr>Comic Sans MS</vt:lpstr>
      <vt:lpstr>Garamond</vt:lpstr>
      <vt:lpstr>Wingdings</vt:lpstr>
      <vt:lpstr>Савон</vt:lpstr>
      <vt:lpstr> Общая характеристика митохондриальных патологий</vt:lpstr>
      <vt:lpstr>Митохондриа́льные заболева́ния — группа наследственных заболеваний, связанных с дефектами в функционировании митохондрий, приводящими к нарушениям энергетических функций в клетках эукариот, в частности, человека.</vt:lpstr>
      <vt:lpstr>Общие сведения </vt:lpstr>
      <vt:lpstr>Выделяют 2 группы митохондриальных патологий</vt:lpstr>
      <vt:lpstr>Синдром Барта</vt:lpstr>
      <vt:lpstr>Презентация PowerPoint</vt:lpstr>
      <vt:lpstr>Презентация PowerPoint</vt:lpstr>
      <vt:lpstr>Презентация PowerPoint</vt:lpstr>
      <vt:lpstr>Синдром Кернса — Сейра (KSS)</vt:lpstr>
      <vt:lpstr>Презентация PowerPoint</vt:lpstr>
      <vt:lpstr>Синдром Пирсона</vt:lpstr>
      <vt:lpstr>Презентация PowerPoint</vt:lpstr>
      <vt:lpstr>Синдром  MELAS</vt:lpstr>
      <vt:lpstr>Презентация PowerPoint</vt:lpstr>
      <vt:lpstr>Синдром MERRF</vt:lpstr>
      <vt:lpstr>Презентация PowerPoint</vt:lpstr>
      <vt:lpstr>Диагностика митохондриальных болезней</vt:lpstr>
      <vt:lpstr>Лечение митохондриальых патологий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Общая характеристика митохондриальных патологий</dc:title>
  <dc:creator>Microsoft Office User</dc:creator>
  <cp:lastModifiedBy>Microsoft Office User</cp:lastModifiedBy>
  <cp:revision>8</cp:revision>
  <dcterms:created xsi:type="dcterms:W3CDTF">2019-04-03T18:38:37Z</dcterms:created>
  <dcterms:modified xsi:type="dcterms:W3CDTF">2019-04-03T19:55:29Z</dcterms:modified>
</cp:coreProperties>
</file>