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6" r:id="rId2"/>
    <p:sldId id="258" r:id="rId3"/>
    <p:sldId id="257" r:id="rId4"/>
    <p:sldId id="259" r:id="rId5"/>
    <p:sldId id="260" r:id="rId6"/>
    <p:sldId id="264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4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9C4E08-7D26-4FFB-B6BB-EACCF8CE9C73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1B7067-8D5C-4774-BBE0-3B4114B72C8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1B7067-8D5C-4774-BBE0-3B4114B72C87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43283280-F2DD-409D-8CC1-6986020CA805}" type="datetimeFigureOut">
              <a:rPr lang="ru-RU" smtClean="0"/>
              <a:pPr/>
              <a:t>03.04.2019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601FA48-96E4-4537-813C-9ACA1F2829A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1600" y="4572008"/>
            <a:ext cx="7772400" cy="1975104"/>
          </a:xfrm>
        </p:spPr>
        <p:txBody>
          <a:bodyPr/>
          <a:lstStyle/>
          <a:p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</a:t>
            </a:r>
            <a:b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Подготовила: </a:t>
            </a:r>
            <a:r>
              <a:rPr lang="ru-RU" sz="2400" b="0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Малюченко</a:t>
            </a: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А.Ю., 5 курс 2 мед 27 гр.</a:t>
            </a: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/>
            </a:r>
            <a:b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      </a:t>
            </a:r>
            <a:br>
              <a:rPr lang="ru-RU" sz="2400" b="0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</a:br>
            <a:endParaRPr lang="ru-RU" sz="2400" b="0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428604"/>
            <a:ext cx="7956376" cy="840156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chemeClr val="accent5">
                    <a:lumMod val="75000"/>
                  </a:schemeClr>
                </a:solidFill>
              </a:rPr>
              <a:t>Язвенная болезнь желудка</a:t>
            </a:r>
            <a:endParaRPr lang="ru-RU" sz="4800" b="1" i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5" name="Рисунок 4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1963423"/>
            <a:ext cx="4293120" cy="31800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Documents and Settings\ANARA\Рабочий стол\cirroz\гастрит 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1357298"/>
            <a:ext cx="5857916" cy="46434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i="1" dirty="0" smtClean="0">
                <a:solidFill>
                  <a:schemeClr val="tx1">
                    <a:lumMod val="65000"/>
                  </a:schemeClr>
                </a:solidFill>
              </a:rPr>
              <a:t>Язвенная болезнь </a:t>
            </a:r>
            <a:r>
              <a:rPr lang="ru-RU" sz="3200" i="1" dirty="0" smtClean="0">
                <a:solidFill>
                  <a:schemeClr val="tx1">
                    <a:lumMod val="65000"/>
                  </a:schemeClr>
                </a:solidFill>
              </a:rPr>
              <a:t>- хроническое рецидивирующее заболевание, имеющее склонность к прогрессированию и характеризующееся возникновением язвенного дефекта в слизистой оболочке желудка или двенадцатиперстной кишки, протекающее циклически, с вовлечением в патологический процесс других органов и систем, с развитием осложнений, угрожающих жизни больного. </a:t>
            </a:r>
            <a:r>
              <a:rPr lang="ru-RU" dirty="0" smtClean="0">
                <a:solidFill>
                  <a:schemeClr val="tx1">
                    <a:lumMod val="65000"/>
                  </a:schemeClr>
                </a:solidFill>
              </a:rPr>
              <a:t/>
            </a:r>
            <a:br>
              <a:rPr lang="ru-RU" dirty="0" smtClean="0">
                <a:solidFill>
                  <a:schemeClr val="tx1">
                    <a:lumMod val="65000"/>
                  </a:schemeClr>
                </a:solidFill>
              </a:rPr>
            </a:br>
            <a:endParaRPr lang="ru-RU" dirty="0">
              <a:solidFill>
                <a:schemeClr val="tx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Documents and Settings\ANARA\Рабочий стол\cirroz\гастрит 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5" y="1143000"/>
            <a:ext cx="5429288" cy="52149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2714612" y="2571744"/>
            <a:ext cx="3571900" cy="1071570"/>
          </a:xfrm>
          <a:prstGeom prst="ellipse">
            <a:avLst/>
          </a:prstGeom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Классификация</a:t>
            </a:r>
            <a:endParaRPr lang="ru-RU" sz="2400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Прямоугольная выноска 2"/>
          <p:cNvSpPr/>
          <p:nvPr/>
        </p:nvSpPr>
        <p:spPr>
          <a:xfrm>
            <a:off x="142844" y="214290"/>
            <a:ext cx="2357454" cy="4429156"/>
          </a:xfrm>
          <a:prstGeom prst="wedgeRectCallout">
            <a:avLst>
              <a:gd name="adj1" fmla="val 59093"/>
              <a:gd name="adj2" fmla="val 171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По локализации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А - 1.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кардия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2.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субкардиальный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отдел, 3. тело желудка, 4.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антральный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отдел, 5. </a:t>
            </a:r>
            <a:r>
              <a:rPr lang="ru-RU" sz="20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пилорический</a:t>
            </a:r>
            <a:r>
              <a:rPr lang="ru-RU" sz="20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канал; Б - 1. передняя стенка, 2. задняя стенка, 3. малая кривизна, 4. большая кривизна.</a:t>
            </a:r>
            <a:endParaRPr lang="ru-RU" sz="2000" b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3214678" y="3929066"/>
            <a:ext cx="2343160" cy="2928934"/>
          </a:xfrm>
          <a:prstGeom prst="wedgeRectCallout">
            <a:avLst>
              <a:gd name="adj1" fmla="val -11388"/>
              <a:gd name="adj2" fmla="val -593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i="1" dirty="0" smtClean="0">
                <a:solidFill>
                  <a:srgbClr val="002060"/>
                </a:solidFill>
              </a:rPr>
              <a:t>Стадия развития язвы: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а) активная,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б) рубцующаяся,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в) стадия "красного рубца",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г) стадия "белого рубца",</a:t>
            </a:r>
          </a:p>
          <a:p>
            <a:r>
              <a:rPr lang="ru-RU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) длительно </a:t>
            </a:r>
            <a:r>
              <a:rPr lang="ru-RU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нерубцующаяся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</a:t>
            </a:r>
            <a:endParaRPr lang="ru-RU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5" name="Прямоугольная выноска 4"/>
          <p:cNvSpPr/>
          <p:nvPr/>
        </p:nvSpPr>
        <p:spPr>
          <a:xfrm>
            <a:off x="285720" y="4786322"/>
            <a:ext cx="2786082" cy="2071678"/>
          </a:xfrm>
          <a:prstGeom prst="wedgeRectCallout">
            <a:avLst>
              <a:gd name="adj1" fmla="val 57240"/>
              <a:gd name="adj2" fmla="val -11204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rgbClr val="002060"/>
                </a:solidFill>
              </a:rPr>
              <a:t>Фаза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1. Обострение (рецидив),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2. Затухающее обострение (неполная ремиссия),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3. Ремиссия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6" name="Прямоугольная выноска 5"/>
          <p:cNvSpPr/>
          <p:nvPr/>
        </p:nvSpPr>
        <p:spPr>
          <a:xfrm>
            <a:off x="2714612" y="214290"/>
            <a:ext cx="3429024" cy="2143140"/>
          </a:xfrm>
          <a:prstGeom prst="wedgeRectCallout">
            <a:avLst/>
          </a:prstGeom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i="1" dirty="0" smtClean="0">
                <a:solidFill>
                  <a:srgbClr val="002060"/>
                </a:solidFill>
              </a:rPr>
              <a:t>Размеры язвы</a:t>
            </a:r>
            <a:endParaRPr lang="ru-RU" dirty="0" smtClean="0"/>
          </a:p>
          <a:p>
            <a:r>
              <a:rPr lang="ru-RU" sz="2000" b="1" i="1" dirty="0" smtClean="0">
                <a:solidFill>
                  <a:schemeClr val="bg1"/>
                </a:solidFill>
              </a:rPr>
              <a:t>а) небольшая (менее 0,5 см),</a:t>
            </a:r>
          </a:p>
          <a:p>
            <a:r>
              <a:rPr lang="ru-RU" sz="2000" b="1" i="1" dirty="0" smtClean="0">
                <a:solidFill>
                  <a:schemeClr val="bg1"/>
                </a:solidFill>
              </a:rPr>
              <a:t>б) средняя (0,5 - 1 см),</a:t>
            </a:r>
          </a:p>
          <a:p>
            <a:r>
              <a:rPr lang="ru-RU" sz="2000" b="1" i="1" dirty="0" smtClean="0">
                <a:solidFill>
                  <a:schemeClr val="bg1"/>
                </a:solidFill>
              </a:rPr>
              <a:t>в) крупная (1,1 - 3 см),</a:t>
            </a:r>
          </a:p>
          <a:p>
            <a:r>
              <a:rPr lang="ru-RU" sz="2000" b="1" i="1" dirty="0" smtClean="0">
                <a:solidFill>
                  <a:schemeClr val="bg1"/>
                </a:solidFill>
              </a:rPr>
              <a:t>г) гигантская (более 3см).</a:t>
            </a:r>
            <a:endParaRPr lang="ru-RU" sz="2000" b="1" i="1" dirty="0">
              <a:solidFill>
                <a:schemeClr val="bg1"/>
              </a:solidFill>
            </a:endParaRPr>
          </a:p>
        </p:txBody>
      </p:sp>
      <p:sp>
        <p:nvSpPr>
          <p:cNvPr id="7" name="Прямоугольная выноска 6"/>
          <p:cNvSpPr/>
          <p:nvPr/>
        </p:nvSpPr>
        <p:spPr>
          <a:xfrm>
            <a:off x="6286512" y="214290"/>
            <a:ext cx="2714644" cy="3857652"/>
          </a:xfrm>
          <a:prstGeom prst="wedgeRectCallout">
            <a:avLst>
              <a:gd name="adj1" fmla="val -50944"/>
              <a:gd name="adj2" fmla="val 262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i="1" dirty="0" smtClean="0">
                <a:solidFill>
                  <a:srgbClr val="002060"/>
                </a:solidFill>
              </a:rPr>
              <a:t>Осложнения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1. Кровотечение: 1. легкое, 2. средней степени тяжести, тяжелое, 4. крайне тяжелое,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2. Перфорация,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3. </a:t>
            </a:r>
            <a:r>
              <a:rPr lang="ru-RU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Пенетрация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4. Стеноз: а. компенсированный, б. </a:t>
            </a:r>
            <a:r>
              <a:rPr lang="ru-RU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субкомпенсированный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 в. </a:t>
            </a:r>
            <a:r>
              <a:rPr lang="ru-RU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декомпенсированный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,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5. Малигнизация.</a:t>
            </a:r>
            <a:endParaRPr lang="ru-RU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5715008" y="4214818"/>
            <a:ext cx="3214710" cy="714380"/>
          </a:xfrm>
          <a:prstGeom prst="wedgeRectCallout">
            <a:avLst>
              <a:gd name="adj1" fmla="val -56173"/>
              <a:gd name="adj2" fmla="val -14598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Одиночные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Множественные</a:t>
            </a:r>
            <a:endParaRPr lang="ru-RU" sz="2400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5643570" y="5000636"/>
            <a:ext cx="3286148" cy="1857364"/>
          </a:xfrm>
          <a:prstGeom prst="wedgeRectCallout">
            <a:avLst>
              <a:gd name="adj1" fmla="val -36854"/>
              <a:gd name="adj2" fmla="val -550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2060"/>
                </a:solidFill>
              </a:rPr>
              <a:t>Течение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1. Латентное</a:t>
            </a:r>
          </a:p>
          <a:p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2. Средней тяжести или рецидивирующее (1 - 2 рецидива в течение года),</a:t>
            </a:r>
          </a:p>
          <a:p>
            <a:r>
              <a:rPr lang="ru-RU" b="1" i="1" dirty="0">
                <a:solidFill>
                  <a:schemeClr val="bg1">
                    <a:lumMod val="95000"/>
                    <a:lumOff val="5000"/>
                  </a:schemeClr>
                </a:solidFill>
              </a:rPr>
              <a:t>3</a:t>
            </a:r>
            <a:r>
              <a:rPr lang="ru-RU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. Тяжелое (3 и более рецидива в течение года </a:t>
            </a:r>
            <a:endParaRPr lang="ru-RU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Этиология</a:t>
            </a:r>
            <a:endParaRPr lang="ru-RU" b="1" i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57224" y="1643050"/>
            <a:ext cx="72866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Этиология язвенной болезни (ЯБ) не известна. Но в 88-100% случаев язвенная болезнь ассоциирована с </a:t>
            </a:r>
            <a:r>
              <a:rPr lang="ru-RU" sz="2400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хеликобактер</a:t>
            </a:r>
            <a:r>
              <a:rPr lang="ru-RU" sz="2400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</a:t>
            </a:r>
            <a:r>
              <a:rPr lang="ru-RU" sz="2400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пилори</a:t>
            </a:r>
            <a:r>
              <a:rPr lang="ru-RU" sz="2400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 (</a:t>
            </a:r>
            <a:r>
              <a:rPr lang="ru-RU" sz="2400" i="1" dirty="0" err="1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Нр</a:t>
            </a:r>
            <a:r>
              <a:rPr lang="ru-RU" sz="2400" i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).</a:t>
            </a:r>
            <a:endParaRPr lang="ru-RU" sz="2400" i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482" name="Picture 2" descr="C:\Documents and Settings\ANARA\Рабочий стол\cirroz\гастрит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3286124"/>
            <a:ext cx="3357586" cy="2857500"/>
          </a:xfrm>
          <a:prstGeom prst="rect">
            <a:avLst/>
          </a:prstGeom>
          <a:noFill/>
        </p:spPr>
      </p:pic>
      <p:pic>
        <p:nvPicPr>
          <p:cNvPr id="20483" name="Picture 3" descr="C:\Documents and Settings\ANARA\Рабочий стол\cirroz\гастрит 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3286124"/>
            <a:ext cx="3324225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285860"/>
            <a:ext cx="3457572" cy="5286412"/>
          </a:xfrm>
        </p:spPr>
        <p:txBody>
          <a:bodyPr>
            <a:normAutofit fontScale="85000" lnSpcReduction="10000"/>
          </a:bodyPr>
          <a:lstStyle/>
          <a:p>
            <a:r>
              <a:rPr lang="ru-RU" sz="3900" b="1" i="1" dirty="0" smtClean="0">
                <a:solidFill>
                  <a:schemeClr val="accent5">
                    <a:lumMod val="75000"/>
                  </a:schemeClr>
                </a:solidFill>
              </a:rPr>
              <a:t>Факторы риска:</a:t>
            </a:r>
          </a:p>
          <a:p>
            <a:r>
              <a:rPr lang="ru-RU" sz="2600" b="1" i="1" dirty="0" smtClean="0"/>
              <a:t>1. Длительные нервно-эмоциональные стрессы,</a:t>
            </a:r>
          </a:p>
          <a:p>
            <a:r>
              <a:rPr lang="ru-RU" sz="2600" b="1" i="1" dirty="0" smtClean="0"/>
              <a:t>2. Нарушения ритма и характера питания,</a:t>
            </a:r>
          </a:p>
          <a:p>
            <a:r>
              <a:rPr lang="ru-RU" sz="2600" b="1" i="1" dirty="0" smtClean="0"/>
              <a:t>3. Алкоголь, курение,</a:t>
            </a:r>
          </a:p>
          <a:p>
            <a:r>
              <a:rPr lang="ru-RU" sz="2600" b="1" i="1" dirty="0" smtClean="0"/>
              <a:t>4. Химикаты, аллергия,</a:t>
            </a:r>
          </a:p>
          <a:p>
            <a:r>
              <a:rPr lang="ru-RU" sz="2600" b="1" i="1" dirty="0" smtClean="0"/>
              <a:t>5.Наличие хронических болезней желудка</a:t>
            </a:r>
          </a:p>
          <a:p>
            <a:r>
              <a:rPr lang="ru-RU" sz="2600" b="1" i="1" dirty="0" smtClean="0"/>
              <a:t>6. Генетическая предрасположенность</a:t>
            </a:r>
          </a:p>
          <a:p>
            <a:endParaRPr lang="ru-RU" sz="2400" b="1" i="1" dirty="0"/>
          </a:p>
        </p:txBody>
      </p:sp>
      <p:pic>
        <p:nvPicPr>
          <p:cNvPr id="19458" name="Picture 2" descr="C:\Documents and Settings\ANARA\Рабочий стол\cirroz\язва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4" y="714356"/>
            <a:ext cx="4214842" cy="56436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Выноска со стрелкой вправо 7"/>
          <p:cNvSpPr/>
          <p:nvPr/>
        </p:nvSpPr>
        <p:spPr>
          <a:xfrm>
            <a:off x="142844" y="1285860"/>
            <a:ext cx="4643470" cy="5357850"/>
          </a:xfrm>
          <a:prstGeom prst="rightArrowCallou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accent1">
                    <a:lumMod val="75000"/>
                  </a:schemeClr>
                </a:solidFill>
              </a:rPr>
              <a:t>Факторы защиты:</a:t>
            </a:r>
          </a:p>
          <a:p>
            <a:pPr marL="342900" indent="-342900">
              <a:buAutoNum type="arabicPeriod"/>
            </a:pPr>
            <a:r>
              <a:rPr lang="ru-RU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Резистентность</a:t>
            </a: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слизистой оболочки</a:t>
            </a:r>
          </a:p>
          <a:p>
            <a:pPr marL="342900" indent="-342900">
              <a:buAutoNum type="arabicPeriod"/>
            </a:pPr>
            <a:r>
              <a:rPr lang="ru-RU" sz="2400" b="1" i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Антродуоденальный</a:t>
            </a: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	 кислотный тормоз</a:t>
            </a:r>
          </a:p>
          <a:p>
            <a:pPr marL="342900" indent="-342900">
              <a:buAutoNum type="arabicPeriod"/>
            </a:pP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Щелочная секреция</a:t>
            </a:r>
          </a:p>
          <a:p>
            <a:pPr marL="342900" indent="-342900">
              <a:buAutoNum type="arabicPeriod"/>
            </a:pPr>
            <a:r>
              <a:rPr lang="ru-RU" sz="2400" b="1" i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Пища</a:t>
            </a:r>
            <a:endParaRPr lang="ru-RU" sz="2400" b="1" i="1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Выноска со стрелкой влево 8"/>
          <p:cNvSpPr/>
          <p:nvPr/>
        </p:nvSpPr>
        <p:spPr>
          <a:xfrm>
            <a:off x="4000496" y="285728"/>
            <a:ext cx="4929222" cy="5072098"/>
          </a:xfrm>
          <a:prstGeom prst="leftArrowCallout">
            <a:avLst>
              <a:gd name="adj1" fmla="val 25000"/>
              <a:gd name="adj2" fmla="val 27057"/>
              <a:gd name="adj3" fmla="val 25000"/>
              <a:gd name="adj4" fmla="val 65859"/>
            </a:avLst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smtClean="0">
                <a:solidFill>
                  <a:srgbClr val="00B0F0"/>
                </a:solidFill>
              </a:rPr>
              <a:t>Факторы агрессии:</a:t>
            </a:r>
          </a:p>
          <a:p>
            <a:pPr marL="514350" indent="-514350">
              <a:buAutoNum type="arabicPeriod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Соляная кислота и пепсин</a:t>
            </a:r>
          </a:p>
          <a:p>
            <a:pPr marL="514350" indent="-514350">
              <a:buAutoNum type="arabicPeriod"/>
            </a:pPr>
            <a:r>
              <a:rPr lang="ru-RU" sz="2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Гастродуоденальная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err="1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дисмоторика</a:t>
            </a:r>
            <a:endParaRPr lang="ru-RU" sz="2400" b="1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  <a:p>
            <a:pPr marL="514350" indent="-514350">
              <a:buAutoNum type="arabicPeriod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Травма слизистой оболочки</a:t>
            </a:r>
          </a:p>
          <a:p>
            <a:pPr marL="514350" indent="-514350">
              <a:buAutoNum type="arabicPeriod"/>
            </a:pP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Факторы питания</a:t>
            </a:r>
          </a:p>
          <a:p>
            <a:endParaRPr lang="ru-RU" sz="2800" b="1" dirty="0" smtClean="0">
              <a:solidFill>
                <a:srgbClr val="00B0F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7158" y="428604"/>
            <a:ext cx="4286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ПАТОГЕНЕЗ</a:t>
            </a:r>
            <a:endParaRPr lang="ru-RU" sz="3200" b="1" i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C:\Documents and Settings\ANARA\Рабочий стол\cirroz\гастрит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857232"/>
            <a:ext cx="5643602" cy="5072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62050"/>
          </a:xfrm>
        </p:spPr>
        <p:txBody>
          <a:bodyPr/>
          <a:lstStyle/>
          <a:p>
            <a:pPr algn="ctr"/>
            <a:r>
              <a:rPr lang="ru-RU" sz="4000" b="1" i="1" dirty="0" smtClean="0">
                <a:solidFill>
                  <a:schemeClr val="bg2">
                    <a:lumMod val="60000"/>
                    <a:lumOff val="40000"/>
                  </a:schemeClr>
                </a:solidFill>
              </a:rPr>
              <a:t>Клиника </a:t>
            </a:r>
            <a:endParaRPr lang="ru-RU" sz="4000" b="1" i="1" dirty="0">
              <a:solidFill>
                <a:schemeClr val="bg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85786" y="857232"/>
            <a:ext cx="4171952" cy="5572164"/>
          </a:xfrm>
        </p:spPr>
        <p:txBody>
          <a:bodyPr>
            <a:normAutofit lnSpcReduction="10000"/>
          </a:bodyPr>
          <a:lstStyle/>
          <a:p>
            <a:pPr marL="397764" indent="-342900">
              <a:buAutoNum type="arabicPeriod"/>
            </a:pPr>
            <a:r>
              <a:rPr lang="ru-RU" sz="2000" b="1" i="1" u="sng" dirty="0" smtClean="0">
                <a:solidFill>
                  <a:schemeClr val="accent4">
                    <a:lumMod val="75000"/>
                  </a:schemeClr>
                </a:solidFill>
              </a:rPr>
              <a:t>Болевой</a:t>
            </a: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i="1" dirty="0" smtClean="0"/>
              <a:t>синдром представлен субъективными проявлениями и синдромом "локальной" болезненности. </a:t>
            </a:r>
          </a:p>
          <a:p>
            <a:pPr marL="397764" indent="-342900">
              <a:buAutoNum type="arabicPeriod"/>
            </a:pPr>
            <a:r>
              <a:rPr lang="ru-RU" b="1" i="1" dirty="0" smtClean="0"/>
              <a:t>К</a:t>
            </a:r>
            <a:r>
              <a:rPr lang="ru-RU" b="1" i="1" u="sng" dirty="0" smtClean="0"/>
              <a:t> </a:t>
            </a:r>
            <a:r>
              <a:rPr lang="ru-RU" b="1" i="1" u="sng" dirty="0" smtClean="0">
                <a:solidFill>
                  <a:schemeClr val="accent4">
                    <a:lumMod val="75000"/>
                  </a:schemeClr>
                </a:solidFill>
              </a:rPr>
              <a:t>диспепсическим</a:t>
            </a:r>
            <a:r>
              <a:rPr lang="ru-RU" b="1" i="1" dirty="0" smtClean="0"/>
              <a:t> проявлениям относятся изжога , нередко предшествующая появлению болей ("поздняя", "голодная", "ранняя", "ночная) ,отрыжка кислым, нередко сочетающаяся с саливацией и срыгиванием.</a:t>
            </a:r>
          </a:p>
          <a:p>
            <a:pPr marL="397764" indent="-342900">
              <a:buAutoNum type="arabicPeriod"/>
            </a:pPr>
            <a:r>
              <a:rPr lang="ru-RU" b="1" i="1" u="sng" dirty="0" smtClean="0">
                <a:solidFill>
                  <a:schemeClr val="accent4">
                    <a:lumMod val="75000"/>
                  </a:schemeClr>
                </a:solidFill>
              </a:rPr>
              <a:t>Кишечная </a:t>
            </a:r>
            <a:r>
              <a:rPr lang="ru-RU" b="1" i="1" u="sng" dirty="0" err="1" smtClean="0">
                <a:solidFill>
                  <a:schemeClr val="accent4">
                    <a:lumMod val="75000"/>
                  </a:schemeClr>
                </a:solidFill>
              </a:rPr>
              <a:t>дискинезия</a:t>
            </a:r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i="1" dirty="0" smtClean="0"/>
              <a:t>представлена наклонностью к запорам.</a:t>
            </a:r>
          </a:p>
          <a:p>
            <a:pPr marL="397764" indent="-342900">
              <a:buAutoNum type="arabicPeriod"/>
            </a:pPr>
            <a:r>
              <a:rPr lang="ru-RU" b="1" i="1" u="sng" dirty="0" smtClean="0">
                <a:solidFill>
                  <a:schemeClr val="accent4">
                    <a:lumMod val="75000"/>
                  </a:schemeClr>
                </a:solidFill>
              </a:rPr>
              <a:t>Астеновегетативная симптоматика</a:t>
            </a:r>
            <a:r>
              <a:rPr lang="ru-RU" b="1" i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ru-RU" b="1" i="1" dirty="0" smtClean="0"/>
              <a:t>очень характерна для язвенной болезни. Больные раздражительны, вспыльчивы, эмоционально лабильны.</a:t>
            </a:r>
            <a:endParaRPr lang="ru-RU" b="1" i="1" dirty="0"/>
          </a:p>
        </p:txBody>
      </p:sp>
      <p:pic>
        <p:nvPicPr>
          <p:cNvPr id="5" name="Picture 2" descr="C:\Documents and Settings\ANARA\Рабочий стол\cirroz\гастрит 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1000108"/>
            <a:ext cx="2749576" cy="44291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Осложнения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142984"/>
            <a:ext cx="3957638" cy="5429288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Кровотечение</a:t>
            </a:r>
            <a:r>
              <a:rPr lang="ru-RU" dirty="0" smtClean="0"/>
              <a:t> является наиболее частым осложнением язвенной болезни. Различают скрытые и явные кровотечения.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Перфорация </a:t>
            </a:r>
            <a:r>
              <a:rPr lang="ru-RU" dirty="0" smtClean="0"/>
              <a:t>встречается примерно в 5 - 20% случаев и требует немедленного оперативного вмешательства. Клиника перфорации представлена острой "кинжальной" болью в </a:t>
            </a:r>
            <a:r>
              <a:rPr lang="ru-RU" dirty="0" err="1" smtClean="0"/>
              <a:t>эпигастральной</a:t>
            </a:r>
            <a:r>
              <a:rPr lang="ru-RU" dirty="0" smtClean="0"/>
              <a:t> области.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Стеноз</a:t>
            </a:r>
            <a:r>
              <a:rPr lang="ru-RU" dirty="0" smtClean="0"/>
              <a:t> осложняет течение , наиболее часто встречается стеноз привратника и </a:t>
            </a:r>
            <a:r>
              <a:rPr lang="ru-RU" dirty="0" err="1" smtClean="0"/>
              <a:t>постбульбарного</a:t>
            </a:r>
            <a:r>
              <a:rPr lang="ru-RU" dirty="0" smtClean="0"/>
              <a:t> отдела.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Малигнизация. </a:t>
            </a:r>
          </a:p>
          <a:p>
            <a:pPr>
              <a:buFont typeface="Arial" pitchFamily="34" charset="0"/>
              <a:buChar char="•"/>
            </a:pPr>
            <a:r>
              <a:rPr lang="ru-RU" sz="2000" b="1" i="1" dirty="0" err="1" smtClean="0">
                <a:solidFill>
                  <a:schemeClr val="accent4">
                    <a:lumMod val="75000"/>
                  </a:schemeClr>
                </a:solidFill>
              </a:rPr>
              <a:t>Пенетрация</a:t>
            </a:r>
            <a:r>
              <a:rPr lang="ru-RU" sz="2000" b="1" i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endParaRPr lang="ru-RU" dirty="0"/>
          </a:p>
        </p:txBody>
      </p:sp>
      <p:pic>
        <p:nvPicPr>
          <p:cNvPr id="22530" name="Picture 2" descr="C:\Documents and Settings\ANARA\Рабочий стол\cirroz\язва 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428736"/>
            <a:ext cx="3648101" cy="52086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Диагностика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3314696" cy="4572000"/>
          </a:xfrm>
        </p:spPr>
        <p:txBody>
          <a:bodyPr>
            <a:normAutofit fontScale="92500"/>
          </a:bodyPr>
          <a:lstStyle/>
          <a:p>
            <a:r>
              <a:rPr lang="ru-RU" sz="3200" b="1" i="1" u="sng" dirty="0" smtClean="0">
                <a:solidFill>
                  <a:schemeClr val="accent4">
                    <a:lumMod val="75000"/>
                  </a:schemeClr>
                </a:solidFill>
              </a:rPr>
              <a:t>Эндоскопические данные</a:t>
            </a:r>
          </a:p>
          <a:p>
            <a:r>
              <a:rPr lang="ru-RU" sz="2400" b="1" i="1" dirty="0" smtClean="0">
                <a:solidFill>
                  <a:schemeClr val="tx2">
                    <a:lumMod val="75000"/>
                  </a:schemeClr>
                </a:solidFill>
              </a:rPr>
              <a:t>При проведении ФГДС  края язвы четко очерченные, высокие, ровные с обрывистыми склонами язвенного кратера. Вокруг язвы СО имеет вид "приподнятого валика" с отеком и гиперемией. </a:t>
            </a:r>
          </a:p>
          <a:p>
            <a:endParaRPr lang="ru-RU" dirty="0"/>
          </a:p>
        </p:txBody>
      </p:sp>
      <p:pic>
        <p:nvPicPr>
          <p:cNvPr id="6" name="Содержимое 5" descr="гастрит 6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000496" y="1357298"/>
            <a:ext cx="4857784" cy="50006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ANARA\Рабочий стол\cirroz\язва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3500462" cy="5000660"/>
          </a:xfrm>
          <a:prstGeom prst="rect">
            <a:avLst/>
          </a:prstGeom>
          <a:noFill/>
        </p:spPr>
      </p:pic>
      <p:pic>
        <p:nvPicPr>
          <p:cNvPr id="23555" name="Picture 3" descr="C:\Documents and Settings\ANARA\Рабочий стол\cirroz\язва6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90" y="1714488"/>
            <a:ext cx="3857652" cy="4714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5703018"/>
          </a:xfrm>
        </p:spPr>
        <p:txBody>
          <a:bodyPr/>
          <a:lstStyle/>
          <a:p>
            <a:r>
              <a:rPr lang="ru-RU" u="sng" dirty="0" smtClean="0"/>
              <a:t>Рентгенологические признаки</a:t>
            </a:r>
            <a:br>
              <a:rPr lang="ru-RU" u="sng" dirty="0" smtClean="0"/>
            </a:br>
            <a:r>
              <a:rPr lang="ru-RU" sz="2800" b="1" i="1" dirty="0" smtClean="0"/>
              <a:t>1. "ниши", или бариевого депо ("плюс ткань"),</a:t>
            </a:r>
            <a:br>
              <a:rPr lang="ru-RU" sz="2800" b="1" i="1" dirty="0" smtClean="0"/>
            </a:br>
            <a:r>
              <a:rPr lang="ru-RU" sz="2800" b="1" i="1" dirty="0" smtClean="0"/>
              <a:t>2. дефект в области изъязвления</a:t>
            </a:r>
            <a:br>
              <a:rPr lang="ru-RU" sz="2800" b="1" i="1" dirty="0" smtClean="0"/>
            </a:br>
            <a:r>
              <a:rPr lang="ru-RU" sz="2800" b="1" i="1" dirty="0" smtClean="0"/>
              <a:t>3. дефект наполнения органа рубцового характера</a:t>
            </a:r>
            <a:br>
              <a:rPr lang="ru-RU" sz="2800" b="1" i="1" dirty="0" smtClean="0"/>
            </a:br>
            <a:r>
              <a:rPr lang="ru-RU" sz="2800" b="1" i="1" dirty="0" smtClean="0"/>
              <a:t>4. конвергенция складок на контуре вокруг ниши</a:t>
            </a:r>
            <a:br>
              <a:rPr lang="ru-RU" sz="2800" b="1" i="1" dirty="0" smtClean="0"/>
            </a:br>
            <a:r>
              <a:rPr lang="ru-RU" sz="2800" b="1" i="1" dirty="0" smtClean="0"/>
              <a:t>5. симптом "указующего перста" </a:t>
            </a:r>
            <a:br>
              <a:rPr lang="ru-RU" sz="2800" b="1" i="1" dirty="0" smtClean="0"/>
            </a:br>
            <a:r>
              <a:rPr lang="ru-RU" u="sng" dirty="0" smtClean="0"/>
              <a:t>Диагностика </a:t>
            </a:r>
            <a:r>
              <a:rPr lang="en-US" u="sng" dirty="0" smtClean="0"/>
              <a:t>Hp-</a:t>
            </a:r>
            <a:r>
              <a:rPr lang="ru-RU" u="sng" dirty="0" smtClean="0"/>
              <a:t>инфекции</a:t>
            </a:r>
            <a:br>
              <a:rPr lang="ru-RU" u="sng" dirty="0" smtClean="0"/>
            </a:br>
            <a:r>
              <a:rPr lang="ru-RU" u="sng" dirty="0" smtClean="0"/>
              <a:t>Гистологическое исследование</a:t>
            </a:r>
            <a:endParaRPr lang="ru-RU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Базисная терапия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4029076" cy="5137172"/>
          </a:xfrm>
        </p:spPr>
        <p:txBody>
          <a:bodyPr>
            <a:normAutofit fontScale="62500" lnSpcReduction="20000"/>
          </a:bodyPr>
          <a:lstStyle/>
          <a:p>
            <a:r>
              <a:rPr lang="ru-RU" sz="3400" b="1" i="1" dirty="0" smtClean="0"/>
              <a:t>1. Режим, желательно в условиях стационара, т.к. </a:t>
            </a:r>
            <a:r>
              <a:rPr lang="ru-RU" sz="3400" b="1" i="1" dirty="0" err="1" smtClean="0"/>
              <a:t>амбулаторно</a:t>
            </a:r>
            <a:r>
              <a:rPr lang="ru-RU" sz="3400" b="1" i="1" dirty="0" smtClean="0"/>
              <a:t> рубцевание наступает у 30% леченных больных позднее 4-6 недели. Больному необходим покой больному (физический и психический).</a:t>
            </a:r>
          </a:p>
          <a:p>
            <a:r>
              <a:rPr lang="ru-RU" sz="3400" b="1" i="1" dirty="0" smtClean="0"/>
              <a:t>2. Лечебное питание (диета 1а, 1б, 1) на весь период обострения.</a:t>
            </a:r>
          </a:p>
          <a:p>
            <a:r>
              <a:rPr lang="ru-RU" sz="3400" b="1" i="1" dirty="0" smtClean="0"/>
              <a:t>3. Устранение повреждающих факторов - алкоголя, курения, повреждения лекарствами и т.д.</a:t>
            </a:r>
          </a:p>
          <a:p>
            <a:r>
              <a:rPr lang="ru-RU" sz="3400" b="1" i="1" dirty="0" smtClean="0"/>
              <a:t>4. Лечение с помощью физических факторов</a:t>
            </a:r>
          </a:p>
          <a:p>
            <a:endParaRPr lang="ru-RU" dirty="0"/>
          </a:p>
        </p:txBody>
      </p:sp>
      <p:pic>
        <p:nvPicPr>
          <p:cNvPr id="24578" name="Picture 2" descr="C:\Documents and Settings\ANARA\Рабочий стол\cirroz\язва5.jpe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9341" y="1435100"/>
            <a:ext cx="3037343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714480" y="357166"/>
            <a:ext cx="55721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dirty="0" smtClean="0">
                <a:solidFill>
                  <a:schemeClr val="tx2">
                    <a:lumMod val="75000"/>
                  </a:schemeClr>
                </a:solidFill>
              </a:rPr>
              <a:t>Трехкомпонентная схема лечения</a:t>
            </a:r>
            <a:endParaRPr lang="ru-RU" sz="4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4348" y="1857364"/>
            <a:ext cx="692948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i="1" dirty="0" err="1" smtClean="0"/>
              <a:t>Блокатор</a:t>
            </a:r>
            <a:r>
              <a:rPr lang="ru-RU" sz="2400" b="1" i="1" dirty="0" smtClean="0"/>
              <a:t> Н,К,АТФ азы ОМЕЗ (20 мг 2 раза в </a:t>
            </a:r>
            <a:r>
              <a:rPr lang="ru-RU" sz="2400" b="1" i="1" dirty="0" err="1" smtClean="0"/>
              <a:t>сут</a:t>
            </a:r>
            <a:r>
              <a:rPr lang="ru-RU" sz="2400" b="1" i="1" dirty="0" smtClean="0"/>
              <a:t>), </a:t>
            </a:r>
            <a:r>
              <a:rPr lang="ru-RU" sz="2400" b="1" i="1" dirty="0" err="1" smtClean="0"/>
              <a:t>в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теч</a:t>
            </a:r>
            <a:r>
              <a:rPr lang="ru-RU" sz="2400" b="1" i="1" dirty="0" smtClean="0"/>
              <a:t> 7 дней в комбинации с </a:t>
            </a:r>
            <a:r>
              <a:rPr lang="ru-RU" sz="2400" b="1" i="1" dirty="0" err="1" smtClean="0"/>
              <a:t>Метронидазолом</a:t>
            </a:r>
            <a:r>
              <a:rPr lang="ru-RU" sz="2400" b="1" i="1" dirty="0" smtClean="0"/>
              <a:t> (400 мг 3р в </a:t>
            </a:r>
            <a:r>
              <a:rPr lang="ru-RU" sz="2400" b="1" i="1" dirty="0" err="1" smtClean="0"/>
              <a:t>сут</a:t>
            </a:r>
            <a:r>
              <a:rPr lang="ru-RU" sz="2400" b="1" i="1" dirty="0" smtClean="0"/>
              <a:t>) и </a:t>
            </a:r>
            <a:r>
              <a:rPr lang="ru-RU" sz="2400" b="1" i="1" dirty="0" err="1" smtClean="0"/>
              <a:t>Кларитромицином</a:t>
            </a:r>
            <a:r>
              <a:rPr lang="ru-RU" sz="2400" b="1" i="1" dirty="0" smtClean="0"/>
              <a:t> (250 мг 2 </a:t>
            </a:r>
            <a:r>
              <a:rPr lang="ru-RU" sz="2400" b="1" i="1" dirty="0" err="1" smtClean="0"/>
              <a:t>р</a:t>
            </a:r>
            <a:r>
              <a:rPr lang="ru-RU" sz="2400" b="1" i="1" dirty="0" smtClean="0"/>
              <a:t> в </a:t>
            </a:r>
            <a:r>
              <a:rPr lang="ru-RU" sz="2400" b="1" i="1" dirty="0" err="1" smtClean="0"/>
              <a:t>сут</a:t>
            </a:r>
            <a:r>
              <a:rPr lang="ru-RU" sz="2400" b="1" i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ru-RU" sz="2400" b="1" i="1" dirty="0" smtClean="0"/>
          </a:p>
          <a:p>
            <a:pPr>
              <a:buFont typeface="Arial" pitchFamily="34" charset="0"/>
              <a:buChar char="•"/>
            </a:pPr>
            <a:r>
              <a:rPr lang="ru-RU" sz="2400" b="1" i="1" dirty="0" err="1" smtClean="0"/>
              <a:t>Блокатор</a:t>
            </a:r>
            <a:r>
              <a:rPr lang="ru-RU" sz="2400" b="1" i="1" dirty="0" smtClean="0"/>
              <a:t> Н2-рецепторов  гистамина </a:t>
            </a:r>
            <a:r>
              <a:rPr lang="ru-RU" sz="2400" b="1" i="1" dirty="0" err="1" smtClean="0"/>
              <a:t>Ранитидин</a:t>
            </a:r>
            <a:r>
              <a:rPr lang="ru-RU" sz="2400" b="1" i="1" dirty="0" smtClean="0"/>
              <a:t> (150 мг 2 </a:t>
            </a:r>
            <a:r>
              <a:rPr lang="ru-RU" sz="2400" b="1" i="1" dirty="0" err="1" smtClean="0"/>
              <a:t>р</a:t>
            </a:r>
            <a:r>
              <a:rPr lang="ru-RU" sz="2400" b="1" i="1" dirty="0" smtClean="0"/>
              <a:t> в </a:t>
            </a:r>
            <a:r>
              <a:rPr lang="ru-RU" sz="2400" b="1" i="1" dirty="0" err="1" smtClean="0"/>
              <a:t>сут</a:t>
            </a:r>
            <a:r>
              <a:rPr lang="ru-RU" sz="2400" b="1" i="1" dirty="0" smtClean="0"/>
              <a:t>) </a:t>
            </a:r>
            <a:r>
              <a:rPr lang="ru-RU" sz="2400" b="1" i="1" dirty="0" err="1" smtClean="0"/>
              <a:t>в</a:t>
            </a:r>
            <a:r>
              <a:rPr lang="ru-RU" sz="2400" b="1" i="1" dirty="0" smtClean="0"/>
              <a:t> сочетании с </a:t>
            </a:r>
            <a:r>
              <a:rPr lang="ru-RU" sz="2400" b="1" i="1" dirty="0" err="1" smtClean="0"/>
              <a:t>Амоксициллином</a:t>
            </a:r>
            <a:r>
              <a:rPr lang="ru-RU" sz="2400" b="1" i="1" dirty="0" smtClean="0"/>
              <a:t> (1000 мг 2р) и </a:t>
            </a:r>
            <a:r>
              <a:rPr lang="ru-RU" sz="2400" b="1" i="1" dirty="0" err="1" smtClean="0"/>
              <a:t>Метронидазолом</a:t>
            </a:r>
            <a:r>
              <a:rPr lang="ru-RU" sz="2400" b="1" i="1" dirty="0" smtClean="0"/>
              <a:t> (250 мг 4 </a:t>
            </a:r>
            <a:r>
              <a:rPr lang="ru-RU" sz="2400" b="1" i="1" dirty="0" err="1" smtClean="0"/>
              <a:t>р</a:t>
            </a:r>
            <a:r>
              <a:rPr lang="ru-RU" sz="2400" b="1" i="1" dirty="0" smtClean="0"/>
              <a:t>)</a:t>
            </a:r>
          </a:p>
          <a:p>
            <a:pPr>
              <a:buFont typeface="Arial" pitchFamily="34" charset="0"/>
              <a:buChar char="•"/>
            </a:pPr>
            <a:endParaRPr lang="ru-RU" sz="2400" b="1" i="1" dirty="0" smtClean="0"/>
          </a:p>
          <a:p>
            <a:pPr>
              <a:buFont typeface="Arial" pitchFamily="34" charset="0"/>
              <a:buChar char="•"/>
            </a:pPr>
            <a:r>
              <a:rPr lang="ru-RU" sz="2400" b="1" i="1" dirty="0" smtClean="0"/>
              <a:t>Висмута </a:t>
            </a:r>
            <a:r>
              <a:rPr lang="ru-RU" sz="2400" b="1" i="1" dirty="0" err="1" smtClean="0"/>
              <a:t>Трикалия</a:t>
            </a:r>
            <a:r>
              <a:rPr lang="ru-RU" sz="2400" b="1" i="1" dirty="0" smtClean="0"/>
              <a:t> </a:t>
            </a:r>
            <a:r>
              <a:rPr lang="ru-RU" sz="2400" b="1" i="1" dirty="0" err="1" smtClean="0"/>
              <a:t>дицитрат</a:t>
            </a:r>
            <a:r>
              <a:rPr lang="ru-RU" sz="2400" b="1" i="1" dirty="0" smtClean="0"/>
              <a:t> ( </a:t>
            </a:r>
            <a:r>
              <a:rPr lang="ru-RU" sz="2400" b="1" i="1" dirty="0" err="1" smtClean="0"/>
              <a:t>Де-нол</a:t>
            </a:r>
            <a:r>
              <a:rPr lang="ru-RU" sz="2400" b="1" i="1" dirty="0" smtClean="0"/>
              <a:t>) (120 мг 4 </a:t>
            </a:r>
            <a:r>
              <a:rPr lang="ru-RU" sz="2400" b="1" i="1" dirty="0" err="1" smtClean="0"/>
              <a:t>р</a:t>
            </a:r>
            <a:r>
              <a:rPr lang="ru-RU" sz="2400" b="1" i="1" dirty="0" smtClean="0"/>
              <a:t>) в сочетании с тетрациклином (500 мг 4 </a:t>
            </a:r>
            <a:r>
              <a:rPr lang="ru-RU" sz="2400" b="1" i="1" dirty="0" err="1" smtClean="0"/>
              <a:t>р</a:t>
            </a:r>
            <a:r>
              <a:rPr lang="ru-RU" sz="2400" b="1" i="1" dirty="0" smtClean="0"/>
              <a:t>) и Метритом </a:t>
            </a:r>
            <a:endParaRPr lang="ru-RU" sz="24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571472" y="1785926"/>
            <a:ext cx="8215370" cy="4357718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Включает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антисекреторный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препарат (ингибитор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Н,К-АТФазы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), препарат Висмута и два противомикробных препарата:</a:t>
            </a:r>
          </a:p>
          <a:p>
            <a:pPr>
              <a:buFont typeface="Arial" pitchFamily="34" charset="0"/>
              <a:buChar char="•"/>
            </a:pP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Омез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(20 мг 2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) в сочетании с коллоидным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субцитратом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висмута (120 мг 4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), тетрациклином (500 мг 4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) и Метритом</a:t>
            </a:r>
          </a:p>
          <a:p>
            <a:pPr>
              <a:buFont typeface="Arial" pitchFamily="34" charset="0"/>
              <a:buChar char="•"/>
            </a:pPr>
            <a:endParaRPr lang="ru-RU" sz="2800" b="1" i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Де-нол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(120 мг 4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р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) в сочетании с </a:t>
            </a:r>
            <a:r>
              <a:rPr lang="ru-RU" sz="2800" b="1" i="1" dirty="0" err="1" smtClean="0">
                <a:solidFill>
                  <a:schemeClr val="tx2">
                    <a:lumMod val="75000"/>
                  </a:schemeClr>
                </a:solidFill>
              </a:rPr>
              <a:t>Ранитидином</a:t>
            </a:r>
            <a:r>
              <a:rPr lang="ru-RU" sz="2800" b="1" i="1" dirty="0" smtClean="0">
                <a:solidFill>
                  <a:schemeClr val="tx2">
                    <a:lumMod val="75000"/>
                  </a:schemeClr>
                </a:solidFill>
              </a:rPr>
              <a:t> (150 мг 2р), Тетрациклином и Метритом </a:t>
            </a:r>
            <a:endParaRPr lang="ru-RU" sz="28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Четырехкомпонентная схема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0"/>
            <a:ext cx="8229600" cy="1162050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chemeClr val="accent1">
                    <a:lumMod val="75000"/>
                  </a:schemeClr>
                </a:solidFill>
              </a:rPr>
              <a:t>Хирургическое лечение</a:t>
            </a:r>
            <a:endParaRPr lang="ru-RU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000108"/>
            <a:ext cx="4100514" cy="5500726"/>
          </a:xfrm>
        </p:spPr>
        <p:txBody>
          <a:bodyPr>
            <a:normAutofit/>
          </a:bodyPr>
          <a:lstStyle/>
          <a:p>
            <a:r>
              <a:rPr lang="ru-RU" sz="2400" b="1" i="1" u="sng" dirty="0" smtClean="0"/>
              <a:t>Абсолютные показания:</a:t>
            </a:r>
            <a:endParaRPr lang="ru-RU" sz="2400" b="1" i="1" dirty="0" smtClean="0"/>
          </a:p>
          <a:p>
            <a:r>
              <a:rPr lang="ru-RU" dirty="0" smtClean="0"/>
              <a:t>1. Перфорация язвы,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Профузное</a:t>
            </a:r>
            <a:r>
              <a:rPr lang="ru-RU" dirty="0" smtClean="0"/>
              <a:t> желудочно-кишечное кровотечение,</a:t>
            </a:r>
          </a:p>
          <a:p>
            <a:r>
              <a:rPr lang="ru-RU" dirty="0" smtClean="0"/>
              <a:t>3. Стеноз привратника с выраженными эвакуаторными нарушениями.</a:t>
            </a:r>
          </a:p>
          <a:p>
            <a:endParaRPr lang="ru-RU" dirty="0" smtClean="0"/>
          </a:p>
          <a:p>
            <a:r>
              <a:rPr lang="ru-RU" sz="2400" b="1" i="1" u="sng" dirty="0" smtClean="0"/>
              <a:t>Относительные показания:</a:t>
            </a:r>
          </a:p>
          <a:p>
            <a:r>
              <a:rPr lang="ru-RU" dirty="0" smtClean="0"/>
              <a:t>1. Наличие нескольких эпизодов желудочного кровотечения в анамнезе (в </a:t>
            </a:r>
            <a:r>
              <a:rPr lang="ru-RU" dirty="0" err="1" smtClean="0"/>
              <a:t>том.числе</a:t>
            </a:r>
            <a:r>
              <a:rPr lang="ru-RU" dirty="0" smtClean="0"/>
              <a:t> после </a:t>
            </a:r>
            <a:r>
              <a:rPr lang="ru-RU" dirty="0" err="1" smtClean="0"/>
              <a:t>ушивания</a:t>
            </a:r>
            <a:r>
              <a:rPr lang="ru-RU" dirty="0" smtClean="0"/>
              <a:t> язвы),</a:t>
            </a:r>
          </a:p>
          <a:p>
            <a:r>
              <a:rPr lang="ru-RU" dirty="0" smtClean="0"/>
              <a:t>2. Малигнизация,</a:t>
            </a:r>
          </a:p>
          <a:p>
            <a:r>
              <a:rPr lang="ru-RU" dirty="0" smtClean="0"/>
              <a:t>3. Отсутствие заживления в течение 4-х и более месяцев.</a:t>
            </a:r>
          </a:p>
          <a:p>
            <a:endParaRPr lang="ru-RU" dirty="0"/>
          </a:p>
        </p:txBody>
      </p:sp>
      <p:pic>
        <p:nvPicPr>
          <p:cNvPr id="5" name="Содержимое 4" descr="язва 9.jpeg"/>
          <p:cNvPicPr>
            <a:picLocks noGrp="1" noChangeAspect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>
          <a:xfrm>
            <a:off x="5286380" y="1571612"/>
            <a:ext cx="3357586" cy="450059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b="1" i="1" dirty="0" smtClean="0">
                <a:solidFill>
                  <a:schemeClr val="accent4">
                    <a:lumMod val="40000"/>
                    <a:lumOff val="60000"/>
                  </a:schemeClr>
                </a:solidFill>
              </a:rPr>
              <a:t>Спасибо за внимание</a:t>
            </a:r>
            <a:endParaRPr lang="ru-RU" sz="4800" b="1" i="1" dirty="0">
              <a:solidFill>
                <a:schemeClr val="accent4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6050" y="1928802"/>
            <a:ext cx="392909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166</TotalTime>
  <Words>807</Words>
  <Application>Microsoft Office PowerPoint</Application>
  <PresentationFormat>Экран (4:3)</PresentationFormat>
  <Paragraphs>96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Метро</vt:lpstr>
      <vt:lpstr>                       Подготовила: Малюченко А.Ю., 5 курс 2 мед 27 гр.            </vt:lpstr>
      <vt:lpstr>Слайд 2</vt:lpstr>
      <vt:lpstr>Язвенная болезнь - хроническое рецидивирующее заболевание, имеющее склонность к прогрессированию и характеризующееся возникновением язвенного дефекта в слизистой оболочке желудка или двенадцатиперстной кишки, протекающее циклически, с вовлечением в патологический процесс других органов и систем, с развитием осложнений, угрожающих жизни больного.  </vt:lpstr>
      <vt:lpstr>Слайд 4</vt:lpstr>
      <vt:lpstr>Слайд 5</vt:lpstr>
      <vt:lpstr>Этиология</vt:lpstr>
      <vt:lpstr>Слайд 7</vt:lpstr>
      <vt:lpstr>Слайд 8</vt:lpstr>
      <vt:lpstr>Слайд 9</vt:lpstr>
      <vt:lpstr>Клиника </vt:lpstr>
      <vt:lpstr>Осложнения</vt:lpstr>
      <vt:lpstr>Диагностика</vt:lpstr>
      <vt:lpstr>Слайд 13</vt:lpstr>
      <vt:lpstr>Рентгенологические признаки 1. "ниши", или бариевого депо ("плюс ткань"), 2. дефект в области изъязвления 3. дефект наполнения органа рубцового характера 4. конвергенция складок на контуре вокруг ниши 5. симптом "указующего перста"  Диагностика Hp-инфекции Гистологическое исследование</vt:lpstr>
      <vt:lpstr>Базисная терапия</vt:lpstr>
      <vt:lpstr>Слайд 16</vt:lpstr>
      <vt:lpstr>Четырехкомпонентная схема</vt:lpstr>
      <vt:lpstr>Хирургическое лечение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Подготовила: Кабдрахманова К 424 гр           Проверила: Щетинина Е.Д.</dc:title>
  <dc:creator>www.MRMARKER.ru</dc:creator>
  <cp:lastModifiedBy>User</cp:lastModifiedBy>
  <cp:revision>18</cp:revision>
  <dcterms:created xsi:type="dcterms:W3CDTF">2010-03-17T08:37:20Z</dcterms:created>
  <dcterms:modified xsi:type="dcterms:W3CDTF">2019-04-03T19:12:08Z</dcterms:modified>
</cp:coreProperties>
</file>