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80" r:id="rId4"/>
    <p:sldId id="271" r:id="rId5"/>
    <p:sldId id="258" r:id="rId6"/>
    <p:sldId id="272" r:id="rId7"/>
    <p:sldId id="259" r:id="rId8"/>
    <p:sldId id="281" r:id="rId9"/>
    <p:sldId id="260" r:id="rId10"/>
    <p:sldId id="282" r:id="rId11"/>
    <p:sldId id="261" r:id="rId12"/>
    <p:sldId id="283" r:id="rId13"/>
    <p:sldId id="262" r:id="rId14"/>
    <p:sldId id="284" r:id="rId15"/>
    <p:sldId id="285" r:id="rId16"/>
    <p:sldId id="286" r:id="rId17"/>
    <p:sldId id="278" r:id="rId18"/>
    <p:sldId id="265" r:id="rId19"/>
    <p:sldId id="287" r:id="rId20"/>
    <p:sldId id="266" r:id="rId21"/>
    <p:sldId id="270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60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D8DCD1-E749-45AD-B1F3-BEA114B83AB7}" type="doc">
      <dgm:prSet loTypeId="urn:microsoft.com/office/officeart/2005/8/layout/vList2" loCatId="list" qsTypeId="urn:microsoft.com/office/officeart/2005/8/quickstyle/simple3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AC16FF1F-E925-4E99-8143-EF675B5F44D3}">
      <dgm:prSet/>
      <dgm:spPr/>
      <dgm:t>
        <a:bodyPr/>
        <a:lstStyle/>
        <a:p>
          <a:pPr algn="ctr" rtl="0"/>
          <a:r>
            <a:rPr lang="ru-RU" b="0" i="0" dirty="0" smtClean="0"/>
            <a:t>- это наследственные заболевания, обусловленные изменением числа или структуры хромосом. </a:t>
          </a:r>
        </a:p>
      </dgm:t>
    </dgm:pt>
    <dgm:pt modelId="{8A730928-26F3-4445-B673-6D12B46DD8C8}" type="parTrans" cxnId="{BD3DA090-12D2-4FEF-ACD4-C355F4A0707D}">
      <dgm:prSet/>
      <dgm:spPr/>
      <dgm:t>
        <a:bodyPr/>
        <a:lstStyle/>
        <a:p>
          <a:endParaRPr lang="ru-RU"/>
        </a:p>
      </dgm:t>
    </dgm:pt>
    <dgm:pt modelId="{9F5892DA-7D7C-484D-BA32-AF73A3853B01}" type="sibTrans" cxnId="{BD3DA090-12D2-4FEF-ACD4-C355F4A0707D}">
      <dgm:prSet/>
      <dgm:spPr/>
      <dgm:t>
        <a:bodyPr/>
        <a:lstStyle/>
        <a:p>
          <a:endParaRPr lang="ru-RU"/>
        </a:p>
      </dgm:t>
    </dgm:pt>
    <dgm:pt modelId="{CA8B92A7-48EE-4584-AE8F-9DF1BF0431BB}" type="pres">
      <dgm:prSet presAssocID="{63D8DCD1-E749-45AD-B1F3-BEA114B83A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3E370A9-CBFD-4442-896D-FF1A98047C11}" type="pres">
      <dgm:prSet presAssocID="{AC16FF1F-E925-4E99-8143-EF675B5F44D3}" presName="parentText" presStyleLbl="node1" presStyleIdx="0" presStyleCnt="1" custScaleY="54849" custLinFactNeighborY="-785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3DA090-12D2-4FEF-ACD4-C355F4A0707D}" srcId="{63D8DCD1-E749-45AD-B1F3-BEA114B83AB7}" destId="{AC16FF1F-E925-4E99-8143-EF675B5F44D3}" srcOrd="0" destOrd="0" parTransId="{8A730928-26F3-4445-B673-6D12B46DD8C8}" sibTransId="{9F5892DA-7D7C-484D-BA32-AF73A3853B01}"/>
    <dgm:cxn modelId="{ED44841A-3BC0-4C5B-8E21-0239A2AE0377}" type="presOf" srcId="{AC16FF1F-E925-4E99-8143-EF675B5F44D3}" destId="{43E370A9-CBFD-4442-896D-FF1A98047C11}" srcOrd="0" destOrd="0" presId="urn:microsoft.com/office/officeart/2005/8/layout/vList2"/>
    <dgm:cxn modelId="{814BB992-10F1-427E-ABEB-04FD33205E8D}" type="presOf" srcId="{63D8DCD1-E749-45AD-B1F3-BEA114B83AB7}" destId="{CA8B92A7-48EE-4584-AE8F-9DF1BF0431BB}" srcOrd="0" destOrd="0" presId="urn:microsoft.com/office/officeart/2005/8/layout/vList2"/>
    <dgm:cxn modelId="{35CECB76-4CCC-4929-9C7D-C6F52081DB04}" type="presParOf" srcId="{CA8B92A7-48EE-4584-AE8F-9DF1BF0431BB}" destId="{43E370A9-CBFD-4442-896D-FF1A98047C1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033D610-EF69-40A4-97F9-8B8A2B5452D3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55C8430-5793-4382-9784-1D9487EBDAEF}">
      <dgm:prSet/>
      <dgm:spPr/>
      <dgm:t>
        <a:bodyPr/>
        <a:lstStyle/>
        <a:p>
          <a:pPr rtl="0"/>
          <a:r>
            <a:rPr lang="ru-RU" b="1" baseline="0" dirty="0" smtClean="0"/>
            <a:t>К хромосомным относятся болезни: </a:t>
          </a:r>
          <a:endParaRPr lang="ru-RU" b="1" dirty="0"/>
        </a:p>
      </dgm:t>
    </dgm:pt>
    <dgm:pt modelId="{19CD1D6A-7398-47CF-9B3A-81C0ACF86C39}" type="parTrans" cxnId="{6395954B-9B9A-4B8B-B482-664D0BE054DE}">
      <dgm:prSet/>
      <dgm:spPr/>
      <dgm:t>
        <a:bodyPr/>
        <a:lstStyle/>
        <a:p>
          <a:endParaRPr lang="ru-RU"/>
        </a:p>
      </dgm:t>
    </dgm:pt>
    <dgm:pt modelId="{6F02B8C5-F108-4CDB-8C30-3076F0D9D478}" type="sibTrans" cxnId="{6395954B-9B9A-4B8B-B482-664D0BE054DE}">
      <dgm:prSet/>
      <dgm:spPr/>
      <dgm:t>
        <a:bodyPr/>
        <a:lstStyle/>
        <a:p>
          <a:endParaRPr lang="ru-RU"/>
        </a:p>
      </dgm:t>
    </dgm:pt>
    <dgm:pt modelId="{5C16489E-4ED9-4BE9-B926-6D116DA11C7B}">
      <dgm:prSet/>
      <dgm:spPr/>
      <dgm:t>
        <a:bodyPr/>
        <a:lstStyle/>
        <a:p>
          <a:pPr rtl="0"/>
          <a:r>
            <a:rPr lang="ru-RU" b="0" baseline="0" dirty="0" smtClean="0"/>
            <a:t>обусловленные </a:t>
          </a:r>
          <a:r>
            <a:rPr lang="ru-RU" b="0" baseline="0" dirty="0" smtClean="0"/>
            <a:t>нарушением числа хромосом</a:t>
          </a:r>
          <a:endParaRPr lang="ru-RU" b="0" dirty="0"/>
        </a:p>
      </dgm:t>
    </dgm:pt>
    <dgm:pt modelId="{2828AA4C-60B6-4230-82FF-1071C30DC70B}" type="parTrans" cxnId="{3164D9AA-EAF4-4F90-9AFA-F19F26DCEC94}">
      <dgm:prSet/>
      <dgm:spPr/>
      <dgm:t>
        <a:bodyPr/>
        <a:lstStyle/>
        <a:p>
          <a:endParaRPr lang="ru-RU"/>
        </a:p>
      </dgm:t>
    </dgm:pt>
    <dgm:pt modelId="{77E1B663-E8E9-4468-B1AD-C43F08782967}" type="sibTrans" cxnId="{3164D9AA-EAF4-4F90-9AFA-F19F26DCEC94}">
      <dgm:prSet/>
      <dgm:spPr/>
      <dgm:t>
        <a:bodyPr/>
        <a:lstStyle/>
        <a:p>
          <a:endParaRPr lang="ru-RU"/>
        </a:p>
      </dgm:t>
    </dgm:pt>
    <dgm:pt modelId="{65B5AE24-D5E9-4EA4-BC11-FF2D8901BE7C}">
      <dgm:prSet/>
      <dgm:spPr/>
      <dgm:t>
        <a:bodyPr/>
        <a:lstStyle/>
        <a:p>
          <a:pPr rtl="0"/>
          <a:r>
            <a:rPr lang="ru-RU" baseline="0" dirty="0" smtClean="0"/>
            <a:t>связанные с нарушением числа половых хромосом</a:t>
          </a:r>
          <a:endParaRPr lang="ru-RU" dirty="0"/>
        </a:p>
      </dgm:t>
    </dgm:pt>
    <dgm:pt modelId="{3959E578-4092-4643-A008-CD68B3773D14}" type="parTrans" cxnId="{A17C8764-F128-45E8-B0AD-0F02C4A4B4BA}">
      <dgm:prSet/>
      <dgm:spPr/>
      <dgm:t>
        <a:bodyPr/>
        <a:lstStyle/>
        <a:p>
          <a:endParaRPr lang="ru-RU"/>
        </a:p>
      </dgm:t>
    </dgm:pt>
    <dgm:pt modelId="{6731821D-1E32-41D7-BBE1-29C42EE71A01}" type="sibTrans" cxnId="{A17C8764-F128-45E8-B0AD-0F02C4A4B4BA}">
      <dgm:prSet/>
      <dgm:spPr/>
      <dgm:t>
        <a:bodyPr/>
        <a:lstStyle/>
        <a:p>
          <a:endParaRPr lang="ru-RU"/>
        </a:p>
      </dgm:t>
    </dgm:pt>
    <dgm:pt modelId="{A310954A-B6E0-4383-8CD7-9214F0E77C62}" type="pres">
      <dgm:prSet presAssocID="{8033D610-EF69-40A4-97F9-8B8A2B5452D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AD9116B3-2972-41FB-8521-7FA9A3B8BD87}" type="pres">
      <dgm:prSet presAssocID="{C55C8430-5793-4382-9784-1D9487EBDAEF}" presName="hierRoot1" presStyleCnt="0">
        <dgm:presLayoutVars>
          <dgm:hierBranch val="init"/>
        </dgm:presLayoutVars>
      </dgm:prSet>
      <dgm:spPr/>
    </dgm:pt>
    <dgm:pt modelId="{922A018E-1EC8-4A2D-B0C5-2CADEBDE0829}" type="pres">
      <dgm:prSet presAssocID="{C55C8430-5793-4382-9784-1D9487EBDAEF}" presName="rootComposite1" presStyleCnt="0"/>
      <dgm:spPr/>
    </dgm:pt>
    <dgm:pt modelId="{F5F398AE-432D-4416-B899-A209C341F6F2}" type="pres">
      <dgm:prSet presAssocID="{C55C8430-5793-4382-9784-1D9487EBDAEF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AC87561-9EC9-425C-BD40-8C352F459FF4}" type="pres">
      <dgm:prSet presAssocID="{C55C8430-5793-4382-9784-1D9487EBDAEF}" presName="rootConnector1" presStyleLbl="node1" presStyleIdx="0" presStyleCnt="0"/>
      <dgm:spPr/>
    </dgm:pt>
    <dgm:pt modelId="{323EDABA-0408-44E8-8502-861211486658}" type="pres">
      <dgm:prSet presAssocID="{C55C8430-5793-4382-9784-1D9487EBDAEF}" presName="hierChild2" presStyleCnt="0"/>
      <dgm:spPr/>
    </dgm:pt>
    <dgm:pt modelId="{3CC04767-61B2-4358-805D-678EAB404081}" type="pres">
      <dgm:prSet presAssocID="{2828AA4C-60B6-4230-82FF-1071C30DC70B}" presName="Name37" presStyleLbl="parChTrans1D2" presStyleIdx="0" presStyleCnt="2"/>
      <dgm:spPr/>
    </dgm:pt>
    <dgm:pt modelId="{93BB999F-5985-4F5C-A43B-5C6D7A24BBD5}" type="pres">
      <dgm:prSet presAssocID="{5C16489E-4ED9-4BE9-B926-6D116DA11C7B}" presName="hierRoot2" presStyleCnt="0">
        <dgm:presLayoutVars>
          <dgm:hierBranch val="init"/>
        </dgm:presLayoutVars>
      </dgm:prSet>
      <dgm:spPr/>
    </dgm:pt>
    <dgm:pt modelId="{1E046DC2-A9D8-48A6-8B8E-5F721C1F5608}" type="pres">
      <dgm:prSet presAssocID="{5C16489E-4ED9-4BE9-B926-6D116DA11C7B}" presName="rootComposite" presStyleCnt="0"/>
      <dgm:spPr/>
    </dgm:pt>
    <dgm:pt modelId="{D831AB47-A077-47AB-8743-2891F8781AE6}" type="pres">
      <dgm:prSet presAssocID="{5C16489E-4ED9-4BE9-B926-6D116DA11C7B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DEFC5BD-EB99-4C1E-A497-FBDA075E5A69}" type="pres">
      <dgm:prSet presAssocID="{5C16489E-4ED9-4BE9-B926-6D116DA11C7B}" presName="rootConnector" presStyleLbl="node2" presStyleIdx="0" presStyleCnt="2"/>
      <dgm:spPr/>
    </dgm:pt>
    <dgm:pt modelId="{6E1E5881-FCC2-43E6-B2FA-DFCBECFA2207}" type="pres">
      <dgm:prSet presAssocID="{5C16489E-4ED9-4BE9-B926-6D116DA11C7B}" presName="hierChild4" presStyleCnt="0"/>
      <dgm:spPr/>
    </dgm:pt>
    <dgm:pt modelId="{2D132B62-9E9F-46BE-808B-49AE608693AF}" type="pres">
      <dgm:prSet presAssocID="{5C16489E-4ED9-4BE9-B926-6D116DA11C7B}" presName="hierChild5" presStyleCnt="0"/>
      <dgm:spPr/>
    </dgm:pt>
    <dgm:pt modelId="{7ECE54E2-91FF-4C2F-B05E-51DAE2B7F8B7}" type="pres">
      <dgm:prSet presAssocID="{3959E578-4092-4643-A008-CD68B3773D14}" presName="Name37" presStyleLbl="parChTrans1D2" presStyleIdx="1" presStyleCnt="2"/>
      <dgm:spPr/>
    </dgm:pt>
    <dgm:pt modelId="{AD80D9C7-CF22-4B73-9D37-3357EA64EE26}" type="pres">
      <dgm:prSet presAssocID="{65B5AE24-D5E9-4EA4-BC11-FF2D8901BE7C}" presName="hierRoot2" presStyleCnt="0">
        <dgm:presLayoutVars>
          <dgm:hierBranch val="init"/>
        </dgm:presLayoutVars>
      </dgm:prSet>
      <dgm:spPr/>
    </dgm:pt>
    <dgm:pt modelId="{ABD9E29C-9A5F-4647-9034-283816D26938}" type="pres">
      <dgm:prSet presAssocID="{65B5AE24-D5E9-4EA4-BC11-FF2D8901BE7C}" presName="rootComposite" presStyleCnt="0"/>
      <dgm:spPr/>
    </dgm:pt>
    <dgm:pt modelId="{072F9540-24B7-4CD5-8A9C-5EE85AD5E36B}" type="pres">
      <dgm:prSet presAssocID="{65B5AE24-D5E9-4EA4-BC11-FF2D8901BE7C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06FE34E-1153-48BC-B077-940260E74331}" type="pres">
      <dgm:prSet presAssocID="{65B5AE24-D5E9-4EA4-BC11-FF2D8901BE7C}" presName="rootConnector" presStyleLbl="node2" presStyleIdx="1" presStyleCnt="2"/>
      <dgm:spPr/>
    </dgm:pt>
    <dgm:pt modelId="{593376B9-F01D-44A3-8985-58AF02E94365}" type="pres">
      <dgm:prSet presAssocID="{65B5AE24-D5E9-4EA4-BC11-FF2D8901BE7C}" presName="hierChild4" presStyleCnt="0"/>
      <dgm:spPr/>
    </dgm:pt>
    <dgm:pt modelId="{C3604FBB-BF51-4BD7-B4DA-5289511BF1A9}" type="pres">
      <dgm:prSet presAssocID="{65B5AE24-D5E9-4EA4-BC11-FF2D8901BE7C}" presName="hierChild5" presStyleCnt="0"/>
      <dgm:spPr/>
    </dgm:pt>
    <dgm:pt modelId="{525114E5-8A8A-499D-9067-0154B334EF44}" type="pres">
      <dgm:prSet presAssocID="{C55C8430-5793-4382-9784-1D9487EBDAEF}" presName="hierChild3" presStyleCnt="0"/>
      <dgm:spPr/>
    </dgm:pt>
  </dgm:ptLst>
  <dgm:cxnLst>
    <dgm:cxn modelId="{3164D9AA-EAF4-4F90-9AFA-F19F26DCEC94}" srcId="{C55C8430-5793-4382-9784-1D9487EBDAEF}" destId="{5C16489E-4ED9-4BE9-B926-6D116DA11C7B}" srcOrd="0" destOrd="0" parTransId="{2828AA4C-60B6-4230-82FF-1071C30DC70B}" sibTransId="{77E1B663-E8E9-4468-B1AD-C43F08782967}"/>
    <dgm:cxn modelId="{6395954B-9B9A-4B8B-B482-664D0BE054DE}" srcId="{8033D610-EF69-40A4-97F9-8B8A2B5452D3}" destId="{C55C8430-5793-4382-9784-1D9487EBDAEF}" srcOrd="0" destOrd="0" parTransId="{19CD1D6A-7398-47CF-9B3A-81C0ACF86C39}" sibTransId="{6F02B8C5-F108-4CDB-8C30-3076F0D9D478}"/>
    <dgm:cxn modelId="{2D22599B-3388-41D0-B52B-850A5023D01A}" type="presOf" srcId="{65B5AE24-D5E9-4EA4-BC11-FF2D8901BE7C}" destId="{606FE34E-1153-48BC-B077-940260E74331}" srcOrd="1" destOrd="0" presId="urn:microsoft.com/office/officeart/2005/8/layout/orgChart1"/>
    <dgm:cxn modelId="{A4F29083-CF58-4CF0-BFCC-4B2BD6B38C93}" type="presOf" srcId="{C55C8430-5793-4382-9784-1D9487EBDAEF}" destId="{3AC87561-9EC9-425C-BD40-8C352F459FF4}" srcOrd="1" destOrd="0" presId="urn:microsoft.com/office/officeart/2005/8/layout/orgChart1"/>
    <dgm:cxn modelId="{20084174-E86A-46FF-8D5B-08FE083EDBD5}" type="presOf" srcId="{5C16489E-4ED9-4BE9-B926-6D116DA11C7B}" destId="{D831AB47-A077-47AB-8743-2891F8781AE6}" srcOrd="0" destOrd="0" presId="urn:microsoft.com/office/officeart/2005/8/layout/orgChart1"/>
    <dgm:cxn modelId="{7E203E26-DCDB-46B7-B901-48411F156AC9}" type="presOf" srcId="{65B5AE24-D5E9-4EA4-BC11-FF2D8901BE7C}" destId="{072F9540-24B7-4CD5-8A9C-5EE85AD5E36B}" srcOrd="0" destOrd="0" presId="urn:microsoft.com/office/officeart/2005/8/layout/orgChart1"/>
    <dgm:cxn modelId="{72A117D1-9D2A-44EB-8297-D29CE7A9E145}" type="presOf" srcId="{5C16489E-4ED9-4BE9-B926-6D116DA11C7B}" destId="{0DEFC5BD-EB99-4C1E-A497-FBDA075E5A69}" srcOrd="1" destOrd="0" presId="urn:microsoft.com/office/officeart/2005/8/layout/orgChart1"/>
    <dgm:cxn modelId="{7D02317D-5AE5-4469-A15A-E823D3124F3A}" type="presOf" srcId="{3959E578-4092-4643-A008-CD68B3773D14}" destId="{7ECE54E2-91FF-4C2F-B05E-51DAE2B7F8B7}" srcOrd="0" destOrd="0" presId="urn:microsoft.com/office/officeart/2005/8/layout/orgChart1"/>
    <dgm:cxn modelId="{4B85086D-DCC2-4F06-A441-33509D329F2B}" type="presOf" srcId="{C55C8430-5793-4382-9784-1D9487EBDAEF}" destId="{F5F398AE-432D-4416-B899-A209C341F6F2}" srcOrd="0" destOrd="0" presId="urn:microsoft.com/office/officeart/2005/8/layout/orgChart1"/>
    <dgm:cxn modelId="{A17C8764-F128-45E8-B0AD-0F02C4A4B4BA}" srcId="{C55C8430-5793-4382-9784-1D9487EBDAEF}" destId="{65B5AE24-D5E9-4EA4-BC11-FF2D8901BE7C}" srcOrd="1" destOrd="0" parTransId="{3959E578-4092-4643-A008-CD68B3773D14}" sibTransId="{6731821D-1E32-41D7-BBE1-29C42EE71A01}"/>
    <dgm:cxn modelId="{7D9B97ED-F93E-4F4E-8CC0-D430D61D1A58}" type="presOf" srcId="{2828AA4C-60B6-4230-82FF-1071C30DC70B}" destId="{3CC04767-61B2-4358-805D-678EAB404081}" srcOrd="0" destOrd="0" presId="urn:microsoft.com/office/officeart/2005/8/layout/orgChart1"/>
    <dgm:cxn modelId="{8D9F8A16-E7D3-4010-9E53-B52204388270}" type="presOf" srcId="{8033D610-EF69-40A4-97F9-8B8A2B5452D3}" destId="{A310954A-B6E0-4383-8CD7-9214F0E77C62}" srcOrd="0" destOrd="0" presId="urn:microsoft.com/office/officeart/2005/8/layout/orgChart1"/>
    <dgm:cxn modelId="{7215B140-7FD8-4DB6-9BBB-669AE9483627}" type="presParOf" srcId="{A310954A-B6E0-4383-8CD7-9214F0E77C62}" destId="{AD9116B3-2972-41FB-8521-7FA9A3B8BD87}" srcOrd="0" destOrd="0" presId="urn:microsoft.com/office/officeart/2005/8/layout/orgChart1"/>
    <dgm:cxn modelId="{9BF6D2EF-DB9B-40D7-B3E1-9988389A1704}" type="presParOf" srcId="{AD9116B3-2972-41FB-8521-7FA9A3B8BD87}" destId="{922A018E-1EC8-4A2D-B0C5-2CADEBDE0829}" srcOrd="0" destOrd="0" presId="urn:microsoft.com/office/officeart/2005/8/layout/orgChart1"/>
    <dgm:cxn modelId="{32FE7592-E2BA-4436-AC9D-52ECB5F2F83D}" type="presParOf" srcId="{922A018E-1EC8-4A2D-B0C5-2CADEBDE0829}" destId="{F5F398AE-432D-4416-B899-A209C341F6F2}" srcOrd="0" destOrd="0" presId="urn:microsoft.com/office/officeart/2005/8/layout/orgChart1"/>
    <dgm:cxn modelId="{3DA7B9E0-C84C-4DF5-BA21-266E389CD925}" type="presParOf" srcId="{922A018E-1EC8-4A2D-B0C5-2CADEBDE0829}" destId="{3AC87561-9EC9-425C-BD40-8C352F459FF4}" srcOrd="1" destOrd="0" presId="urn:microsoft.com/office/officeart/2005/8/layout/orgChart1"/>
    <dgm:cxn modelId="{644EB282-9571-41F0-9B72-61D8B740BEE4}" type="presParOf" srcId="{AD9116B3-2972-41FB-8521-7FA9A3B8BD87}" destId="{323EDABA-0408-44E8-8502-861211486658}" srcOrd="1" destOrd="0" presId="urn:microsoft.com/office/officeart/2005/8/layout/orgChart1"/>
    <dgm:cxn modelId="{5ED6971E-B8CE-4554-AF45-AB3C49417B15}" type="presParOf" srcId="{323EDABA-0408-44E8-8502-861211486658}" destId="{3CC04767-61B2-4358-805D-678EAB404081}" srcOrd="0" destOrd="0" presId="urn:microsoft.com/office/officeart/2005/8/layout/orgChart1"/>
    <dgm:cxn modelId="{5F6DBC4D-CF20-4787-8CD5-8EEA77A36AFE}" type="presParOf" srcId="{323EDABA-0408-44E8-8502-861211486658}" destId="{93BB999F-5985-4F5C-A43B-5C6D7A24BBD5}" srcOrd="1" destOrd="0" presId="urn:microsoft.com/office/officeart/2005/8/layout/orgChart1"/>
    <dgm:cxn modelId="{F8DCFA29-53F2-4435-BD5D-C478FE22D424}" type="presParOf" srcId="{93BB999F-5985-4F5C-A43B-5C6D7A24BBD5}" destId="{1E046DC2-A9D8-48A6-8B8E-5F721C1F5608}" srcOrd="0" destOrd="0" presId="urn:microsoft.com/office/officeart/2005/8/layout/orgChart1"/>
    <dgm:cxn modelId="{2AB7CC9F-4D99-4B61-903D-99F8957D0705}" type="presParOf" srcId="{1E046DC2-A9D8-48A6-8B8E-5F721C1F5608}" destId="{D831AB47-A077-47AB-8743-2891F8781AE6}" srcOrd="0" destOrd="0" presId="urn:microsoft.com/office/officeart/2005/8/layout/orgChart1"/>
    <dgm:cxn modelId="{19E03EE8-2EE9-4172-A41F-75982885F50D}" type="presParOf" srcId="{1E046DC2-A9D8-48A6-8B8E-5F721C1F5608}" destId="{0DEFC5BD-EB99-4C1E-A497-FBDA075E5A69}" srcOrd="1" destOrd="0" presId="urn:microsoft.com/office/officeart/2005/8/layout/orgChart1"/>
    <dgm:cxn modelId="{B3343D20-2D95-4137-91C2-C7E07CEF52B6}" type="presParOf" srcId="{93BB999F-5985-4F5C-A43B-5C6D7A24BBD5}" destId="{6E1E5881-FCC2-43E6-B2FA-DFCBECFA2207}" srcOrd="1" destOrd="0" presId="urn:microsoft.com/office/officeart/2005/8/layout/orgChart1"/>
    <dgm:cxn modelId="{387E213F-7873-4DE1-BDC7-37BE7DCBE075}" type="presParOf" srcId="{93BB999F-5985-4F5C-A43B-5C6D7A24BBD5}" destId="{2D132B62-9E9F-46BE-808B-49AE608693AF}" srcOrd="2" destOrd="0" presId="urn:microsoft.com/office/officeart/2005/8/layout/orgChart1"/>
    <dgm:cxn modelId="{BB300F29-7988-4082-BD84-BA8576E9596C}" type="presParOf" srcId="{323EDABA-0408-44E8-8502-861211486658}" destId="{7ECE54E2-91FF-4C2F-B05E-51DAE2B7F8B7}" srcOrd="2" destOrd="0" presId="urn:microsoft.com/office/officeart/2005/8/layout/orgChart1"/>
    <dgm:cxn modelId="{1238DB22-6341-4885-ABBC-DB8DC1E49CE9}" type="presParOf" srcId="{323EDABA-0408-44E8-8502-861211486658}" destId="{AD80D9C7-CF22-4B73-9D37-3357EA64EE26}" srcOrd="3" destOrd="0" presId="urn:microsoft.com/office/officeart/2005/8/layout/orgChart1"/>
    <dgm:cxn modelId="{26C8B077-F96A-4BF0-85A7-632D1EECDAFD}" type="presParOf" srcId="{AD80D9C7-CF22-4B73-9D37-3357EA64EE26}" destId="{ABD9E29C-9A5F-4647-9034-283816D26938}" srcOrd="0" destOrd="0" presId="urn:microsoft.com/office/officeart/2005/8/layout/orgChart1"/>
    <dgm:cxn modelId="{E09ED00B-5BD2-4C05-809A-83672620C19C}" type="presParOf" srcId="{ABD9E29C-9A5F-4647-9034-283816D26938}" destId="{072F9540-24B7-4CD5-8A9C-5EE85AD5E36B}" srcOrd="0" destOrd="0" presId="urn:microsoft.com/office/officeart/2005/8/layout/orgChart1"/>
    <dgm:cxn modelId="{4177593F-69AA-4BE5-BEFC-893FB8998315}" type="presParOf" srcId="{ABD9E29C-9A5F-4647-9034-283816D26938}" destId="{606FE34E-1153-48BC-B077-940260E74331}" srcOrd="1" destOrd="0" presId="urn:microsoft.com/office/officeart/2005/8/layout/orgChart1"/>
    <dgm:cxn modelId="{79147AAA-A736-482C-AC29-773344B059FA}" type="presParOf" srcId="{AD80D9C7-CF22-4B73-9D37-3357EA64EE26}" destId="{593376B9-F01D-44A3-8985-58AF02E94365}" srcOrd="1" destOrd="0" presId="urn:microsoft.com/office/officeart/2005/8/layout/orgChart1"/>
    <dgm:cxn modelId="{6BB0AD67-048E-4142-A7CB-DF89D6EB5865}" type="presParOf" srcId="{AD80D9C7-CF22-4B73-9D37-3357EA64EE26}" destId="{C3604FBB-BF51-4BD7-B4DA-5289511BF1A9}" srcOrd="2" destOrd="0" presId="urn:microsoft.com/office/officeart/2005/8/layout/orgChart1"/>
    <dgm:cxn modelId="{B624C9CA-CAAA-48F7-B0AD-DE43693B9A63}" type="presParOf" srcId="{AD9116B3-2972-41FB-8521-7FA9A3B8BD87}" destId="{525114E5-8A8A-499D-9067-0154B334EF4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AC6E62F-45E8-42F9-A619-7B3906755D6A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6B69C6D3-65AA-4E72-A62B-FA210AE60E6C}" type="pres">
      <dgm:prSet presAssocID="{8AC6E62F-45E8-42F9-A619-7B3906755D6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B710AAAC-72F6-4E8A-832C-EA14BCA220FF}" type="presOf" srcId="{8AC6E62F-45E8-42F9-A619-7B3906755D6A}" destId="{6B69C6D3-65AA-4E72-A62B-FA210AE60E6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73FCECA-BFE7-441E-9EE0-E1EAB9D8E288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810AEE8-7980-47AC-9C13-7EE5A326D19D}">
      <dgm:prSet/>
      <dgm:spPr/>
      <dgm:t>
        <a:bodyPr/>
        <a:lstStyle/>
        <a:p>
          <a:pPr rtl="0"/>
          <a:r>
            <a:rPr lang="ru-RU" smtClean="0"/>
            <a:t>Болезни, обусловленные нарушением числа хромосом</a:t>
          </a:r>
          <a:endParaRPr lang="ru-RU"/>
        </a:p>
      </dgm:t>
    </dgm:pt>
    <dgm:pt modelId="{FA79727F-BC80-4218-8A37-AA65CA70A47B}" type="parTrans" cxnId="{656B63B0-87B5-4473-9D0C-1F87A31E9FDD}">
      <dgm:prSet/>
      <dgm:spPr/>
      <dgm:t>
        <a:bodyPr/>
        <a:lstStyle/>
        <a:p>
          <a:endParaRPr lang="ru-RU"/>
        </a:p>
      </dgm:t>
    </dgm:pt>
    <dgm:pt modelId="{68040DA7-D6F2-44D6-8EB0-3564E9185481}" type="sibTrans" cxnId="{656B63B0-87B5-4473-9D0C-1F87A31E9FDD}">
      <dgm:prSet/>
      <dgm:spPr/>
      <dgm:t>
        <a:bodyPr/>
        <a:lstStyle/>
        <a:p>
          <a:endParaRPr lang="ru-RU"/>
        </a:p>
      </dgm:t>
    </dgm:pt>
    <dgm:pt modelId="{2A1177D4-86E9-46FA-A131-E8F572B35740}">
      <dgm:prSet custT="1"/>
      <dgm:spPr/>
      <dgm:t>
        <a:bodyPr/>
        <a:lstStyle/>
        <a:p>
          <a:pPr rtl="0"/>
          <a:r>
            <a:rPr lang="ru-RU" sz="2800" dirty="0" smtClean="0"/>
            <a:t>Синдром Дауна</a:t>
          </a:r>
          <a:endParaRPr lang="ru-RU" sz="2800" dirty="0"/>
        </a:p>
      </dgm:t>
    </dgm:pt>
    <dgm:pt modelId="{F4D8E1A1-4FAC-4080-B9DA-A80BF3815A75}" type="parTrans" cxnId="{F6D220CC-1884-4058-8D90-7301CD14FEF2}">
      <dgm:prSet/>
      <dgm:spPr/>
      <dgm:t>
        <a:bodyPr/>
        <a:lstStyle/>
        <a:p>
          <a:endParaRPr lang="ru-RU"/>
        </a:p>
      </dgm:t>
    </dgm:pt>
    <dgm:pt modelId="{C270A541-E810-4216-A304-AC5D2B176083}" type="sibTrans" cxnId="{F6D220CC-1884-4058-8D90-7301CD14FEF2}">
      <dgm:prSet/>
      <dgm:spPr/>
      <dgm:t>
        <a:bodyPr/>
        <a:lstStyle/>
        <a:p>
          <a:endParaRPr lang="ru-RU"/>
        </a:p>
      </dgm:t>
    </dgm:pt>
    <dgm:pt modelId="{792389CA-49EF-4908-84DF-267C781EFF04}">
      <dgm:prSet custT="1"/>
      <dgm:spPr/>
      <dgm:t>
        <a:bodyPr/>
        <a:lstStyle/>
        <a:p>
          <a:pPr rtl="0"/>
          <a:r>
            <a:rPr lang="ru-RU" sz="2800" dirty="0" smtClean="0"/>
            <a:t>Синдром </a:t>
          </a:r>
          <a:r>
            <a:rPr lang="ru-RU" sz="2800" dirty="0" err="1" smtClean="0"/>
            <a:t>Патау</a:t>
          </a:r>
          <a:r>
            <a:rPr lang="ru-RU" sz="2800" dirty="0" smtClean="0"/>
            <a:t> </a:t>
          </a:r>
          <a:endParaRPr lang="ru-RU" sz="2800" dirty="0"/>
        </a:p>
      </dgm:t>
    </dgm:pt>
    <dgm:pt modelId="{E415F33B-DF22-47BC-8E5D-7AC6646DEF25}" type="parTrans" cxnId="{1C18DB09-6851-4D96-90C3-13BF420676BF}">
      <dgm:prSet/>
      <dgm:spPr/>
      <dgm:t>
        <a:bodyPr/>
        <a:lstStyle/>
        <a:p>
          <a:endParaRPr lang="ru-RU"/>
        </a:p>
      </dgm:t>
    </dgm:pt>
    <dgm:pt modelId="{8A15701F-E802-46CC-92B1-FC81770A498C}" type="sibTrans" cxnId="{1C18DB09-6851-4D96-90C3-13BF420676BF}">
      <dgm:prSet/>
      <dgm:spPr/>
      <dgm:t>
        <a:bodyPr/>
        <a:lstStyle/>
        <a:p>
          <a:endParaRPr lang="ru-RU"/>
        </a:p>
      </dgm:t>
    </dgm:pt>
    <dgm:pt modelId="{3E74E564-4E07-43DE-8566-901C290E4240}">
      <dgm:prSet custT="1"/>
      <dgm:spPr/>
      <dgm:t>
        <a:bodyPr/>
        <a:lstStyle/>
        <a:p>
          <a:pPr rtl="0"/>
          <a:r>
            <a:rPr lang="ru-RU" sz="2800" dirty="0" smtClean="0"/>
            <a:t>Синдром Эдвардса</a:t>
          </a:r>
          <a:endParaRPr lang="ru-RU" sz="2800" dirty="0"/>
        </a:p>
      </dgm:t>
    </dgm:pt>
    <dgm:pt modelId="{857D6465-8DA6-4EF0-A4DC-DE8755E3BEF9}" type="parTrans" cxnId="{84CB139B-679F-4473-9B02-2AFDA41C4CE9}">
      <dgm:prSet/>
      <dgm:spPr/>
      <dgm:t>
        <a:bodyPr/>
        <a:lstStyle/>
        <a:p>
          <a:endParaRPr lang="ru-RU"/>
        </a:p>
      </dgm:t>
    </dgm:pt>
    <dgm:pt modelId="{EBC0CFEC-ABC9-4CEA-B8E7-A1349DBFEA22}" type="sibTrans" cxnId="{84CB139B-679F-4473-9B02-2AFDA41C4CE9}">
      <dgm:prSet/>
      <dgm:spPr/>
      <dgm:t>
        <a:bodyPr/>
        <a:lstStyle/>
        <a:p>
          <a:endParaRPr lang="ru-RU"/>
        </a:p>
      </dgm:t>
    </dgm:pt>
    <dgm:pt modelId="{8EED8CA3-8E24-43B0-AFD9-824E81030ABB}">
      <dgm:prSet/>
      <dgm:spPr/>
      <dgm:t>
        <a:bodyPr/>
        <a:lstStyle/>
        <a:p>
          <a:pPr rtl="0"/>
          <a:r>
            <a:rPr lang="ru-RU" smtClean="0"/>
            <a:t>Болезни, связанные с нарушением числа половых </a:t>
          </a:r>
          <a:endParaRPr lang="ru-RU"/>
        </a:p>
      </dgm:t>
    </dgm:pt>
    <dgm:pt modelId="{CB07A709-2885-4089-89D2-5E71F5CA94E0}" type="parTrans" cxnId="{562CAA99-F750-473A-B20D-49E7533C760A}">
      <dgm:prSet/>
      <dgm:spPr/>
      <dgm:t>
        <a:bodyPr/>
        <a:lstStyle/>
        <a:p>
          <a:endParaRPr lang="ru-RU"/>
        </a:p>
      </dgm:t>
    </dgm:pt>
    <dgm:pt modelId="{8946B0AB-522A-4F59-8553-9E2182248B19}" type="sibTrans" cxnId="{562CAA99-F750-473A-B20D-49E7533C760A}">
      <dgm:prSet/>
      <dgm:spPr/>
      <dgm:t>
        <a:bodyPr/>
        <a:lstStyle/>
        <a:p>
          <a:endParaRPr lang="ru-RU"/>
        </a:p>
      </dgm:t>
    </dgm:pt>
    <dgm:pt modelId="{09257BC8-BD51-4223-87EA-544352BB0ABF}">
      <dgm:prSet custT="1"/>
      <dgm:spPr/>
      <dgm:t>
        <a:bodyPr/>
        <a:lstStyle/>
        <a:p>
          <a:pPr rtl="0"/>
          <a:r>
            <a:rPr lang="ru-RU" sz="2400" dirty="0" smtClean="0">
              <a:solidFill>
                <a:schemeClr val="tx1"/>
              </a:solidFill>
            </a:rPr>
            <a:t>Синдром </a:t>
          </a:r>
          <a:r>
            <a:rPr lang="ru-RU" sz="2400" dirty="0" err="1" smtClean="0">
              <a:solidFill>
                <a:schemeClr val="tx1"/>
              </a:solidFill>
            </a:rPr>
            <a:t>шерешевского</a:t>
          </a:r>
          <a:r>
            <a:rPr lang="ru-RU" sz="2400" dirty="0" smtClean="0">
              <a:solidFill>
                <a:schemeClr val="tx1"/>
              </a:solidFill>
            </a:rPr>
            <a:t> — </a:t>
          </a:r>
          <a:r>
            <a:rPr lang="ru-RU" sz="2400" dirty="0" err="1" smtClean="0">
              <a:solidFill>
                <a:schemeClr val="tx1"/>
              </a:solidFill>
            </a:rPr>
            <a:t>тёрнера</a:t>
          </a:r>
          <a:r>
            <a:rPr lang="ru-RU" sz="2400" dirty="0" smtClean="0">
              <a:solidFill>
                <a:schemeClr val="tx1"/>
              </a:solidFill>
            </a:rPr>
            <a:t> </a:t>
          </a:r>
          <a:endParaRPr lang="ru-RU" sz="2400" dirty="0">
            <a:solidFill>
              <a:schemeClr val="tx1"/>
            </a:solidFill>
          </a:endParaRPr>
        </a:p>
      </dgm:t>
    </dgm:pt>
    <dgm:pt modelId="{7DA4319F-0158-421B-AB8E-FA730C417AEE}" type="parTrans" cxnId="{3027E35F-4750-41A6-B509-F46CF3BB5A88}">
      <dgm:prSet/>
      <dgm:spPr/>
      <dgm:t>
        <a:bodyPr/>
        <a:lstStyle/>
        <a:p>
          <a:endParaRPr lang="ru-RU"/>
        </a:p>
      </dgm:t>
    </dgm:pt>
    <dgm:pt modelId="{20422E08-53AD-41D2-A761-BA771D1CE5AD}" type="sibTrans" cxnId="{3027E35F-4750-41A6-B509-F46CF3BB5A88}">
      <dgm:prSet/>
      <dgm:spPr/>
      <dgm:t>
        <a:bodyPr/>
        <a:lstStyle/>
        <a:p>
          <a:endParaRPr lang="ru-RU"/>
        </a:p>
      </dgm:t>
    </dgm:pt>
    <dgm:pt modelId="{E1732055-DBCC-4DB9-8499-E2DAADA4A0F8}">
      <dgm:prSet custT="1"/>
      <dgm:spPr/>
      <dgm:t>
        <a:bodyPr/>
        <a:lstStyle/>
        <a:p>
          <a:pPr rtl="0"/>
          <a:r>
            <a:rPr lang="ru-RU" sz="2400" dirty="0" err="1" smtClean="0"/>
            <a:t>Полисомия</a:t>
          </a:r>
          <a:r>
            <a:rPr lang="ru-RU" sz="2400" dirty="0" smtClean="0"/>
            <a:t> по y-хромосоме </a:t>
          </a:r>
          <a:endParaRPr lang="ru-RU" sz="2400" dirty="0"/>
        </a:p>
      </dgm:t>
    </dgm:pt>
    <dgm:pt modelId="{DAE94909-1D02-4731-9396-3B8E3EE8FC15}" type="parTrans" cxnId="{44D18429-2B62-4DBF-82C1-C9960F3133D1}">
      <dgm:prSet/>
      <dgm:spPr/>
      <dgm:t>
        <a:bodyPr/>
        <a:lstStyle/>
        <a:p>
          <a:endParaRPr lang="ru-RU"/>
        </a:p>
      </dgm:t>
    </dgm:pt>
    <dgm:pt modelId="{9B149BE7-E016-4C26-9D85-7EC64CC69404}" type="sibTrans" cxnId="{44D18429-2B62-4DBF-82C1-C9960F3133D1}">
      <dgm:prSet/>
      <dgm:spPr/>
      <dgm:t>
        <a:bodyPr/>
        <a:lstStyle/>
        <a:p>
          <a:endParaRPr lang="ru-RU"/>
        </a:p>
      </dgm:t>
    </dgm:pt>
    <dgm:pt modelId="{3E4CF5F1-E2F1-4C0B-A906-F2593ED6C4E4}">
      <dgm:prSet custT="1"/>
      <dgm:spPr/>
      <dgm:t>
        <a:bodyPr/>
        <a:lstStyle/>
        <a:p>
          <a:pPr rtl="0"/>
          <a:r>
            <a:rPr lang="ru-RU" sz="2400" dirty="0" smtClean="0"/>
            <a:t> Синдром </a:t>
          </a:r>
          <a:r>
            <a:rPr lang="ru-RU" sz="2400" dirty="0" err="1" smtClean="0"/>
            <a:t>клайнфельтера</a:t>
          </a:r>
          <a:endParaRPr lang="ru-RU" sz="2400" dirty="0"/>
        </a:p>
      </dgm:t>
    </dgm:pt>
    <dgm:pt modelId="{E46D0F82-295F-4804-9FF3-4F8A2FBCC293}" type="parTrans" cxnId="{B9C83503-9DD6-45BC-8013-F4A345E9799D}">
      <dgm:prSet/>
      <dgm:spPr/>
      <dgm:t>
        <a:bodyPr/>
        <a:lstStyle/>
        <a:p>
          <a:endParaRPr lang="ru-RU"/>
        </a:p>
      </dgm:t>
    </dgm:pt>
    <dgm:pt modelId="{0498B4DA-6073-4AC7-B958-B6FC40476AEB}" type="sibTrans" cxnId="{B9C83503-9DD6-45BC-8013-F4A345E9799D}">
      <dgm:prSet/>
      <dgm:spPr/>
      <dgm:t>
        <a:bodyPr/>
        <a:lstStyle/>
        <a:p>
          <a:endParaRPr lang="ru-RU"/>
        </a:p>
      </dgm:t>
    </dgm:pt>
    <dgm:pt modelId="{E43B5AB6-6381-4EE2-BA2E-54C0D9CBD499}">
      <dgm:prSet custT="1"/>
      <dgm:spPr/>
      <dgm:t>
        <a:bodyPr/>
        <a:lstStyle/>
        <a:p>
          <a:r>
            <a:rPr lang="ru-RU" sz="2400" dirty="0" err="1" smtClean="0"/>
            <a:t>Полисомия</a:t>
          </a:r>
          <a:r>
            <a:rPr lang="ru-RU" sz="2400" dirty="0" smtClean="0"/>
            <a:t> по х-хромосоме </a:t>
          </a:r>
          <a:endParaRPr lang="ru-RU" sz="2400" dirty="0">
            <a:solidFill>
              <a:schemeClr val="tx1"/>
            </a:solidFill>
          </a:endParaRPr>
        </a:p>
      </dgm:t>
    </dgm:pt>
    <dgm:pt modelId="{3769FA0B-6B80-48C1-AC0B-72D1A9CA20B2}" type="parTrans" cxnId="{0CFA120F-ADE7-410A-81BB-2FAAD2F21D36}">
      <dgm:prSet/>
      <dgm:spPr/>
      <dgm:t>
        <a:bodyPr/>
        <a:lstStyle/>
        <a:p>
          <a:endParaRPr lang="ru-RU"/>
        </a:p>
      </dgm:t>
    </dgm:pt>
    <dgm:pt modelId="{735E8BEC-DCE3-4D9C-8743-27FDDB022DB4}" type="sibTrans" cxnId="{0CFA120F-ADE7-410A-81BB-2FAAD2F21D36}">
      <dgm:prSet/>
      <dgm:spPr/>
      <dgm:t>
        <a:bodyPr/>
        <a:lstStyle/>
        <a:p>
          <a:endParaRPr lang="ru-RU"/>
        </a:p>
      </dgm:t>
    </dgm:pt>
    <dgm:pt modelId="{5B870AD7-2EBA-448B-B2EB-FF67474915A1}" type="pres">
      <dgm:prSet presAssocID="{D73FCECA-BFE7-441E-9EE0-E1EAB9D8E288}" presName="Name0" presStyleCnt="0">
        <dgm:presLayoutVars>
          <dgm:dir/>
          <dgm:animLvl val="lvl"/>
          <dgm:resizeHandles val="exact"/>
        </dgm:presLayoutVars>
      </dgm:prSet>
      <dgm:spPr/>
    </dgm:pt>
    <dgm:pt modelId="{4CDC6F19-466D-468C-97BB-CBC10E9DCAB4}" type="pres">
      <dgm:prSet presAssocID="{5810AEE8-7980-47AC-9C13-7EE5A326D19D}" presName="linNode" presStyleCnt="0"/>
      <dgm:spPr/>
    </dgm:pt>
    <dgm:pt modelId="{40664B64-754D-4D42-B548-A33F543B5F1E}" type="pres">
      <dgm:prSet presAssocID="{5810AEE8-7980-47AC-9C13-7EE5A326D19D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C37836EE-2457-4D62-80F7-F0C51FF248F2}" type="pres">
      <dgm:prSet presAssocID="{5810AEE8-7980-47AC-9C13-7EE5A326D19D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4406A2-9B03-4404-8202-EFABB35F98F8}" type="pres">
      <dgm:prSet presAssocID="{68040DA7-D6F2-44D6-8EB0-3564E9185481}" presName="sp" presStyleCnt="0"/>
      <dgm:spPr/>
    </dgm:pt>
    <dgm:pt modelId="{0C27A9BC-0494-4FD1-9979-2A973C46EB6F}" type="pres">
      <dgm:prSet presAssocID="{8EED8CA3-8E24-43B0-AFD9-824E81030ABB}" presName="linNode" presStyleCnt="0"/>
      <dgm:spPr/>
    </dgm:pt>
    <dgm:pt modelId="{D0A08BF5-DAC6-47B2-B821-0626FDAF8DAD}" type="pres">
      <dgm:prSet presAssocID="{8EED8CA3-8E24-43B0-AFD9-824E81030ABB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F6C5C084-D4CA-4BFB-BBB5-F2DE453EF9FA}" type="pres">
      <dgm:prSet presAssocID="{8EED8CA3-8E24-43B0-AFD9-824E81030ABB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6D220CC-1884-4058-8D90-7301CD14FEF2}" srcId="{5810AEE8-7980-47AC-9C13-7EE5A326D19D}" destId="{2A1177D4-86E9-46FA-A131-E8F572B35740}" srcOrd="0" destOrd="0" parTransId="{F4D8E1A1-4FAC-4080-B9DA-A80BF3815A75}" sibTransId="{C270A541-E810-4216-A304-AC5D2B176083}"/>
    <dgm:cxn modelId="{84CB139B-679F-4473-9B02-2AFDA41C4CE9}" srcId="{5810AEE8-7980-47AC-9C13-7EE5A326D19D}" destId="{3E74E564-4E07-43DE-8566-901C290E4240}" srcOrd="2" destOrd="0" parTransId="{857D6465-8DA6-4EF0-A4DC-DE8755E3BEF9}" sibTransId="{EBC0CFEC-ABC9-4CEA-B8E7-A1349DBFEA22}"/>
    <dgm:cxn modelId="{D5817C3E-9B0E-4B0E-AA77-89D000856201}" type="presOf" srcId="{E43B5AB6-6381-4EE2-BA2E-54C0D9CBD499}" destId="{F6C5C084-D4CA-4BFB-BBB5-F2DE453EF9FA}" srcOrd="0" destOrd="1" presId="urn:microsoft.com/office/officeart/2005/8/layout/vList5"/>
    <dgm:cxn modelId="{1C18DB09-6851-4D96-90C3-13BF420676BF}" srcId="{5810AEE8-7980-47AC-9C13-7EE5A326D19D}" destId="{792389CA-49EF-4908-84DF-267C781EFF04}" srcOrd="1" destOrd="0" parTransId="{E415F33B-DF22-47BC-8E5D-7AC6646DEF25}" sibTransId="{8A15701F-E802-46CC-92B1-FC81770A498C}"/>
    <dgm:cxn modelId="{0AF7F86F-701F-4625-B6F7-4E397F206B4D}" type="presOf" srcId="{8EED8CA3-8E24-43B0-AFD9-824E81030ABB}" destId="{D0A08BF5-DAC6-47B2-B821-0626FDAF8DAD}" srcOrd="0" destOrd="0" presId="urn:microsoft.com/office/officeart/2005/8/layout/vList5"/>
    <dgm:cxn modelId="{D29A320E-9218-45E4-8F12-C4620A59BA5F}" type="presOf" srcId="{E1732055-DBCC-4DB9-8499-E2DAADA4A0F8}" destId="{F6C5C084-D4CA-4BFB-BBB5-F2DE453EF9FA}" srcOrd="0" destOrd="2" presId="urn:microsoft.com/office/officeart/2005/8/layout/vList5"/>
    <dgm:cxn modelId="{D43ACA4A-2AB3-4BF8-9C7E-C6719CFC9A2E}" type="presOf" srcId="{3E74E564-4E07-43DE-8566-901C290E4240}" destId="{C37836EE-2457-4D62-80F7-F0C51FF248F2}" srcOrd="0" destOrd="2" presId="urn:microsoft.com/office/officeart/2005/8/layout/vList5"/>
    <dgm:cxn modelId="{2A477429-6606-4CBA-B3E2-8D2E1864DB39}" type="presOf" srcId="{2A1177D4-86E9-46FA-A131-E8F572B35740}" destId="{C37836EE-2457-4D62-80F7-F0C51FF248F2}" srcOrd="0" destOrd="0" presId="urn:microsoft.com/office/officeart/2005/8/layout/vList5"/>
    <dgm:cxn modelId="{3027E35F-4750-41A6-B509-F46CF3BB5A88}" srcId="{8EED8CA3-8E24-43B0-AFD9-824E81030ABB}" destId="{09257BC8-BD51-4223-87EA-544352BB0ABF}" srcOrd="0" destOrd="0" parTransId="{7DA4319F-0158-421B-AB8E-FA730C417AEE}" sibTransId="{20422E08-53AD-41D2-A761-BA771D1CE5AD}"/>
    <dgm:cxn modelId="{6A344441-32D3-40E9-B342-388A5FD836A1}" type="presOf" srcId="{3E4CF5F1-E2F1-4C0B-A906-F2593ED6C4E4}" destId="{F6C5C084-D4CA-4BFB-BBB5-F2DE453EF9FA}" srcOrd="0" destOrd="3" presId="urn:microsoft.com/office/officeart/2005/8/layout/vList5"/>
    <dgm:cxn modelId="{0CFA120F-ADE7-410A-81BB-2FAAD2F21D36}" srcId="{8EED8CA3-8E24-43B0-AFD9-824E81030ABB}" destId="{E43B5AB6-6381-4EE2-BA2E-54C0D9CBD499}" srcOrd="1" destOrd="0" parTransId="{3769FA0B-6B80-48C1-AC0B-72D1A9CA20B2}" sibTransId="{735E8BEC-DCE3-4D9C-8743-27FDDB022DB4}"/>
    <dgm:cxn modelId="{44D18429-2B62-4DBF-82C1-C9960F3133D1}" srcId="{8EED8CA3-8E24-43B0-AFD9-824E81030ABB}" destId="{E1732055-DBCC-4DB9-8499-E2DAADA4A0F8}" srcOrd="2" destOrd="0" parTransId="{DAE94909-1D02-4731-9396-3B8E3EE8FC15}" sibTransId="{9B149BE7-E016-4C26-9D85-7EC64CC69404}"/>
    <dgm:cxn modelId="{DE04FD8E-937D-4C3B-BF07-C20D2BEF7768}" type="presOf" srcId="{D73FCECA-BFE7-441E-9EE0-E1EAB9D8E288}" destId="{5B870AD7-2EBA-448B-B2EB-FF67474915A1}" srcOrd="0" destOrd="0" presId="urn:microsoft.com/office/officeart/2005/8/layout/vList5"/>
    <dgm:cxn modelId="{656B63B0-87B5-4473-9D0C-1F87A31E9FDD}" srcId="{D73FCECA-BFE7-441E-9EE0-E1EAB9D8E288}" destId="{5810AEE8-7980-47AC-9C13-7EE5A326D19D}" srcOrd="0" destOrd="0" parTransId="{FA79727F-BC80-4218-8A37-AA65CA70A47B}" sibTransId="{68040DA7-D6F2-44D6-8EB0-3564E9185481}"/>
    <dgm:cxn modelId="{562CAA99-F750-473A-B20D-49E7533C760A}" srcId="{D73FCECA-BFE7-441E-9EE0-E1EAB9D8E288}" destId="{8EED8CA3-8E24-43B0-AFD9-824E81030ABB}" srcOrd="1" destOrd="0" parTransId="{CB07A709-2885-4089-89D2-5E71F5CA94E0}" sibTransId="{8946B0AB-522A-4F59-8553-9E2182248B19}"/>
    <dgm:cxn modelId="{EB666B2A-3326-42C6-916D-0D16158A02B5}" type="presOf" srcId="{09257BC8-BD51-4223-87EA-544352BB0ABF}" destId="{F6C5C084-D4CA-4BFB-BBB5-F2DE453EF9FA}" srcOrd="0" destOrd="0" presId="urn:microsoft.com/office/officeart/2005/8/layout/vList5"/>
    <dgm:cxn modelId="{9C9BB87F-A861-4625-AB2C-6F1B25C93196}" type="presOf" srcId="{5810AEE8-7980-47AC-9C13-7EE5A326D19D}" destId="{40664B64-754D-4D42-B548-A33F543B5F1E}" srcOrd="0" destOrd="0" presId="urn:microsoft.com/office/officeart/2005/8/layout/vList5"/>
    <dgm:cxn modelId="{B9C83503-9DD6-45BC-8013-F4A345E9799D}" srcId="{8EED8CA3-8E24-43B0-AFD9-824E81030ABB}" destId="{3E4CF5F1-E2F1-4C0B-A906-F2593ED6C4E4}" srcOrd="3" destOrd="0" parTransId="{E46D0F82-295F-4804-9FF3-4F8A2FBCC293}" sibTransId="{0498B4DA-6073-4AC7-B958-B6FC40476AEB}"/>
    <dgm:cxn modelId="{B04A969D-8A9B-45B2-A2FB-21420BBF9A97}" type="presOf" srcId="{792389CA-49EF-4908-84DF-267C781EFF04}" destId="{C37836EE-2457-4D62-80F7-F0C51FF248F2}" srcOrd="0" destOrd="1" presId="urn:microsoft.com/office/officeart/2005/8/layout/vList5"/>
    <dgm:cxn modelId="{FAB3AC53-B00C-48C8-8FE1-60A53D4AAD0C}" type="presParOf" srcId="{5B870AD7-2EBA-448B-B2EB-FF67474915A1}" destId="{4CDC6F19-466D-468C-97BB-CBC10E9DCAB4}" srcOrd="0" destOrd="0" presId="urn:microsoft.com/office/officeart/2005/8/layout/vList5"/>
    <dgm:cxn modelId="{294781CB-5939-46DD-9F81-B33DB9C1C205}" type="presParOf" srcId="{4CDC6F19-466D-468C-97BB-CBC10E9DCAB4}" destId="{40664B64-754D-4D42-B548-A33F543B5F1E}" srcOrd="0" destOrd="0" presId="urn:microsoft.com/office/officeart/2005/8/layout/vList5"/>
    <dgm:cxn modelId="{91F67CF2-AE3A-4E0F-BC62-86858E68D5B8}" type="presParOf" srcId="{4CDC6F19-466D-468C-97BB-CBC10E9DCAB4}" destId="{C37836EE-2457-4D62-80F7-F0C51FF248F2}" srcOrd="1" destOrd="0" presId="urn:microsoft.com/office/officeart/2005/8/layout/vList5"/>
    <dgm:cxn modelId="{715DE4EC-6C16-4F0D-BEFB-594A888A5D19}" type="presParOf" srcId="{5B870AD7-2EBA-448B-B2EB-FF67474915A1}" destId="{FA4406A2-9B03-4404-8202-EFABB35F98F8}" srcOrd="1" destOrd="0" presId="urn:microsoft.com/office/officeart/2005/8/layout/vList5"/>
    <dgm:cxn modelId="{2715D367-D0C6-4DDD-BAB8-1FCC57975073}" type="presParOf" srcId="{5B870AD7-2EBA-448B-B2EB-FF67474915A1}" destId="{0C27A9BC-0494-4FD1-9979-2A973C46EB6F}" srcOrd="2" destOrd="0" presId="urn:microsoft.com/office/officeart/2005/8/layout/vList5"/>
    <dgm:cxn modelId="{D0AF24D4-3AD6-41AD-A701-4F7F44391AE7}" type="presParOf" srcId="{0C27A9BC-0494-4FD1-9979-2A973C46EB6F}" destId="{D0A08BF5-DAC6-47B2-B821-0626FDAF8DAD}" srcOrd="0" destOrd="0" presId="urn:microsoft.com/office/officeart/2005/8/layout/vList5"/>
    <dgm:cxn modelId="{C67D8602-7490-49A6-BE8D-C51479402293}" type="presParOf" srcId="{0C27A9BC-0494-4FD1-9979-2A973C46EB6F}" destId="{F6C5C084-D4CA-4BFB-BBB5-F2DE453EF9F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CE5F857-EB9C-4F0E-BCBD-6A7587D61FBE}" type="doc">
      <dgm:prSet loTypeId="urn:microsoft.com/office/officeart/2005/8/layout/vList2" loCatId="list" qsTypeId="urn:microsoft.com/office/officeart/2005/8/quickstyle/3d4" qsCatId="3D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6604E246-81FC-4E16-A2A6-8D950BA788D1}">
      <dgm:prSet/>
      <dgm:spPr/>
      <dgm:t>
        <a:bodyPr/>
        <a:lstStyle/>
        <a:p>
          <a:pPr algn="just" rtl="0"/>
          <a:r>
            <a:rPr lang="ru-RU" baseline="0" dirty="0" smtClean="0"/>
            <a:t>XYY-синдром, также известен как YY-синдром или Синдром</a:t>
          </a:r>
        </a:p>
        <a:p>
          <a:pPr algn="ctr" rtl="0"/>
          <a:r>
            <a:rPr lang="ru-RU" baseline="0" dirty="0" smtClean="0"/>
            <a:t>— </a:t>
          </a:r>
        </a:p>
        <a:p>
          <a:pPr algn="just" rtl="0"/>
          <a:r>
            <a:rPr lang="ru-RU" baseline="0" dirty="0" smtClean="0"/>
            <a:t>хромосомное заболевание, характерное только для мужчин. </a:t>
          </a:r>
          <a:endParaRPr lang="ru-RU" dirty="0"/>
        </a:p>
      </dgm:t>
    </dgm:pt>
    <dgm:pt modelId="{D130ABF7-EA4A-4525-B1D6-5839C307AF84}" type="parTrans" cxnId="{7B045F48-B489-4C4C-A122-EF962F11A9F8}">
      <dgm:prSet/>
      <dgm:spPr/>
      <dgm:t>
        <a:bodyPr/>
        <a:lstStyle/>
        <a:p>
          <a:endParaRPr lang="ru-RU"/>
        </a:p>
      </dgm:t>
    </dgm:pt>
    <dgm:pt modelId="{5E76790B-29B1-4FBE-A112-6C8713D75271}" type="sibTrans" cxnId="{7B045F48-B489-4C4C-A122-EF962F11A9F8}">
      <dgm:prSet/>
      <dgm:spPr/>
      <dgm:t>
        <a:bodyPr/>
        <a:lstStyle/>
        <a:p>
          <a:endParaRPr lang="ru-RU"/>
        </a:p>
      </dgm:t>
    </dgm:pt>
    <dgm:pt modelId="{06681483-280B-4D46-ACA2-BF794EE6403E}" type="pres">
      <dgm:prSet presAssocID="{1CE5F857-EB9C-4F0E-BCBD-6A7587D61FBE}" presName="linear" presStyleCnt="0">
        <dgm:presLayoutVars>
          <dgm:animLvl val="lvl"/>
          <dgm:resizeHandles val="exact"/>
        </dgm:presLayoutVars>
      </dgm:prSet>
      <dgm:spPr/>
    </dgm:pt>
    <dgm:pt modelId="{EB95B18E-0555-49E1-A65F-36F2EDF0CCAB}" type="pres">
      <dgm:prSet presAssocID="{6604E246-81FC-4E16-A2A6-8D950BA788D1}" presName="parentText" presStyleLbl="node1" presStyleIdx="0" presStyleCnt="1" custLinFactNeighborX="17" custLinFactNeighborY="-118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B045F48-B489-4C4C-A122-EF962F11A9F8}" srcId="{1CE5F857-EB9C-4F0E-BCBD-6A7587D61FBE}" destId="{6604E246-81FC-4E16-A2A6-8D950BA788D1}" srcOrd="0" destOrd="0" parTransId="{D130ABF7-EA4A-4525-B1D6-5839C307AF84}" sibTransId="{5E76790B-29B1-4FBE-A112-6C8713D75271}"/>
    <dgm:cxn modelId="{26A28642-5CDA-4ACC-ABC5-8778F4A2FD65}" type="presOf" srcId="{6604E246-81FC-4E16-A2A6-8D950BA788D1}" destId="{EB95B18E-0555-49E1-A65F-36F2EDF0CCAB}" srcOrd="0" destOrd="0" presId="urn:microsoft.com/office/officeart/2005/8/layout/vList2"/>
    <dgm:cxn modelId="{4AFA8C61-C4AF-4A51-A3F2-90CDAB1798EA}" type="presOf" srcId="{1CE5F857-EB9C-4F0E-BCBD-6A7587D61FBE}" destId="{06681483-280B-4D46-ACA2-BF794EE6403E}" srcOrd="0" destOrd="0" presId="urn:microsoft.com/office/officeart/2005/8/layout/vList2"/>
    <dgm:cxn modelId="{D5391770-E852-44A5-BDB4-04CEA51A6FF8}" type="presParOf" srcId="{06681483-280B-4D46-ACA2-BF794EE6403E}" destId="{EB95B18E-0555-49E1-A65F-36F2EDF0CCA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C9AF2E6-5397-445D-A224-7D4BB733E0D2}" type="doc">
      <dgm:prSet loTypeId="urn:microsoft.com/office/officeart/2005/8/layout/vList2" loCatId="list" qsTypeId="urn:microsoft.com/office/officeart/2005/8/quickstyle/3d4" qsCatId="3D" csTypeId="urn:microsoft.com/office/officeart/2005/8/colors/accent2_1" csCatId="accent2"/>
      <dgm:spPr/>
      <dgm:t>
        <a:bodyPr/>
        <a:lstStyle/>
        <a:p>
          <a:endParaRPr lang="ru-RU"/>
        </a:p>
      </dgm:t>
    </dgm:pt>
    <dgm:pt modelId="{0B3292D1-19F2-404C-89BE-B755102884C9}">
      <dgm:prSet/>
      <dgm:spPr/>
      <dgm:t>
        <a:bodyPr/>
        <a:lstStyle/>
        <a:p>
          <a:pPr rtl="0"/>
          <a:r>
            <a:rPr lang="ru-RU" baseline="0" smtClean="0"/>
            <a:t>Синдром впервые был обнаружен в 1961 году при случайном обследовании мужчины, дети которого имели ряд заболеваний (в частности, один из детей имел синдром Дауна).</a:t>
          </a:r>
          <a:endParaRPr lang="ru-RU"/>
        </a:p>
      </dgm:t>
    </dgm:pt>
    <dgm:pt modelId="{D79B5A08-84BA-4C59-9B21-DF2C997344BD}" type="parTrans" cxnId="{F2F18A4B-63C6-48E3-A0C0-24867EB79F4F}">
      <dgm:prSet/>
      <dgm:spPr/>
      <dgm:t>
        <a:bodyPr/>
        <a:lstStyle/>
        <a:p>
          <a:endParaRPr lang="ru-RU"/>
        </a:p>
      </dgm:t>
    </dgm:pt>
    <dgm:pt modelId="{84737D18-FE05-49F5-AD3E-8AA9107987C3}" type="sibTrans" cxnId="{F2F18A4B-63C6-48E3-A0C0-24867EB79F4F}">
      <dgm:prSet/>
      <dgm:spPr/>
      <dgm:t>
        <a:bodyPr/>
        <a:lstStyle/>
        <a:p>
          <a:endParaRPr lang="ru-RU"/>
        </a:p>
      </dgm:t>
    </dgm:pt>
    <dgm:pt modelId="{247A1DE1-C1AD-4AC2-92AF-7306F401B52B}">
      <dgm:prSet/>
      <dgm:spPr/>
      <dgm:t>
        <a:bodyPr/>
        <a:lstStyle/>
        <a:p>
          <a:pPr rtl="0"/>
          <a:r>
            <a:rPr lang="ru-RU" baseline="0" smtClean="0"/>
            <a:t>XYY-синдром был описан как так называемый «синдром сверх-самца» или «синдром сверх-мужчины» (англ. super-male syndrome), при этом носителям синдрома приписывалось агрессивное поведение и тенденция к криминальным действиям. </a:t>
          </a:r>
          <a:endParaRPr lang="ru-RU"/>
        </a:p>
      </dgm:t>
    </dgm:pt>
    <dgm:pt modelId="{C4BEF8B6-0618-4CCD-87F3-37D47B8B5B16}" type="parTrans" cxnId="{50A063CC-1313-45B9-81E6-3E9FB60FD42C}">
      <dgm:prSet/>
      <dgm:spPr/>
      <dgm:t>
        <a:bodyPr/>
        <a:lstStyle/>
        <a:p>
          <a:endParaRPr lang="ru-RU"/>
        </a:p>
      </dgm:t>
    </dgm:pt>
    <dgm:pt modelId="{5BB8F318-B729-4230-85AF-0B0C8D9A6E7D}" type="sibTrans" cxnId="{50A063CC-1313-45B9-81E6-3E9FB60FD42C}">
      <dgm:prSet/>
      <dgm:spPr/>
      <dgm:t>
        <a:bodyPr/>
        <a:lstStyle/>
        <a:p>
          <a:endParaRPr lang="ru-RU"/>
        </a:p>
      </dgm:t>
    </dgm:pt>
    <dgm:pt modelId="{137A4A13-E724-4853-A1A1-21A1E637BD46}">
      <dgm:prSet/>
      <dgm:spPr/>
      <dgm:t>
        <a:bodyPr/>
        <a:lstStyle/>
        <a:p>
          <a:pPr rtl="0"/>
          <a:r>
            <a:rPr lang="ru-RU" baseline="0" smtClean="0"/>
            <a:t>Первые исследователи болезни в 1960-х годах обнаружили относительно высокое количество мужчин с этим синдромом среди обитателей тюрем и психиатрических клиник. Это послужило основой для стереотипа о «сверх-мужчине»</a:t>
          </a:r>
          <a:endParaRPr lang="ru-RU"/>
        </a:p>
      </dgm:t>
    </dgm:pt>
    <dgm:pt modelId="{A3A79F29-4FF8-4A87-BFEC-43C9D2609695}" type="parTrans" cxnId="{2C49B8B5-6E54-431B-BC5B-1BF9008DF483}">
      <dgm:prSet/>
      <dgm:spPr/>
      <dgm:t>
        <a:bodyPr/>
        <a:lstStyle/>
        <a:p>
          <a:endParaRPr lang="ru-RU"/>
        </a:p>
      </dgm:t>
    </dgm:pt>
    <dgm:pt modelId="{CCBBCEC6-11E6-4090-977A-5230D3C630EC}" type="sibTrans" cxnId="{2C49B8B5-6E54-431B-BC5B-1BF9008DF483}">
      <dgm:prSet/>
      <dgm:spPr/>
      <dgm:t>
        <a:bodyPr/>
        <a:lstStyle/>
        <a:p>
          <a:endParaRPr lang="ru-RU"/>
        </a:p>
      </dgm:t>
    </dgm:pt>
    <dgm:pt modelId="{5C9CBB0A-5C70-4B4C-9543-1E355AD5020E}">
      <dgm:prSet/>
      <dgm:spPr/>
      <dgm:t>
        <a:bodyPr/>
        <a:lstStyle/>
        <a:p>
          <a:pPr rtl="0"/>
          <a:r>
            <a:rPr lang="ru-RU" baseline="0" smtClean="0"/>
            <a:t>Последующие исследования показали, что абсолютное большинство носителей синдрома никогда не имели отношения к преступности или психическим заболеваниям, но могут иметь повышенный риск проблем с обучением. Дополнительная Y-хромосома сама по себе не ведёт к чрезмерной агрессивности.</a:t>
          </a:r>
          <a:endParaRPr lang="ru-RU"/>
        </a:p>
      </dgm:t>
    </dgm:pt>
    <dgm:pt modelId="{21646F8F-403A-4B2F-833D-AFCC47D8BA0E}" type="parTrans" cxnId="{F8D0CF18-5487-4356-A91C-83225CA24F9C}">
      <dgm:prSet/>
      <dgm:spPr/>
      <dgm:t>
        <a:bodyPr/>
        <a:lstStyle/>
        <a:p>
          <a:endParaRPr lang="ru-RU"/>
        </a:p>
      </dgm:t>
    </dgm:pt>
    <dgm:pt modelId="{4638C2D6-3B18-4CAA-A305-EB880CB83FB0}" type="sibTrans" cxnId="{F8D0CF18-5487-4356-A91C-83225CA24F9C}">
      <dgm:prSet/>
      <dgm:spPr/>
      <dgm:t>
        <a:bodyPr/>
        <a:lstStyle/>
        <a:p>
          <a:endParaRPr lang="ru-RU"/>
        </a:p>
      </dgm:t>
    </dgm:pt>
    <dgm:pt modelId="{F8C0441C-4333-4A59-B862-A367272C7ADB}" type="pres">
      <dgm:prSet presAssocID="{AC9AF2E6-5397-445D-A224-7D4BB733E0D2}" presName="linear" presStyleCnt="0">
        <dgm:presLayoutVars>
          <dgm:animLvl val="lvl"/>
          <dgm:resizeHandles val="exact"/>
        </dgm:presLayoutVars>
      </dgm:prSet>
      <dgm:spPr/>
    </dgm:pt>
    <dgm:pt modelId="{CADDCFC1-9DF1-428D-8026-3929596D3D53}" type="pres">
      <dgm:prSet presAssocID="{0B3292D1-19F2-404C-89BE-B755102884C9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C8E033EC-E296-4FB7-879C-40769A815429}" type="pres">
      <dgm:prSet presAssocID="{84737D18-FE05-49F5-AD3E-8AA9107987C3}" presName="spacer" presStyleCnt="0"/>
      <dgm:spPr/>
    </dgm:pt>
    <dgm:pt modelId="{3C3CE729-BF30-4163-9DC2-3AE4B1C935DB}" type="pres">
      <dgm:prSet presAssocID="{247A1DE1-C1AD-4AC2-92AF-7306F401B52B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4DAD4BAC-EC05-4D60-8F6F-84A5D597D1B6}" type="pres">
      <dgm:prSet presAssocID="{5BB8F318-B729-4230-85AF-0B0C8D9A6E7D}" presName="spacer" presStyleCnt="0"/>
      <dgm:spPr/>
    </dgm:pt>
    <dgm:pt modelId="{9A697943-DAD8-4163-AF4E-B49A19865933}" type="pres">
      <dgm:prSet presAssocID="{137A4A13-E724-4853-A1A1-21A1E637BD46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6DB9A291-4100-4559-AB4A-B6A5057DD86C}" type="pres">
      <dgm:prSet presAssocID="{CCBBCEC6-11E6-4090-977A-5230D3C630EC}" presName="spacer" presStyleCnt="0"/>
      <dgm:spPr/>
    </dgm:pt>
    <dgm:pt modelId="{CBBFB0DD-C46F-4AA2-ADBA-30708B0B8065}" type="pres">
      <dgm:prSet presAssocID="{5C9CBB0A-5C70-4B4C-9543-1E355AD5020E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5044302C-CC10-42F7-A640-42D6DEBD17AE}" type="presOf" srcId="{5C9CBB0A-5C70-4B4C-9543-1E355AD5020E}" destId="{CBBFB0DD-C46F-4AA2-ADBA-30708B0B8065}" srcOrd="0" destOrd="0" presId="urn:microsoft.com/office/officeart/2005/8/layout/vList2"/>
    <dgm:cxn modelId="{50A063CC-1313-45B9-81E6-3E9FB60FD42C}" srcId="{AC9AF2E6-5397-445D-A224-7D4BB733E0D2}" destId="{247A1DE1-C1AD-4AC2-92AF-7306F401B52B}" srcOrd="1" destOrd="0" parTransId="{C4BEF8B6-0618-4CCD-87F3-37D47B8B5B16}" sibTransId="{5BB8F318-B729-4230-85AF-0B0C8D9A6E7D}"/>
    <dgm:cxn modelId="{104EA59A-DFE3-4BA5-8168-B9AB78CE2F0A}" type="presOf" srcId="{AC9AF2E6-5397-445D-A224-7D4BB733E0D2}" destId="{F8C0441C-4333-4A59-B862-A367272C7ADB}" srcOrd="0" destOrd="0" presId="urn:microsoft.com/office/officeart/2005/8/layout/vList2"/>
    <dgm:cxn modelId="{CCE94C8B-8435-4ED9-B869-B437CD8D61DE}" type="presOf" srcId="{247A1DE1-C1AD-4AC2-92AF-7306F401B52B}" destId="{3C3CE729-BF30-4163-9DC2-3AE4B1C935DB}" srcOrd="0" destOrd="0" presId="urn:microsoft.com/office/officeart/2005/8/layout/vList2"/>
    <dgm:cxn modelId="{F2F18A4B-63C6-48E3-A0C0-24867EB79F4F}" srcId="{AC9AF2E6-5397-445D-A224-7D4BB733E0D2}" destId="{0B3292D1-19F2-404C-89BE-B755102884C9}" srcOrd="0" destOrd="0" parTransId="{D79B5A08-84BA-4C59-9B21-DF2C997344BD}" sibTransId="{84737D18-FE05-49F5-AD3E-8AA9107987C3}"/>
    <dgm:cxn modelId="{F8D0CF18-5487-4356-A91C-83225CA24F9C}" srcId="{AC9AF2E6-5397-445D-A224-7D4BB733E0D2}" destId="{5C9CBB0A-5C70-4B4C-9543-1E355AD5020E}" srcOrd="3" destOrd="0" parTransId="{21646F8F-403A-4B2F-833D-AFCC47D8BA0E}" sibTransId="{4638C2D6-3B18-4CAA-A305-EB880CB83FB0}"/>
    <dgm:cxn modelId="{8C412AEF-9D1A-4DF6-B49F-1E33DFBCE120}" type="presOf" srcId="{0B3292D1-19F2-404C-89BE-B755102884C9}" destId="{CADDCFC1-9DF1-428D-8026-3929596D3D53}" srcOrd="0" destOrd="0" presId="urn:microsoft.com/office/officeart/2005/8/layout/vList2"/>
    <dgm:cxn modelId="{2C49B8B5-6E54-431B-BC5B-1BF9008DF483}" srcId="{AC9AF2E6-5397-445D-A224-7D4BB733E0D2}" destId="{137A4A13-E724-4853-A1A1-21A1E637BD46}" srcOrd="2" destOrd="0" parTransId="{A3A79F29-4FF8-4A87-BFEC-43C9D2609695}" sibTransId="{CCBBCEC6-11E6-4090-977A-5230D3C630EC}"/>
    <dgm:cxn modelId="{56D5F60A-3618-4698-94AA-CC1F12E87827}" type="presOf" srcId="{137A4A13-E724-4853-A1A1-21A1E637BD46}" destId="{9A697943-DAD8-4163-AF4E-B49A19865933}" srcOrd="0" destOrd="0" presId="urn:microsoft.com/office/officeart/2005/8/layout/vList2"/>
    <dgm:cxn modelId="{95E60C12-B040-44C5-9DD5-1B7503A499CB}" type="presParOf" srcId="{F8C0441C-4333-4A59-B862-A367272C7ADB}" destId="{CADDCFC1-9DF1-428D-8026-3929596D3D53}" srcOrd="0" destOrd="0" presId="urn:microsoft.com/office/officeart/2005/8/layout/vList2"/>
    <dgm:cxn modelId="{64705091-D6B9-4C8F-B335-AB3F09E07005}" type="presParOf" srcId="{F8C0441C-4333-4A59-B862-A367272C7ADB}" destId="{C8E033EC-E296-4FB7-879C-40769A815429}" srcOrd="1" destOrd="0" presId="urn:microsoft.com/office/officeart/2005/8/layout/vList2"/>
    <dgm:cxn modelId="{B420E9FB-7939-4C2B-BE30-4E283CE79543}" type="presParOf" srcId="{F8C0441C-4333-4A59-B862-A367272C7ADB}" destId="{3C3CE729-BF30-4163-9DC2-3AE4B1C935DB}" srcOrd="2" destOrd="0" presId="urn:microsoft.com/office/officeart/2005/8/layout/vList2"/>
    <dgm:cxn modelId="{63D42963-AC49-4BBF-98FC-DFC30C089E00}" type="presParOf" srcId="{F8C0441C-4333-4A59-B862-A367272C7ADB}" destId="{4DAD4BAC-EC05-4D60-8F6F-84A5D597D1B6}" srcOrd="3" destOrd="0" presId="urn:microsoft.com/office/officeart/2005/8/layout/vList2"/>
    <dgm:cxn modelId="{53A4579A-F8A2-493F-A071-AD2889303BE9}" type="presParOf" srcId="{F8C0441C-4333-4A59-B862-A367272C7ADB}" destId="{9A697943-DAD8-4163-AF4E-B49A19865933}" srcOrd="4" destOrd="0" presId="urn:microsoft.com/office/officeart/2005/8/layout/vList2"/>
    <dgm:cxn modelId="{49949F42-7B7D-4EF5-A0A2-459EB5DF3037}" type="presParOf" srcId="{F8C0441C-4333-4A59-B862-A367272C7ADB}" destId="{6DB9A291-4100-4559-AB4A-B6A5057DD86C}" srcOrd="5" destOrd="0" presId="urn:microsoft.com/office/officeart/2005/8/layout/vList2"/>
    <dgm:cxn modelId="{11313098-80F1-4CDB-AD9C-ACD47445E672}" type="presParOf" srcId="{F8C0441C-4333-4A59-B862-A367272C7ADB}" destId="{CBBFB0DD-C46F-4AA2-ADBA-30708B0B806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92C657E-B2B4-4664-9B66-D46698B0E223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E9D249B-7D63-4A09-89AB-DBFC603B8151}">
      <dgm:prSet custT="1"/>
      <dgm:spPr/>
      <dgm:t>
        <a:bodyPr/>
        <a:lstStyle/>
        <a:p>
          <a:pPr algn="just" rtl="0"/>
          <a:r>
            <a:rPr lang="ru-RU" sz="2000" baseline="0" dirty="0" smtClean="0"/>
            <a:t>Причиной возникновения синдрома является </a:t>
          </a:r>
          <a:r>
            <a:rPr lang="ru-RU" sz="2000" baseline="0" dirty="0" err="1" smtClean="0"/>
            <a:t>нерасхождение</a:t>
          </a:r>
          <a:r>
            <a:rPr lang="ru-RU" sz="2000" baseline="0" dirty="0" smtClean="0"/>
            <a:t> </a:t>
          </a:r>
          <a:br>
            <a:rPr lang="ru-RU" sz="2000" baseline="0" dirty="0" smtClean="0"/>
          </a:br>
          <a:r>
            <a:rPr lang="ru-RU" sz="2000" baseline="0" dirty="0" smtClean="0"/>
            <a:t>Y-хромосом в анафазе в процессе сперматогенеза</a:t>
          </a:r>
          <a:r>
            <a:rPr lang="ru-RU" sz="2000" baseline="0" dirty="0" smtClean="0"/>
            <a:t>. </a:t>
          </a:r>
          <a:endParaRPr lang="ru-RU" sz="2000" dirty="0"/>
        </a:p>
      </dgm:t>
    </dgm:pt>
    <dgm:pt modelId="{8D3030A8-02C1-4A9E-AE73-9A11268536F1}" type="parTrans" cxnId="{2BD087EA-84DC-459A-BBDE-A3F28A83E764}">
      <dgm:prSet/>
      <dgm:spPr/>
      <dgm:t>
        <a:bodyPr/>
        <a:lstStyle/>
        <a:p>
          <a:endParaRPr lang="ru-RU"/>
        </a:p>
      </dgm:t>
    </dgm:pt>
    <dgm:pt modelId="{0576A903-AAD1-4E51-9A56-24CDE838FF6B}" type="sibTrans" cxnId="{2BD087EA-84DC-459A-BBDE-A3F28A83E764}">
      <dgm:prSet/>
      <dgm:spPr/>
      <dgm:t>
        <a:bodyPr/>
        <a:lstStyle/>
        <a:p>
          <a:endParaRPr lang="ru-RU"/>
        </a:p>
      </dgm:t>
    </dgm:pt>
    <dgm:pt modelId="{78847774-DD60-4C3E-B4B9-6DA9EE11DCD3}">
      <dgm:prSet custT="1"/>
      <dgm:spPr/>
      <dgm:t>
        <a:bodyPr/>
        <a:lstStyle/>
        <a:p>
          <a:pPr algn="just" rtl="0"/>
          <a:r>
            <a:rPr lang="ru-RU" sz="1800" baseline="0" dirty="0" smtClean="0"/>
            <a:t>    В результате появляется сперматозоид, несущий вторую Y-хромосому, в результате оплодотворения которым появляется ребёнок с 47 хромосомами в кариотипе (47 XYY). </a:t>
          </a:r>
          <a:endParaRPr lang="ru-RU" sz="1800" dirty="0"/>
        </a:p>
      </dgm:t>
    </dgm:pt>
    <dgm:pt modelId="{3DEAA5B5-ECD0-4A01-9BF5-591CBE88676E}" type="parTrans" cxnId="{80419A44-60F1-4B68-A0F4-7C8E8A2FCF5B}">
      <dgm:prSet/>
      <dgm:spPr/>
      <dgm:t>
        <a:bodyPr/>
        <a:lstStyle/>
        <a:p>
          <a:endParaRPr lang="ru-RU"/>
        </a:p>
      </dgm:t>
    </dgm:pt>
    <dgm:pt modelId="{CE94F5D6-363C-4C67-BAC8-72D7311691B5}" type="sibTrans" cxnId="{80419A44-60F1-4B68-A0F4-7C8E8A2FCF5B}">
      <dgm:prSet/>
      <dgm:spPr/>
      <dgm:t>
        <a:bodyPr/>
        <a:lstStyle/>
        <a:p>
          <a:endParaRPr lang="ru-RU"/>
        </a:p>
      </dgm:t>
    </dgm:pt>
    <dgm:pt modelId="{6F1BFB8F-9136-4F81-9E68-65679DCFFFF0}" type="pres">
      <dgm:prSet presAssocID="{492C657E-B2B4-4664-9B66-D46698B0E223}" presName="Name0" presStyleCnt="0">
        <dgm:presLayoutVars>
          <dgm:dir/>
          <dgm:resizeHandles val="exact"/>
        </dgm:presLayoutVars>
      </dgm:prSet>
      <dgm:spPr/>
    </dgm:pt>
    <dgm:pt modelId="{D6297340-0A80-4508-96A7-2947BC13298D}" type="pres">
      <dgm:prSet presAssocID="{492C657E-B2B4-4664-9B66-D46698B0E223}" presName="arrow" presStyleLbl="bgShp" presStyleIdx="0" presStyleCnt="1"/>
      <dgm:spPr/>
    </dgm:pt>
    <dgm:pt modelId="{7A13BABF-0CA9-4910-9819-F565BABDC69E}" type="pres">
      <dgm:prSet presAssocID="{492C657E-B2B4-4664-9B66-D46698B0E223}" presName="points" presStyleCnt="0"/>
      <dgm:spPr/>
    </dgm:pt>
    <dgm:pt modelId="{B61EF9E2-196C-4684-9296-060A12611BE9}" type="pres">
      <dgm:prSet presAssocID="{7E9D249B-7D63-4A09-89AB-DBFC603B8151}" presName="compositeA" presStyleCnt="0"/>
      <dgm:spPr/>
    </dgm:pt>
    <dgm:pt modelId="{5F6D2725-089A-47D5-BF12-304638CA3E4E}" type="pres">
      <dgm:prSet presAssocID="{7E9D249B-7D63-4A09-89AB-DBFC603B8151}" presName="textA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82D009-003A-4313-B8E1-168165EAED0D}" type="pres">
      <dgm:prSet presAssocID="{7E9D249B-7D63-4A09-89AB-DBFC603B8151}" presName="circleA" presStyleLbl="node1" presStyleIdx="0" presStyleCnt="2"/>
      <dgm:spPr/>
    </dgm:pt>
    <dgm:pt modelId="{82A770D8-8B20-4C50-877C-AEACE4085CEB}" type="pres">
      <dgm:prSet presAssocID="{7E9D249B-7D63-4A09-89AB-DBFC603B8151}" presName="spaceA" presStyleCnt="0"/>
      <dgm:spPr/>
    </dgm:pt>
    <dgm:pt modelId="{277AF44F-665C-4B0B-A7D1-ED47F08E1F6E}" type="pres">
      <dgm:prSet presAssocID="{0576A903-AAD1-4E51-9A56-24CDE838FF6B}" presName="space" presStyleCnt="0"/>
      <dgm:spPr/>
    </dgm:pt>
    <dgm:pt modelId="{5315C912-CA54-44E5-BB48-87D59FDB9EA1}" type="pres">
      <dgm:prSet presAssocID="{78847774-DD60-4C3E-B4B9-6DA9EE11DCD3}" presName="compositeB" presStyleCnt="0"/>
      <dgm:spPr/>
    </dgm:pt>
    <dgm:pt modelId="{2B662B3B-BDFD-479A-BF1E-69044EF71D40}" type="pres">
      <dgm:prSet presAssocID="{78847774-DD60-4C3E-B4B9-6DA9EE11DCD3}" presName="textB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0B629C-4C31-402F-A6E9-44CB6A6A588A}" type="pres">
      <dgm:prSet presAssocID="{78847774-DD60-4C3E-B4B9-6DA9EE11DCD3}" presName="circleB" presStyleLbl="node1" presStyleIdx="1" presStyleCnt="2"/>
      <dgm:spPr/>
    </dgm:pt>
    <dgm:pt modelId="{EC36729E-9359-4983-A084-0FFC6359B657}" type="pres">
      <dgm:prSet presAssocID="{78847774-DD60-4C3E-B4B9-6DA9EE11DCD3}" presName="spaceB" presStyleCnt="0"/>
      <dgm:spPr/>
    </dgm:pt>
  </dgm:ptLst>
  <dgm:cxnLst>
    <dgm:cxn modelId="{B24FE78C-4BEB-4FA1-8DBC-1C1EA4C76D17}" type="presOf" srcId="{492C657E-B2B4-4664-9B66-D46698B0E223}" destId="{6F1BFB8F-9136-4F81-9E68-65679DCFFFF0}" srcOrd="0" destOrd="0" presId="urn:microsoft.com/office/officeart/2005/8/layout/hProcess11"/>
    <dgm:cxn modelId="{CF892020-03A0-490A-A8AA-CC3E83DD1A90}" type="presOf" srcId="{7E9D249B-7D63-4A09-89AB-DBFC603B8151}" destId="{5F6D2725-089A-47D5-BF12-304638CA3E4E}" srcOrd="0" destOrd="0" presId="urn:microsoft.com/office/officeart/2005/8/layout/hProcess11"/>
    <dgm:cxn modelId="{2BD087EA-84DC-459A-BBDE-A3F28A83E764}" srcId="{492C657E-B2B4-4664-9B66-D46698B0E223}" destId="{7E9D249B-7D63-4A09-89AB-DBFC603B8151}" srcOrd="0" destOrd="0" parTransId="{8D3030A8-02C1-4A9E-AE73-9A11268536F1}" sibTransId="{0576A903-AAD1-4E51-9A56-24CDE838FF6B}"/>
    <dgm:cxn modelId="{80419A44-60F1-4B68-A0F4-7C8E8A2FCF5B}" srcId="{492C657E-B2B4-4664-9B66-D46698B0E223}" destId="{78847774-DD60-4C3E-B4B9-6DA9EE11DCD3}" srcOrd="1" destOrd="0" parTransId="{3DEAA5B5-ECD0-4A01-9BF5-591CBE88676E}" sibTransId="{CE94F5D6-363C-4C67-BAC8-72D7311691B5}"/>
    <dgm:cxn modelId="{25A51FB2-D951-4D85-B0F3-9EB2FB8430FA}" type="presOf" srcId="{78847774-DD60-4C3E-B4B9-6DA9EE11DCD3}" destId="{2B662B3B-BDFD-479A-BF1E-69044EF71D40}" srcOrd="0" destOrd="0" presId="urn:microsoft.com/office/officeart/2005/8/layout/hProcess11"/>
    <dgm:cxn modelId="{CDF41FD7-C079-437D-B338-2508131DC94C}" type="presParOf" srcId="{6F1BFB8F-9136-4F81-9E68-65679DCFFFF0}" destId="{D6297340-0A80-4508-96A7-2947BC13298D}" srcOrd="0" destOrd="0" presId="urn:microsoft.com/office/officeart/2005/8/layout/hProcess11"/>
    <dgm:cxn modelId="{97C0A4DC-1007-4C17-B6A3-AADE6E0843C5}" type="presParOf" srcId="{6F1BFB8F-9136-4F81-9E68-65679DCFFFF0}" destId="{7A13BABF-0CA9-4910-9819-F565BABDC69E}" srcOrd="1" destOrd="0" presId="urn:microsoft.com/office/officeart/2005/8/layout/hProcess11"/>
    <dgm:cxn modelId="{00F4E467-F16E-4877-B365-2D938EF95CA4}" type="presParOf" srcId="{7A13BABF-0CA9-4910-9819-F565BABDC69E}" destId="{B61EF9E2-196C-4684-9296-060A12611BE9}" srcOrd="0" destOrd="0" presId="urn:microsoft.com/office/officeart/2005/8/layout/hProcess11"/>
    <dgm:cxn modelId="{674BADF6-FE3A-4E54-A1F0-CD4633B0CDA5}" type="presParOf" srcId="{B61EF9E2-196C-4684-9296-060A12611BE9}" destId="{5F6D2725-089A-47D5-BF12-304638CA3E4E}" srcOrd="0" destOrd="0" presId="urn:microsoft.com/office/officeart/2005/8/layout/hProcess11"/>
    <dgm:cxn modelId="{81DA9938-3B2E-4410-A3EA-792751B09A76}" type="presParOf" srcId="{B61EF9E2-196C-4684-9296-060A12611BE9}" destId="{2F82D009-003A-4313-B8E1-168165EAED0D}" srcOrd="1" destOrd="0" presId="urn:microsoft.com/office/officeart/2005/8/layout/hProcess11"/>
    <dgm:cxn modelId="{48033FBA-5A0F-42DB-B3E1-2206E6C5D379}" type="presParOf" srcId="{B61EF9E2-196C-4684-9296-060A12611BE9}" destId="{82A770D8-8B20-4C50-877C-AEACE4085CEB}" srcOrd="2" destOrd="0" presId="urn:microsoft.com/office/officeart/2005/8/layout/hProcess11"/>
    <dgm:cxn modelId="{D7BCEB70-66A3-4CA1-87D4-F78443132B6F}" type="presParOf" srcId="{7A13BABF-0CA9-4910-9819-F565BABDC69E}" destId="{277AF44F-665C-4B0B-A7D1-ED47F08E1F6E}" srcOrd="1" destOrd="0" presId="urn:microsoft.com/office/officeart/2005/8/layout/hProcess11"/>
    <dgm:cxn modelId="{F8BB9A4D-8EF0-48D4-9962-5E376317F585}" type="presParOf" srcId="{7A13BABF-0CA9-4910-9819-F565BABDC69E}" destId="{5315C912-CA54-44E5-BB48-87D59FDB9EA1}" srcOrd="2" destOrd="0" presId="urn:microsoft.com/office/officeart/2005/8/layout/hProcess11"/>
    <dgm:cxn modelId="{8A835EEB-F9AA-4851-91D3-764E98C99FC9}" type="presParOf" srcId="{5315C912-CA54-44E5-BB48-87D59FDB9EA1}" destId="{2B662B3B-BDFD-479A-BF1E-69044EF71D40}" srcOrd="0" destOrd="0" presId="urn:microsoft.com/office/officeart/2005/8/layout/hProcess11"/>
    <dgm:cxn modelId="{34202986-B448-4E18-8613-6787C0A4CD43}" type="presParOf" srcId="{5315C912-CA54-44E5-BB48-87D59FDB9EA1}" destId="{BF0B629C-4C31-402F-A6E9-44CB6A6A588A}" srcOrd="1" destOrd="0" presId="urn:microsoft.com/office/officeart/2005/8/layout/hProcess11"/>
    <dgm:cxn modelId="{511B439C-58AF-443B-B1F1-AC87F3DD6772}" type="presParOf" srcId="{5315C912-CA54-44E5-BB48-87D59FDB9EA1}" destId="{EC36729E-9359-4983-A084-0FFC6359B657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AB8FD9F-6C0D-4885-823D-C2FAEC911B7E}" type="doc">
      <dgm:prSet loTypeId="urn:microsoft.com/office/officeart/2005/8/layout/vList2" loCatId="list" qsTypeId="urn:microsoft.com/office/officeart/2005/8/quickstyle/3d4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2ED1F5B2-75EA-4CE0-9DB8-41C958944491}">
      <dgm:prSet/>
      <dgm:spPr/>
      <dgm:t>
        <a:bodyPr/>
        <a:lstStyle/>
        <a:p>
          <a:pPr rtl="0"/>
          <a:r>
            <a:rPr lang="ru-RU" baseline="0" dirty="0" smtClean="0"/>
            <a:t>В среднем, во взрослом состоянии носитель выше, чем 75 % мужчин того же возраста. </a:t>
          </a:r>
          <a:endParaRPr lang="ru-RU" dirty="0"/>
        </a:p>
      </dgm:t>
    </dgm:pt>
    <dgm:pt modelId="{E158078D-293E-4AB2-AA5F-F93926E54548}" type="parTrans" cxnId="{5FED0F3F-859F-4F87-BC6B-249B76BE95C8}">
      <dgm:prSet/>
      <dgm:spPr/>
      <dgm:t>
        <a:bodyPr/>
        <a:lstStyle/>
        <a:p>
          <a:endParaRPr lang="ru-RU"/>
        </a:p>
      </dgm:t>
    </dgm:pt>
    <dgm:pt modelId="{14E23D51-2D35-4F98-94A0-AE2693579665}" type="sibTrans" cxnId="{5FED0F3F-859F-4F87-BC6B-249B76BE95C8}">
      <dgm:prSet/>
      <dgm:spPr/>
      <dgm:t>
        <a:bodyPr/>
        <a:lstStyle/>
        <a:p>
          <a:endParaRPr lang="ru-RU"/>
        </a:p>
      </dgm:t>
    </dgm:pt>
    <dgm:pt modelId="{7C2A7030-2F7A-43FE-B97C-D67B980C9285}">
      <dgm:prSet/>
      <dgm:spPr/>
      <dgm:t>
        <a:bodyPr/>
        <a:lstStyle/>
        <a:p>
          <a:pPr rtl="0"/>
          <a:r>
            <a:rPr lang="ru-RU" baseline="0" dirty="0" smtClean="0"/>
            <a:t>Некоторые мужчины с синдромом XYY имеют небольшие нарушения координации движений, в результате чего могут казаться неуклюжими.</a:t>
          </a:r>
          <a:endParaRPr lang="ru-RU" dirty="0"/>
        </a:p>
      </dgm:t>
    </dgm:pt>
    <dgm:pt modelId="{61123A40-4830-469E-ACAC-7DA20D995C63}" type="parTrans" cxnId="{4AB43168-A1EC-45BE-B565-5397EFEC5ECA}">
      <dgm:prSet/>
      <dgm:spPr/>
      <dgm:t>
        <a:bodyPr/>
        <a:lstStyle/>
        <a:p>
          <a:endParaRPr lang="ru-RU"/>
        </a:p>
      </dgm:t>
    </dgm:pt>
    <dgm:pt modelId="{536DC6F3-0BBE-4FF8-9957-78BC798AC41E}" type="sibTrans" cxnId="{4AB43168-A1EC-45BE-B565-5397EFEC5ECA}">
      <dgm:prSet/>
      <dgm:spPr/>
      <dgm:t>
        <a:bodyPr/>
        <a:lstStyle/>
        <a:p>
          <a:endParaRPr lang="ru-RU"/>
        </a:p>
      </dgm:t>
    </dgm:pt>
    <dgm:pt modelId="{147C9CC1-D960-4935-8EAA-01D243751609}">
      <dgm:prSet/>
      <dgm:spPr/>
      <dgm:t>
        <a:bodyPr/>
        <a:lstStyle/>
        <a:p>
          <a:pPr rtl="0"/>
          <a:r>
            <a:rPr lang="ru-RU" baseline="0" smtClean="0"/>
            <a:t>Фертильность чаще всего не нарушена, обычно такие мужчины гетеросексуальны и имеют нормальную сексуальную функцию. </a:t>
          </a:r>
          <a:endParaRPr lang="ru-RU"/>
        </a:p>
      </dgm:t>
    </dgm:pt>
    <dgm:pt modelId="{60C5DA02-8CDB-4E56-8613-49DEA413CCFC}" type="parTrans" cxnId="{8E58A3ED-8C07-4A18-B76B-3E62512E9D72}">
      <dgm:prSet/>
      <dgm:spPr/>
      <dgm:t>
        <a:bodyPr/>
        <a:lstStyle/>
        <a:p>
          <a:endParaRPr lang="ru-RU"/>
        </a:p>
      </dgm:t>
    </dgm:pt>
    <dgm:pt modelId="{4208495F-661B-4513-93EC-5BE2467C0E70}" type="sibTrans" cxnId="{8E58A3ED-8C07-4A18-B76B-3E62512E9D72}">
      <dgm:prSet/>
      <dgm:spPr/>
      <dgm:t>
        <a:bodyPr/>
        <a:lstStyle/>
        <a:p>
          <a:endParaRPr lang="ru-RU"/>
        </a:p>
      </dgm:t>
    </dgm:pt>
    <dgm:pt modelId="{E4CBE2F7-B3BA-4500-BC35-F0C0067F98CC}" type="pres">
      <dgm:prSet presAssocID="{4AB8FD9F-6C0D-4885-823D-C2FAEC911B7E}" presName="linear" presStyleCnt="0">
        <dgm:presLayoutVars>
          <dgm:animLvl val="lvl"/>
          <dgm:resizeHandles val="exact"/>
        </dgm:presLayoutVars>
      </dgm:prSet>
      <dgm:spPr/>
    </dgm:pt>
    <dgm:pt modelId="{5A50FC7A-240A-4C30-82C8-96E618667BA2}" type="pres">
      <dgm:prSet presAssocID="{2ED1F5B2-75EA-4CE0-9DB8-41C95894449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45B6E06-81D0-47A0-BE89-A5CB46CEF6B8}" type="pres">
      <dgm:prSet presAssocID="{14E23D51-2D35-4F98-94A0-AE2693579665}" presName="spacer" presStyleCnt="0"/>
      <dgm:spPr/>
    </dgm:pt>
    <dgm:pt modelId="{251264A8-019C-4893-9C98-85D2CD6C35B0}" type="pres">
      <dgm:prSet presAssocID="{7C2A7030-2F7A-43FE-B97C-D67B980C9285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ED9AD45-85C0-4A84-AAB9-0489D2FA8526}" type="pres">
      <dgm:prSet presAssocID="{536DC6F3-0BBE-4FF8-9957-78BC798AC41E}" presName="spacer" presStyleCnt="0"/>
      <dgm:spPr/>
    </dgm:pt>
    <dgm:pt modelId="{7DC1DDA5-F7D7-407A-9BB6-2A6202C17F69}" type="pres">
      <dgm:prSet presAssocID="{147C9CC1-D960-4935-8EAA-01D243751609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2CA006A-98A0-4918-94D4-648E941E61D4}" type="presOf" srcId="{7C2A7030-2F7A-43FE-B97C-D67B980C9285}" destId="{251264A8-019C-4893-9C98-85D2CD6C35B0}" srcOrd="0" destOrd="0" presId="urn:microsoft.com/office/officeart/2005/8/layout/vList2"/>
    <dgm:cxn modelId="{1DCF6A22-5185-42E1-9593-F800E2C30768}" type="presOf" srcId="{4AB8FD9F-6C0D-4885-823D-C2FAEC911B7E}" destId="{E4CBE2F7-B3BA-4500-BC35-F0C0067F98CC}" srcOrd="0" destOrd="0" presId="urn:microsoft.com/office/officeart/2005/8/layout/vList2"/>
    <dgm:cxn modelId="{4AB43168-A1EC-45BE-B565-5397EFEC5ECA}" srcId="{4AB8FD9F-6C0D-4885-823D-C2FAEC911B7E}" destId="{7C2A7030-2F7A-43FE-B97C-D67B980C9285}" srcOrd="1" destOrd="0" parTransId="{61123A40-4830-469E-ACAC-7DA20D995C63}" sibTransId="{536DC6F3-0BBE-4FF8-9957-78BC798AC41E}"/>
    <dgm:cxn modelId="{5FED0F3F-859F-4F87-BC6B-249B76BE95C8}" srcId="{4AB8FD9F-6C0D-4885-823D-C2FAEC911B7E}" destId="{2ED1F5B2-75EA-4CE0-9DB8-41C958944491}" srcOrd="0" destOrd="0" parTransId="{E158078D-293E-4AB2-AA5F-F93926E54548}" sibTransId="{14E23D51-2D35-4F98-94A0-AE2693579665}"/>
    <dgm:cxn modelId="{0BBFD6D2-6950-4B2F-94BC-F0BE16196D63}" type="presOf" srcId="{2ED1F5B2-75EA-4CE0-9DB8-41C958944491}" destId="{5A50FC7A-240A-4C30-82C8-96E618667BA2}" srcOrd="0" destOrd="0" presId="urn:microsoft.com/office/officeart/2005/8/layout/vList2"/>
    <dgm:cxn modelId="{8E58A3ED-8C07-4A18-B76B-3E62512E9D72}" srcId="{4AB8FD9F-6C0D-4885-823D-C2FAEC911B7E}" destId="{147C9CC1-D960-4935-8EAA-01D243751609}" srcOrd="2" destOrd="0" parTransId="{60C5DA02-8CDB-4E56-8613-49DEA413CCFC}" sibTransId="{4208495F-661B-4513-93EC-5BE2467C0E70}"/>
    <dgm:cxn modelId="{91B218F9-5127-4EA3-B381-93A76E87BC1F}" type="presOf" srcId="{147C9CC1-D960-4935-8EAA-01D243751609}" destId="{7DC1DDA5-F7D7-407A-9BB6-2A6202C17F69}" srcOrd="0" destOrd="0" presId="urn:microsoft.com/office/officeart/2005/8/layout/vList2"/>
    <dgm:cxn modelId="{11A1394E-0498-46C9-A86E-C71E35D79C16}" type="presParOf" srcId="{E4CBE2F7-B3BA-4500-BC35-F0C0067F98CC}" destId="{5A50FC7A-240A-4C30-82C8-96E618667BA2}" srcOrd="0" destOrd="0" presId="urn:microsoft.com/office/officeart/2005/8/layout/vList2"/>
    <dgm:cxn modelId="{13C0F9DF-A976-4059-86D3-384E1E5B5E5F}" type="presParOf" srcId="{E4CBE2F7-B3BA-4500-BC35-F0C0067F98CC}" destId="{145B6E06-81D0-47A0-BE89-A5CB46CEF6B8}" srcOrd="1" destOrd="0" presId="urn:microsoft.com/office/officeart/2005/8/layout/vList2"/>
    <dgm:cxn modelId="{616C6EB9-830D-43CC-B21A-1E0CFD0EEB86}" type="presParOf" srcId="{E4CBE2F7-B3BA-4500-BC35-F0C0067F98CC}" destId="{251264A8-019C-4893-9C98-85D2CD6C35B0}" srcOrd="2" destOrd="0" presId="urn:microsoft.com/office/officeart/2005/8/layout/vList2"/>
    <dgm:cxn modelId="{3E55BFDB-7423-4603-A6C2-7FA669ED0E7D}" type="presParOf" srcId="{E4CBE2F7-B3BA-4500-BC35-F0C0067F98CC}" destId="{7ED9AD45-85C0-4A84-AAB9-0489D2FA8526}" srcOrd="3" destOrd="0" presId="urn:microsoft.com/office/officeart/2005/8/layout/vList2"/>
    <dgm:cxn modelId="{B9504AF9-9D7B-4484-ADA5-CF5B26931097}" type="presParOf" srcId="{E4CBE2F7-B3BA-4500-BC35-F0C0067F98CC}" destId="{7DC1DDA5-F7D7-407A-9BB6-2A6202C17F6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2E0B5CC-8E70-4411-A6E2-CC320E60FF81}" type="doc">
      <dgm:prSet loTypeId="urn:microsoft.com/office/officeart/2005/8/layout/vList2" loCatId="list" qsTypeId="urn:microsoft.com/office/officeart/2005/8/quickstyle/3d4" qsCatId="3D" csTypeId="urn:microsoft.com/office/officeart/2005/8/colors/accent1_1" csCatId="accent1"/>
      <dgm:spPr/>
      <dgm:t>
        <a:bodyPr/>
        <a:lstStyle/>
        <a:p>
          <a:endParaRPr lang="ru-RU"/>
        </a:p>
      </dgm:t>
    </dgm:pt>
    <dgm:pt modelId="{937879E7-F77F-474D-BB3A-C63991C1B289}">
      <dgm:prSet/>
      <dgm:spPr/>
      <dgm:t>
        <a:bodyPr/>
        <a:lstStyle/>
        <a:p>
          <a:pPr rtl="0"/>
          <a:r>
            <a:rPr lang="ru-RU" baseline="0" smtClean="0"/>
            <a:t>Тем не менее, описаны случаи существенного снижения фертильности, вплоть до бесплодия. </a:t>
          </a:r>
          <a:endParaRPr lang="ru-RU"/>
        </a:p>
      </dgm:t>
    </dgm:pt>
    <dgm:pt modelId="{A0DEE2C5-5B38-4596-A41E-BAEF8A3F3AD0}" type="parTrans" cxnId="{AF511069-0528-4842-BA94-58B2F809276B}">
      <dgm:prSet/>
      <dgm:spPr/>
      <dgm:t>
        <a:bodyPr/>
        <a:lstStyle/>
        <a:p>
          <a:endParaRPr lang="ru-RU"/>
        </a:p>
      </dgm:t>
    </dgm:pt>
    <dgm:pt modelId="{A97E8AF8-AFBF-4E09-8C64-A33DD20D39B6}" type="sibTrans" cxnId="{AF511069-0528-4842-BA94-58B2F809276B}">
      <dgm:prSet/>
      <dgm:spPr/>
      <dgm:t>
        <a:bodyPr/>
        <a:lstStyle/>
        <a:p>
          <a:endParaRPr lang="ru-RU"/>
        </a:p>
      </dgm:t>
    </dgm:pt>
    <dgm:pt modelId="{852187A1-05CD-4DE4-BAC3-6269B536A722}">
      <dgm:prSet/>
      <dgm:spPr/>
      <dgm:t>
        <a:bodyPr/>
        <a:lstStyle/>
        <a:p>
          <a:pPr rtl="0"/>
          <a:r>
            <a:rPr lang="ru-RU" baseline="0" smtClean="0"/>
            <a:t>У небольшого числа носителей также повышен уровень половых гормонов, связанных со сперматогенезом, что может вести к бесплодию ввиду нарушения образования спермы. </a:t>
          </a:r>
          <a:endParaRPr lang="ru-RU"/>
        </a:p>
      </dgm:t>
    </dgm:pt>
    <dgm:pt modelId="{D76D6757-B3B0-4E5E-A9D9-99835440EE8E}" type="parTrans" cxnId="{AAEAC14D-AF75-43E7-8DEB-831407840ACD}">
      <dgm:prSet/>
      <dgm:spPr/>
      <dgm:t>
        <a:bodyPr/>
        <a:lstStyle/>
        <a:p>
          <a:endParaRPr lang="ru-RU"/>
        </a:p>
      </dgm:t>
    </dgm:pt>
    <dgm:pt modelId="{6D6B0477-0DDB-47D0-9258-0F512D4F24FE}" type="sibTrans" cxnId="{AAEAC14D-AF75-43E7-8DEB-831407840ACD}">
      <dgm:prSet/>
      <dgm:spPr/>
      <dgm:t>
        <a:bodyPr/>
        <a:lstStyle/>
        <a:p>
          <a:endParaRPr lang="ru-RU"/>
        </a:p>
      </dgm:t>
    </dgm:pt>
    <dgm:pt modelId="{6CE98583-B0BB-40C6-99C5-980110D017DC}">
      <dgm:prSet/>
      <dgm:spPr/>
      <dgm:t>
        <a:bodyPr/>
        <a:lstStyle/>
        <a:p>
          <a:pPr rtl="0"/>
          <a:r>
            <a:rPr lang="ru-RU" baseline="0" smtClean="0"/>
            <a:t>IQ находится в пределах нормы, но часто несколько ниже, чем у родных братьев и сестёр.</a:t>
          </a:r>
          <a:endParaRPr lang="ru-RU"/>
        </a:p>
      </dgm:t>
    </dgm:pt>
    <dgm:pt modelId="{FB3D3FA8-AA58-48C7-BF1B-7D75BBB51B5D}" type="parTrans" cxnId="{4671C161-E136-4259-A7E4-1754613E6745}">
      <dgm:prSet/>
      <dgm:spPr/>
      <dgm:t>
        <a:bodyPr/>
        <a:lstStyle/>
        <a:p>
          <a:endParaRPr lang="ru-RU"/>
        </a:p>
      </dgm:t>
    </dgm:pt>
    <dgm:pt modelId="{DFAC4561-C713-40A4-8D6E-7A499229B5B9}" type="sibTrans" cxnId="{4671C161-E136-4259-A7E4-1754613E6745}">
      <dgm:prSet/>
      <dgm:spPr/>
      <dgm:t>
        <a:bodyPr/>
        <a:lstStyle/>
        <a:p>
          <a:endParaRPr lang="ru-RU"/>
        </a:p>
      </dgm:t>
    </dgm:pt>
    <dgm:pt modelId="{FDF16FD6-7461-4320-965B-D0F70FC0ABB2}" type="pres">
      <dgm:prSet presAssocID="{42E0B5CC-8E70-4411-A6E2-CC320E60FF81}" presName="linear" presStyleCnt="0">
        <dgm:presLayoutVars>
          <dgm:animLvl val="lvl"/>
          <dgm:resizeHandles val="exact"/>
        </dgm:presLayoutVars>
      </dgm:prSet>
      <dgm:spPr/>
    </dgm:pt>
    <dgm:pt modelId="{F6A74911-8718-410F-918B-3A4D5571F67E}" type="pres">
      <dgm:prSet presAssocID="{937879E7-F77F-474D-BB3A-C63991C1B289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F898C6E-2688-400D-8665-6E7716662932}" type="pres">
      <dgm:prSet presAssocID="{A97E8AF8-AFBF-4E09-8C64-A33DD20D39B6}" presName="spacer" presStyleCnt="0"/>
      <dgm:spPr/>
    </dgm:pt>
    <dgm:pt modelId="{6670E452-A812-4D3A-B277-F16434734551}" type="pres">
      <dgm:prSet presAssocID="{852187A1-05CD-4DE4-BAC3-6269B536A72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4971FF14-8E6C-4514-AE4D-0EB790E1F460}" type="pres">
      <dgm:prSet presAssocID="{6D6B0477-0DDB-47D0-9258-0F512D4F24FE}" presName="spacer" presStyleCnt="0"/>
      <dgm:spPr/>
    </dgm:pt>
    <dgm:pt modelId="{6A2FFFE2-690D-47DC-BE73-45A618E1F201}" type="pres">
      <dgm:prSet presAssocID="{6CE98583-B0BB-40C6-99C5-980110D017DC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4A1528EB-8825-47D6-A6C6-1D9C5E0CFFE1}" type="presOf" srcId="{937879E7-F77F-474D-BB3A-C63991C1B289}" destId="{F6A74911-8718-410F-918B-3A4D5571F67E}" srcOrd="0" destOrd="0" presId="urn:microsoft.com/office/officeart/2005/8/layout/vList2"/>
    <dgm:cxn modelId="{C0BC6C7F-5110-48B5-A036-B023E3184DD3}" type="presOf" srcId="{42E0B5CC-8E70-4411-A6E2-CC320E60FF81}" destId="{FDF16FD6-7461-4320-965B-D0F70FC0ABB2}" srcOrd="0" destOrd="0" presId="urn:microsoft.com/office/officeart/2005/8/layout/vList2"/>
    <dgm:cxn modelId="{AF511069-0528-4842-BA94-58B2F809276B}" srcId="{42E0B5CC-8E70-4411-A6E2-CC320E60FF81}" destId="{937879E7-F77F-474D-BB3A-C63991C1B289}" srcOrd="0" destOrd="0" parTransId="{A0DEE2C5-5B38-4596-A41E-BAEF8A3F3AD0}" sibTransId="{A97E8AF8-AFBF-4E09-8C64-A33DD20D39B6}"/>
    <dgm:cxn modelId="{AAEAC14D-AF75-43E7-8DEB-831407840ACD}" srcId="{42E0B5CC-8E70-4411-A6E2-CC320E60FF81}" destId="{852187A1-05CD-4DE4-BAC3-6269B536A722}" srcOrd="1" destOrd="0" parTransId="{D76D6757-B3B0-4E5E-A9D9-99835440EE8E}" sibTransId="{6D6B0477-0DDB-47D0-9258-0F512D4F24FE}"/>
    <dgm:cxn modelId="{4671C161-E136-4259-A7E4-1754613E6745}" srcId="{42E0B5CC-8E70-4411-A6E2-CC320E60FF81}" destId="{6CE98583-B0BB-40C6-99C5-980110D017DC}" srcOrd="2" destOrd="0" parTransId="{FB3D3FA8-AA58-48C7-BF1B-7D75BBB51B5D}" sibTransId="{DFAC4561-C713-40A4-8D6E-7A499229B5B9}"/>
    <dgm:cxn modelId="{2C436003-F49C-4857-8BB8-B5FD030AFBD6}" type="presOf" srcId="{6CE98583-B0BB-40C6-99C5-980110D017DC}" destId="{6A2FFFE2-690D-47DC-BE73-45A618E1F201}" srcOrd="0" destOrd="0" presId="urn:microsoft.com/office/officeart/2005/8/layout/vList2"/>
    <dgm:cxn modelId="{CFE0938E-4891-4392-830E-C08A6A4F19E4}" type="presOf" srcId="{852187A1-05CD-4DE4-BAC3-6269B536A722}" destId="{6670E452-A812-4D3A-B277-F16434734551}" srcOrd="0" destOrd="0" presId="urn:microsoft.com/office/officeart/2005/8/layout/vList2"/>
    <dgm:cxn modelId="{B89E77B1-1153-4C31-A5C3-F09BA9517226}" type="presParOf" srcId="{FDF16FD6-7461-4320-965B-D0F70FC0ABB2}" destId="{F6A74911-8718-410F-918B-3A4D5571F67E}" srcOrd="0" destOrd="0" presId="urn:microsoft.com/office/officeart/2005/8/layout/vList2"/>
    <dgm:cxn modelId="{A3FE63F1-D51E-4CAE-A25E-F34FED3DE189}" type="presParOf" srcId="{FDF16FD6-7461-4320-965B-D0F70FC0ABB2}" destId="{6F898C6E-2688-400D-8665-6E7716662932}" srcOrd="1" destOrd="0" presId="urn:microsoft.com/office/officeart/2005/8/layout/vList2"/>
    <dgm:cxn modelId="{51D21809-4BB7-41AC-9CCC-027DC7837A01}" type="presParOf" srcId="{FDF16FD6-7461-4320-965B-D0F70FC0ABB2}" destId="{6670E452-A812-4D3A-B277-F16434734551}" srcOrd="2" destOrd="0" presId="urn:microsoft.com/office/officeart/2005/8/layout/vList2"/>
    <dgm:cxn modelId="{0AB8BFEB-466D-4C5D-BB71-5FE4507F43D1}" type="presParOf" srcId="{FDF16FD6-7461-4320-965B-D0F70FC0ABB2}" destId="{4971FF14-8E6C-4514-AE4D-0EB790E1F460}" srcOrd="3" destOrd="0" presId="urn:microsoft.com/office/officeart/2005/8/layout/vList2"/>
    <dgm:cxn modelId="{C68A7391-4573-461C-9A4E-847DF124AFFF}" type="presParOf" srcId="{FDF16FD6-7461-4320-965B-D0F70FC0ABB2}" destId="{6A2FFFE2-690D-47DC-BE73-45A618E1F20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CCCFDCA-8617-4ED8-8E0D-1E986A0CDCF6}" type="doc">
      <dgm:prSet loTypeId="urn:microsoft.com/office/officeart/2005/8/layout/vList2" loCatId="list" qsTypeId="urn:microsoft.com/office/officeart/2005/8/quickstyle/3d4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21F69739-1F96-4231-99EE-0B5192C6D1DA}">
      <dgm:prSet/>
      <dgm:spPr/>
      <dgm:t>
        <a:bodyPr/>
        <a:lstStyle/>
        <a:p>
          <a:pPr rtl="0"/>
          <a:r>
            <a:rPr lang="ru-RU" baseline="0" dirty="0" smtClean="0"/>
            <a:t>Примерно половина носителей имеет проблемы с обучением, в частности, могут быть нарушения речи и чтения. </a:t>
          </a:r>
          <a:endParaRPr lang="ru-RU" dirty="0"/>
        </a:p>
      </dgm:t>
    </dgm:pt>
    <dgm:pt modelId="{70172DFB-5193-44FE-B1B0-3CF7907674CD}" type="parTrans" cxnId="{D0A4359F-865F-469A-98E9-83D631C53CA2}">
      <dgm:prSet/>
      <dgm:spPr/>
      <dgm:t>
        <a:bodyPr/>
        <a:lstStyle/>
        <a:p>
          <a:endParaRPr lang="ru-RU"/>
        </a:p>
      </dgm:t>
    </dgm:pt>
    <dgm:pt modelId="{B6969B3A-30E9-413A-82C4-9A7E9CB2C8A2}" type="sibTrans" cxnId="{D0A4359F-865F-469A-98E9-83D631C53CA2}">
      <dgm:prSet/>
      <dgm:spPr/>
      <dgm:t>
        <a:bodyPr/>
        <a:lstStyle/>
        <a:p>
          <a:endParaRPr lang="ru-RU"/>
        </a:p>
      </dgm:t>
    </dgm:pt>
    <dgm:pt modelId="{610DE8C9-63FF-4E10-9357-C54C04E19503}">
      <dgm:prSet/>
      <dgm:spPr/>
      <dgm:t>
        <a:bodyPr/>
        <a:lstStyle/>
        <a:p>
          <a:pPr rtl="0"/>
          <a:r>
            <a:rPr lang="ru-RU" baseline="0" smtClean="0"/>
            <a:t>Может быть повышен риск поведенческих проблем, таких как синдром гиперактивности, мужчины с XYY-синдромом часто импульсивны и эмоционально незрелы.</a:t>
          </a:r>
          <a:endParaRPr lang="ru-RU"/>
        </a:p>
      </dgm:t>
    </dgm:pt>
    <dgm:pt modelId="{4F1C8FB1-4AB9-443F-BD08-056D2EED012E}" type="parTrans" cxnId="{9B7826EB-1E44-4C05-9454-5864A4B20B58}">
      <dgm:prSet/>
      <dgm:spPr/>
      <dgm:t>
        <a:bodyPr/>
        <a:lstStyle/>
        <a:p>
          <a:endParaRPr lang="ru-RU"/>
        </a:p>
      </dgm:t>
    </dgm:pt>
    <dgm:pt modelId="{D707E7BB-F511-4090-AD0A-3399C6EB7ABC}" type="sibTrans" cxnId="{9B7826EB-1E44-4C05-9454-5864A4B20B58}">
      <dgm:prSet/>
      <dgm:spPr/>
      <dgm:t>
        <a:bodyPr/>
        <a:lstStyle/>
        <a:p>
          <a:endParaRPr lang="ru-RU"/>
        </a:p>
      </dgm:t>
    </dgm:pt>
    <dgm:pt modelId="{645601A2-A2C9-4EF6-AE4F-168EDD31F3C9}" type="pres">
      <dgm:prSet presAssocID="{2CCCFDCA-8617-4ED8-8E0D-1E986A0CDCF6}" presName="linear" presStyleCnt="0">
        <dgm:presLayoutVars>
          <dgm:animLvl val="lvl"/>
          <dgm:resizeHandles val="exact"/>
        </dgm:presLayoutVars>
      </dgm:prSet>
      <dgm:spPr/>
    </dgm:pt>
    <dgm:pt modelId="{137AD0FD-AD28-4DE1-86FA-2705CE8537A9}" type="pres">
      <dgm:prSet presAssocID="{21F69739-1F96-4231-99EE-0B5192C6D1DA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FB7ED4D-4A8D-4AF1-A909-8A21C5DF084E}" type="pres">
      <dgm:prSet presAssocID="{B6969B3A-30E9-413A-82C4-9A7E9CB2C8A2}" presName="spacer" presStyleCnt="0"/>
      <dgm:spPr/>
    </dgm:pt>
    <dgm:pt modelId="{6C719E0A-DE5A-4663-8A48-57671755C434}" type="pres">
      <dgm:prSet presAssocID="{610DE8C9-63FF-4E10-9357-C54C04E19503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A4B44FCC-C26C-41E9-BE8C-5E480F37D708}" type="presOf" srcId="{2CCCFDCA-8617-4ED8-8E0D-1E986A0CDCF6}" destId="{645601A2-A2C9-4EF6-AE4F-168EDD31F3C9}" srcOrd="0" destOrd="0" presId="urn:microsoft.com/office/officeart/2005/8/layout/vList2"/>
    <dgm:cxn modelId="{2D771D32-CE7A-45BD-AE07-3B2CFAABF6F5}" type="presOf" srcId="{21F69739-1F96-4231-99EE-0B5192C6D1DA}" destId="{137AD0FD-AD28-4DE1-86FA-2705CE8537A9}" srcOrd="0" destOrd="0" presId="urn:microsoft.com/office/officeart/2005/8/layout/vList2"/>
    <dgm:cxn modelId="{D0A4359F-865F-469A-98E9-83D631C53CA2}" srcId="{2CCCFDCA-8617-4ED8-8E0D-1E986A0CDCF6}" destId="{21F69739-1F96-4231-99EE-0B5192C6D1DA}" srcOrd="0" destOrd="0" parTransId="{70172DFB-5193-44FE-B1B0-3CF7907674CD}" sibTransId="{B6969B3A-30E9-413A-82C4-9A7E9CB2C8A2}"/>
    <dgm:cxn modelId="{9B7826EB-1E44-4C05-9454-5864A4B20B58}" srcId="{2CCCFDCA-8617-4ED8-8E0D-1E986A0CDCF6}" destId="{610DE8C9-63FF-4E10-9357-C54C04E19503}" srcOrd="1" destOrd="0" parTransId="{4F1C8FB1-4AB9-443F-BD08-056D2EED012E}" sibTransId="{D707E7BB-F511-4090-AD0A-3399C6EB7ABC}"/>
    <dgm:cxn modelId="{CA233242-9D7D-4F9B-8769-9BBBCBB10C6E}" type="presOf" srcId="{610DE8C9-63FF-4E10-9357-C54C04E19503}" destId="{6C719E0A-DE5A-4663-8A48-57671755C434}" srcOrd="0" destOrd="0" presId="urn:microsoft.com/office/officeart/2005/8/layout/vList2"/>
    <dgm:cxn modelId="{18E62A15-366D-4492-8EE8-B97E88EDB186}" type="presParOf" srcId="{645601A2-A2C9-4EF6-AE4F-168EDD31F3C9}" destId="{137AD0FD-AD28-4DE1-86FA-2705CE8537A9}" srcOrd="0" destOrd="0" presId="urn:microsoft.com/office/officeart/2005/8/layout/vList2"/>
    <dgm:cxn modelId="{15DD477C-EA71-4EC3-BD17-7455A78761FD}" type="presParOf" srcId="{645601A2-A2C9-4EF6-AE4F-168EDD31F3C9}" destId="{5FB7ED4D-4A8D-4AF1-A909-8A21C5DF084E}" srcOrd="1" destOrd="0" presId="urn:microsoft.com/office/officeart/2005/8/layout/vList2"/>
    <dgm:cxn modelId="{7DC8115A-C7E3-4C47-8EC8-079D07AFFB51}" type="presParOf" srcId="{645601A2-A2C9-4EF6-AE4F-168EDD31F3C9}" destId="{6C719E0A-DE5A-4663-8A48-57671755C43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1364F98-2B0E-48D3-A8EF-7D082F7A9AF0}" type="doc">
      <dgm:prSet loTypeId="urn:microsoft.com/office/officeart/2008/layout/VerticalCurvedList" loCatId="list" qsTypeId="urn:microsoft.com/office/officeart/2005/8/quickstyle/simple4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9F714E67-1B7D-42E2-9BE0-6858F35986A5}">
      <dgm:prSet/>
      <dgm:spPr/>
      <dgm:t>
        <a:bodyPr/>
        <a:lstStyle/>
        <a:p>
          <a:pPr rtl="0"/>
          <a:r>
            <a:rPr lang="ru-RU" b="0" i="0" dirty="0" smtClean="0"/>
            <a:t>Биопсия хориона</a:t>
          </a:r>
          <a:endParaRPr lang="ru-RU" dirty="0"/>
        </a:p>
      </dgm:t>
    </dgm:pt>
    <dgm:pt modelId="{72F514C0-4E3F-4145-8967-82338B29EC36}" type="parTrans" cxnId="{8E8CE5FB-5413-4B55-9927-F443FB1500D8}">
      <dgm:prSet/>
      <dgm:spPr/>
      <dgm:t>
        <a:bodyPr/>
        <a:lstStyle/>
        <a:p>
          <a:endParaRPr lang="ru-RU"/>
        </a:p>
      </dgm:t>
    </dgm:pt>
    <dgm:pt modelId="{91FDF546-3086-4F06-BAD1-CB2956E79371}" type="sibTrans" cxnId="{8E8CE5FB-5413-4B55-9927-F443FB1500D8}">
      <dgm:prSet/>
      <dgm:spPr/>
      <dgm:t>
        <a:bodyPr/>
        <a:lstStyle/>
        <a:p>
          <a:endParaRPr lang="ru-RU"/>
        </a:p>
      </dgm:t>
    </dgm:pt>
    <dgm:pt modelId="{7F2FBC29-31CD-4364-9AAD-80265F0745D6}">
      <dgm:prSet/>
      <dgm:spPr/>
      <dgm:t>
        <a:bodyPr/>
        <a:lstStyle/>
        <a:p>
          <a:pPr rtl="0"/>
          <a:r>
            <a:rPr lang="ru-RU" b="0" i="0" dirty="0" smtClean="0"/>
            <a:t>Скрининг</a:t>
          </a:r>
          <a:endParaRPr lang="ru-RU" dirty="0"/>
        </a:p>
      </dgm:t>
    </dgm:pt>
    <dgm:pt modelId="{C17F7808-8FB8-4546-A85F-4939325E7923}" type="parTrans" cxnId="{16FEFCE8-BA30-4C6E-BBF2-91A9FB292B05}">
      <dgm:prSet/>
      <dgm:spPr/>
      <dgm:t>
        <a:bodyPr/>
        <a:lstStyle/>
        <a:p>
          <a:endParaRPr lang="ru-RU"/>
        </a:p>
      </dgm:t>
    </dgm:pt>
    <dgm:pt modelId="{BECFDFD6-9934-49E9-9EB6-ADB5CFB92289}" type="sibTrans" cxnId="{16FEFCE8-BA30-4C6E-BBF2-91A9FB292B05}">
      <dgm:prSet/>
      <dgm:spPr/>
      <dgm:t>
        <a:bodyPr/>
        <a:lstStyle/>
        <a:p>
          <a:endParaRPr lang="ru-RU"/>
        </a:p>
      </dgm:t>
    </dgm:pt>
    <dgm:pt modelId="{A235253C-D3F0-4649-9C06-7BCA512F2839}">
      <dgm:prSet/>
      <dgm:spPr/>
      <dgm:t>
        <a:bodyPr/>
        <a:lstStyle/>
        <a:p>
          <a:r>
            <a:rPr lang="ru-RU" dirty="0" err="1" smtClean="0">
              <a:latin typeface="+mj-lt"/>
            </a:rPr>
            <a:t>Амниоцентез</a:t>
          </a:r>
          <a:r>
            <a:rPr lang="ru-RU" dirty="0" smtClean="0">
              <a:latin typeface="+mj-lt"/>
            </a:rPr>
            <a:t> </a:t>
          </a:r>
          <a:endParaRPr lang="ru-RU" dirty="0">
            <a:latin typeface="+mj-lt"/>
          </a:endParaRPr>
        </a:p>
      </dgm:t>
    </dgm:pt>
    <dgm:pt modelId="{D2FEBC8A-CE68-4BC6-B228-143DF6224900}" type="parTrans" cxnId="{0BB7455B-FC3B-462A-8B03-3497908E5723}">
      <dgm:prSet/>
      <dgm:spPr/>
      <dgm:t>
        <a:bodyPr/>
        <a:lstStyle/>
        <a:p>
          <a:endParaRPr lang="ru-RU"/>
        </a:p>
      </dgm:t>
    </dgm:pt>
    <dgm:pt modelId="{F740299E-9DAD-4785-B4C4-BBF8A462B752}" type="sibTrans" cxnId="{0BB7455B-FC3B-462A-8B03-3497908E5723}">
      <dgm:prSet/>
      <dgm:spPr/>
      <dgm:t>
        <a:bodyPr/>
        <a:lstStyle/>
        <a:p>
          <a:endParaRPr lang="ru-RU"/>
        </a:p>
      </dgm:t>
    </dgm:pt>
    <dgm:pt modelId="{E411A2E9-C15B-4538-BD0A-BE5B8735FAD8}" type="pres">
      <dgm:prSet presAssocID="{11364F98-2B0E-48D3-A8EF-7D082F7A9AF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0E1BDC4E-C62B-41DB-A96B-7DF8FDCBD83E}" type="pres">
      <dgm:prSet presAssocID="{11364F98-2B0E-48D3-A8EF-7D082F7A9AF0}" presName="Name1" presStyleCnt="0"/>
      <dgm:spPr/>
      <dgm:t>
        <a:bodyPr/>
        <a:lstStyle/>
        <a:p>
          <a:endParaRPr lang="ru-RU"/>
        </a:p>
      </dgm:t>
    </dgm:pt>
    <dgm:pt modelId="{1DE4038E-7845-4C66-9D23-3FB0453EEAEA}" type="pres">
      <dgm:prSet presAssocID="{11364F98-2B0E-48D3-A8EF-7D082F7A9AF0}" presName="cycle" presStyleCnt="0"/>
      <dgm:spPr/>
      <dgm:t>
        <a:bodyPr/>
        <a:lstStyle/>
        <a:p>
          <a:endParaRPr lang="ru-RU"/>
        </a:p>
      </dgm:t>
    </dgm:pt>
    <dgm:pt modelId="{A00D02D6-C38F-4958-8DA5-9467D26DF633}" type="pres">
      <dgm:prSet presAssocID="{11364F98-2B0E-48D3-A8EF-7D082F7A9AF0}" presName="srcNode" presStyleLbl="node1" presStyleIdx="0" presStyleCnt="3"/>
      <dgm:spPr/>
      <dgm:t>
        <a:bodyPr/>
        <a:lstStyle/>
        <a:p>
          <a:endParaRPr lang="ru-RU"/>
        </a:p>
      </dgm:t>
    </dgm:pt>
    <dgm:pt modelId="{15C3278A-7BAF-49B2-96B0-9332FB67E82B}" type="pres">
      <dgm:prSet presAssocID="{11364F98-2B0E-48D3-A8EF-7D082F7A9AF0}" presName="conn" presStyleLbl="parChTrans1D2" presStyleIdx="0" presStyleCnt="1"/>
      <dgm:spPr/>
      <dgm:t>
        <a:bodyPr/>
        <a:lstStyle/>
        <a:p>
          <a:endParaRPr lang="ru-RU"/>
        </a:p>
      </dgm:t>
    </dgm:pt>
    <dgm:pt modelId="{BF0FE803-1240-4ED3-8A7A-1139FAC32562}" type="pres">
      <dgm:prSet presAssocID="{11364F98-2B0E-48D3-A8EF-7D082F7A9AF0}" presName="extraNode" presStyleLbl="node1" presStyleIdx="0" presStyleCnt="3"/>
      <dgm:spPr/>
      <dgm:t>
        <a:bodyPr/>
        <a:lstStyle/>
        <a:p>
          <a:endParaRPr lang="ru-RU"/>
        </a:p>
      </dgm:t>
    </dgm:pt>
    <dgm:pt modelId="{A03B2F5A-A374-48FC-AEE7-7E6B4F69DEE7}" type="pres">
      <dgm:prSet presAssocID="{11364F98-2B0E-48D3-A8EF-7D082F7A9AF0}" presName="dstNode" presStyleLbl="node1" presStyleIdx="0" presStyleCnt="3"/>
      <dgm:spPr/>
      <dgm:t>
        <a:bodyPr/>
        <a:lstStyle/>
        <a:p>
          <a:endParaRPr lang="ru-RU"/>
        </a:p>
      </dgm:t>
    </dgm:pt>
    <dgm:pt modelId="{B554CA07-7637-4CC0-8B59-2B078554EDD4}" type="pres">
      <dgm:prSet presAssocID="{A235253C-D3F0-4649-9C06-7BCA512F2839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855FFB-3EA4-49E6-B6D6-43F2766C8C6F}" type="pres">
      <dgm:prSet presAssocID="{A235253C-D3F0-4649-9C06-7BCA512F2839}" presName="accent_1" presStyleCnt="0"/>
      <dgm:spPr/>
      <dgm:t>
        <a:bodyPr/>
        <a:lstStyle/>
        <a:p>
          <a:endParaRPr lang="ru-RU"/>
        </a:p>
      </dgm:t>
    </dgm:pt>
    <dgm:pt modelId="{37D59BC6-E923-4584-906C-0CDE4370C19A}" type="pres">
      <dgm:prSet presAssocID="{A235253C-D3F0-4649-9C06-7BCA512F2839}" presName="accentRepeatNode" presStyleLbl="solidFgAcc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D2A63367-C045-4051-8E59-BBF5D11B3948}" type="pres">
      <dgm:prSet presAssocID="{9F714E67-1B7D-42E2-9BE0-6858F35986A5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CE918D-E22F-4115-AE27-753377AF7336}" type="pres">
      <dgm:prSet presAssocID="{9F714E67-1B7D-42E2-9BE0-6858F35986A5}" presName="accent_2" presStyleCnt="0"/>
      <dgm:spPr/>
      <dgm:t>
        <a:bodyPr/>
        <a:lstStyle/>
        <a:p>
          <a:endParaRPr lang="ru-RU"/>
        </a:p>
      </dgm:t>
    </dgm:pt>
    <dgm:pt modelId="{6F3DEDD1-6E49-4C67-9BBC-D09D5EBAA0F6}" type="pres">
      <dgm:prSet presAssocID="{9F714E67-1B7D-42E2-9BE0-6858F35986A5}" presName="accentRepeatNode" presStyleLbl="solidFgAcc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FBD481FF-C9EF-4F37-B0EA-C4992DB8E809}" type="pres">
      <dgm:prSet presAssocID="{7F2FBC29-31CD-4364-9AAD-80265F0745D6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3770B7-3F9E-42B1-9932-F473AC614BDD}" type="pres">
      <dgm:prSet presAssocID="{7F2FBC29-31CD-4364-9AAD-80265F0745D6}" presName="accent_3" presStyleCnt="0"/>
      <dgm:spPr/>
      <dgm:t>
        <a:bodyPr/>
        <a:lstStyle/>
        <a:p>
          <a:endParaRPr lang="ru-RU"/>
        </a:p>
      </dgm:t>
    </dgm:pt>
    <dgm:pt modelId="{201533F6-1CD7-4F3D-A30D-02D5821FC0EE}" type="pres">
      <dgm:prSet presAssocID="{7F2FBC29-31CD-4364-9AAD-80265F0745D6}" presName="accentRepeatNode" presStyleLbl="solidFgAcc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92BB28A1-277D-4F4F-9083-9E7BFDD0D91A}" type="presOf" srcId="{9F714E67-1B7D-42E2-9BE0-6858F35986A5}" destId="{D2A63367-C045-4051-8E59-BBF5D11B3948}" srcOrd="0" destOrd="0" presId="urn:microsoft.com/office/officeart/2008/layout/VerticalCurvedList"/>
    <dgm:cxn modelId="{81336346-5A17-4C95-8E2C-E416FD1722BD}" type="presOf" srcId="{F740299E-9DAD-4785-B4C4-BBF8A462B752}" destId="{15C3278A-7BAF-49B2-96B0-9332FB67E82B}" srcOrd="0" destOrd="0" presId="urn:microsoft.com/office/officeart/2008/layout/VerticalCurvedList"/>
    <dgm:cxn modelId="{0BB7455B-FC3B-462A-8B03-3497908E5723}" srcId="{11364F98-2B0E-48D3-A8EF-7D082F7A9AF0}" destId="{A235253C-D3F0-4649-9C06-7BCA512F2839}" srcOrd="0" destOrd="0" parTransId="{D2FEBC8A-CE68-4BC6-B228-143DF6224900}" sibTransId="{F740299E-9DAD-4785-B4C4-BBF8A462B752}"/>
    <dgm:cxn modelId="{1151C983-8BA0-450A-A36D-B372987B6C4E}" type="presOf" srcId="{7F2FBC29-31CD-4364-9AAD-80265F0745D6}" destId="{FBD481FF-C9EF-4F37-B0EA-C4992DB8E809}" srcOrd="0" destOrd="0" presId="urn:microsoft.com/office/officeart/2008/layout/VerticalCurvedList"/>
    <dgm:cxn modelId="{16FEFCE8-BA30-4C6E-BBF2-91A9FB292B05}" srcId="{11364F98-2B0E-48D3-A8EF-7D082F7A9AF0}" destId="{7F2FBC29-31CD-4364-9AAD-80265F0745D6}" srcOrd="2" destOrd="0" parTransId="{C17F7808-8FB8-4546-A85F-4939325E7923}" sibTransId="{BECFDFD6-9934-49E9-9EB6-ADB5CFB92289}"/>
    <dgm:cxn modelId="{B023EFDA-87CD-45BD-9F9F-15D209150DCF}" type="presOf" srcId="{A235253C-D3F0-4649-9C06-7BCA512F2839}" destId="{B554CA07-7637-4CC0-8B59-2B078554EDD4}" srcOrd="0" destOrd="0" presId="urn:microsoft.com/office/officeart/2008/layout/VerticalCurvedList"/>
    <dgm:cxn modelId="{8E8CE5FB-5413-4B55-9927-F443FB1500D8}" srcId="{11364F98-2B0E-48D3-A8EF-7D082F7A9AF0}" destId="{9F714E67-1B7D-42E2-9BE0-6858F35986A5}" srcOrd="1" destOrd="0" parTransId="{72F514C0-4E3F-4145-8967-82338B29EC36}" sibTransId="{91FDF546-3086-4F06-BAD1-CB2956E79371}"/>
    <dgm:cxn modelId="{522DCFF5-D94E-47F0-8C54-65CA479F65B6}" type="presOf" srcId="{11364F98-2B0E-48D3-A8EF-7D082F7A9AF0}" destId="{E411A2E9-C15B-4538-BD0A-BE5B8735FAD8}" srcOrd="0" destOrd="0" presId="urn:microsoft.com/office/officeart/2008/layout/VerticalCurvedList"/>
    <dgm:cxn modelId="{8A8C16D9-4662-4BA8-A224-A87991C2368C}" type="presParOf" srcId="{E411A2E9-C15B-4538-BD0A-BE5B8735FAD8}" destId="{0E1BDC4E-C62B-41DB-A96B-7DF8FDCBD83E}" srcOrd="0" destOrd="0" presId="urn:microsoft.com/office/officeart/2008/layout/VerticalCurvedList"/>
    <dgm:cxn modelId="{8484CDC4-D013-4CAA-BDA6-3924A52973BF}" type="presParOf" srcId="{0E1BDC4E-C62B-41DB-A96B-7DF8FDCBD83E}" destId="{1DE4038E-7845-4C66-9D23-3FB0453EEAEA}" srcOrd="0" destOrd="0" presId="urn:microsoft.com/office/officeart/2008/layout/VerticalCurvedList"/>
    <dgm:cxn modelId="{04919F1E-FE1E-4677-98B3-D2863362D849}" type="presParOf" srcId="{1DE4038E-7845-4C66-9D23-3FB0453EEAEA}" destId="{A00D02D6-C38F-4958-8DA5-9467D26DF633}" srcOrd="0" destOrd="0" presId="urn:microsoft.com/office/officeart/2008/layout/VerticalCurvedList"/>
    <dgm:cxn modelId="{068BBB27-7168-4C37-92DB-76FA255246C3}" type="presParOf" srcId="{1DE4038E-7845-4C66-9D23-3FB0453EEAEA}" destId="{15C3278A-7BAF-49B2-96B0-9332FB67E82B}" srcOrd="1" destOrd="0" presId="urn:microsoft.com/office/officeart/2008/layout/VerticalCurvedList"/>
    <dgm:cxn modelId="{EEE2A15A-94BA-4196-BC5C-F39D0917034A}" type="presParOf" srcId="{1DE4038E-7845-4C66-9D23-3FB0453EEAEA}" destId="{BF0FE803-1240-4ED3-8A7A-1139FAC32562}" srcOrd="2" destOrd="0" presId="urn:microsoft.com/office/officeart/2008/layout/VerticalCurvedList"/>
    <dgm:cxn modelId="{AFC66C03-D529-42F5-96ED-75E2B878919F}" type="presParOf" srcId="{1DE4038E-7845-4C66-9D23-3FB0453EEAEA}" destId="{A03B2F5A-A374-48FC-AEE7-7E6B4F69DEE7}" srcOrd="3" destOrd="0" presId="urn:microsoft.com/office/officeart/2008/layout/VerticalCurvedList"/>
    <dgm:cxn modelId="{02DCFB95-0F2F-4FA3-9320-C1EB55E85BE4}" type="presParOf" srcId="{0E1BDC4E-C62B-41DB-A96B-7DF8FDCBD83E}" destId="{B554CA07-7637-4CC0-8B59-2B078554EDD4}" srcOrd="1" destOrd="0" presId="urn:microsoft.com/office/officeart/2008/layout/VerticalCurvedList"/>
    <dgm:cxn modelId="{1A26013B-2289-4BB6-85AF-FFE11352389E}" type="presParOf" srcId="{0E1BDC4E-C62B-41DB-A96B-7DF8FDCBD83E}" destId="{32855FFB-3EA4-49E6-B6D6-43F2766C8C6F}" srcOrd="2" destOrd="0" presId="urn:microsoft.com/office/officeart/2008/layout/VerticalCurvedList"/>
    <dgm:cxn modelId="{C0293AB2-A7CD-4D28-91FB-68430F363CA7}" type="presParOf" srcId="{32855FFB-3EA4-49E6-B6D6-43F2766C8C6F}" destId="{37D59BC6-E923-4584-906C-0CDE4370C19A}" srcOrd="0" destOrd="0" presId="urn:microsoft.com/office/officeart/2008/layout/VerticalCurvedList"/>
    <dgm:cxn modelId="{62CDBDA4-C1AE-4010-BF7F-36082F86481B}" type="presParOf" srcId="{0E1BDC4E-C62B-41DB-A96B-7DF8FDCBD83E}" destId="{D2A63367-C045-4051-8E59-BBF5D11B3948}" srcOrd="3" destOrd="0" presId="urn:microsoft.com/office/officeart/2008/layout/VerticalCurvedList"/>
    <dgm:cxn modelId="{4F7B363A-972A-4929-AFAC-FEFF3D457212}" type="presParOf" srcId="{0E1BDC4E-C62B-41DB-A96B-7DF8FDCBD83E}" destId="{45CE918D-E22F-4115-AE27-753377AF7336}" srcOrd="4" destOrd="0" presId="urn:microsoft.com/office/officeart/2008/layout/VerticalCurvedList"/>
    <dgm:cxn modelId="{E412B658-DF68-42BC-BBF1-E05DBA74583C}" type="presParOf" srcId="{45CE918D-E22F-4115-AE27-753377AF7336}" destId="{6F3DEDD1-6E49-4C67-9BBC-D09D5EBAA0F6}" srcOrd="0" destOrd="0" presId="urn:microsoft.com/office/officeart/2008/layout/VerticalCurvedList"/>
    <dgm:cxn modelId="{E7EDCE3B-8EB2-4176-9297-3CD780A6CA74}" type="presParOf" srcId="{0E1BDC4E-C62B-41DB-A96B-7DF8FDCBD83E}" destId="{FBD481FF-C9EF-4F37-B0EA-C4992DB8E809}" srcOrd="5" destOrd="0" presId="urn:microsoft.com/office/officeart/2008/layout/VerticalCurvedList"/>
    <dgm:cxn modelId="{ACCC2AF0-8501-4C83-9B26-5EC176B6A9F4}" type="presParOf" srcId="{0E1BDC4E-C62B-41DB-A96B-7DF8FDCBD83E}" destId="{B93770B7-3F9E-42B1-9932-F473AC614BDD}" srcOrd="6" destOrd="0" presId="urn:microsoft.com/office/officeart/2008/layout/VerticalCurvedList"/>
    <dgm:cxn modelId="{FE2E79FC-BFB7-46C2-B6D4-A7C88AE5A281}" type="presParOf" srcId="{B93770B7-3F9E-42B1-9932-F473AC614BDD}" destId="{201533F6-1CD7-4F3D-A30D-02D5821FC0E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8D1506F-AE5A-4826-96F5-5AC371AAC763}" type="doc">
      <dgm:prSet loTypeId="urn:microsoft.com/office/officeart/2005/8/layout/orgChart1" loCatId="hierarchy" qsTypeId="urn:microsoft.com/office/officeart/2005/8/quickstyle/3d4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E77C13FA-2221-40DC-B741-2FA2CDE3B400}">
      <dgm:prSet/>
      <dgm:spPr/>
      <dgm:t>
        <a:bodyPr/>
        <a:lstStyle/>
        <a:p>
          <a:pPr rtl="0"/>
          <a:r>
            <a:rPr lang="ru-RU" baseline="0" smtClean="0"/>
            <a:t>Однако </a:t>
          </a:r>
          <a:endParaRPr lang="ru-RU"/>
        </a:p>
      </dgm:t>
    </dgm:pt>
    <dgm:pt modelId="{E285423C-ECE7-4484-9DC9-A7D41C4F6951}" type="parTrans" cxnId="{0909E95F-91E2-4314-999C-5F93B863BC8D}">
      <dgm:prSet/>
      <dgm:spPr/>
      <dgm:t>
        <a:bodyPr/>
        <a:lstStyle/>
        <a:p>
          <a:endParaRPr lang="ru-RU"/>
        </a:p>
      </dgm:t>
    </dgm:pt>
    <dgm:pt modelId="{03CBB7C6-DEBA-4921-8503-209752C5E465}" type="sibTrans" cxnId="{0909E95F-91E2-4314-999C-5F93B863BC8D}">
      <dgm:prSet/>
      <dgm:spPr/>
      <dgm:t>
        <a:bodyPr/>
        <a:lstStyle/>
        <a:p>
          <a:endParaRPr lang="ru-RU"/>
        </a:p>
      </dgm:t>
    </dgm:pt>
    <dgm:pt modelId="{F16A12C4-A479-49D1-9140-CBD99EEF2E55}">
      <dgm:prSet/>
      <dgm:spPr/>
      <dgm:t>
        <a:bodyPr/>
        <a:lstStyle/>
        <a:p>
          <a:pPr rtl="0"/>
          <a:r>
            <a:rPr lang="ru-RU" baseline="0" dirty="0" smtClean="0"/>
            <a:t>при использовании стандартных тестов на синдром Якоба, лишь у 3% женщин, направленных на инвазивную диагностику действительно подтверждается наличие заболевания. В то же время не исключены и ложно-отрицательные результаты, когда скрининг показывает низкий риск, а ребенок рождается с хромосомной патологией.</a:t>
          </a:r>
          <a:endParaRPr lang="ru-RU" dirty="0"/>
        </a:p>
      </dgm:t>
    </dgm:pt>
    <dgm:pt modelId="{395A3CC8-3538-4E8C-A25F-A4FD2C0C055D}" type="parTrans" cxnId="{DCDEC765-2338-456F-B7E4-4E6EB4C12350}">
      <dgm:prSet/>
      <dgm:spPr/>
      <dgm:t>
        <a:bodyPr/>
        <a:lstStyle/>
        <a:p>
          <a:endParaRPr lang="ru-RU"/>
        </a:p>
      </dgm:t>
    </dgm:pt>
    <dgm:pt modelId="{E9928114-1471-4C12-84F8-21AF53090701}" type="sibTrans" cxnId="{DCDEC765-2338-456F-B7E4-4E6EB4C12350}">
      <dgm:prSet/>
      <dgm:spPr/>
      <dgm:t>
        <a:bodyPr/>
        <a:lstStyle/>
        <a:p>
          <a:endParaRPr lang="ru-RU"/>
        </a:p>
      </dgm:t>
    </dgm:pt>
    <dgm:pt modelId="{C7CAE710-208B-4752-A5A7-B0A93E2B3E3F}" type="pres">
      <dgm:prSet presAssocID="{78D1506F-AE5A-4826-96F5-5AC371AAC76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ACC89FBA-FF1B-4325-91AD-5622DEECC4D1}" type="pres">
      <dgm:prSet presAssocID="{E77C13FA-2221-40DC-B741-2FA2CDE3B400}" presName="hierRoot1" presStyleCnt="0">
        <dgm:presLayoutVars>
          <dgm:hierBranch val="init"/>
        </dgm:presLayoutVars>
      </dgm:prSet>
      <dgm:spPr/>
    </dgm:pt>
    <dgm:pt modelId="{0818C161-4847-4CC3-8686-5BB45AC11768}" type="pres">
      <dgm:prSet presAssocID="{E77C13FA-2221-40DC-B741-2FA2CDE3B400}" presName="rootComposite1" presStyleCnt="0"/>
      <dgm:spPr/>
    </dgm:pt>
    <dgm:pt modelId="{7D2E49D3-D401-4094-8277-723138C02CF8}" type="pres">
      <dgm:prSet presAssocID="{E77C13FA-2221-40DC-B741-2FA2CDE3B400}" presName="rootText1" presStyleLbl="node0" presStyleIdx="0" presStyleCnt="1" custScaleX="213791" custScaleY="40994">
        <dgm:presLayoutVars>
          <dgm:chPref val="3"/>
        </dgm:presLayoutVars>
      </dgm:prSet>
      <dgm:spPr/>
    </dgm:pt>
    <dgm:pt modelId="{EFFE68EE-89E5-4A89-9797-297DF6314BB8}" type="pres">
      <dgm:prSet presAssocID="{E77C13FA-2221-40DC-B741-2FA2CDE3B400}" presName="rootConnector1" presStyleLbl="node1" presStyleIdx="0" presStyleCnt="0"/>
      <dgm:spPr/>
    </dgm:pt>
    <dgm:pt modelId="{8670314C-FE6C-46A6-98D6-060C15AC1A58}" type="pres">
      <dgm:prSet presAssocID="{E77C13FA-2221-40DC-B741-2FA2CDE3B400}" presName="hierChild2" presStyleCnt="0"/>
      <dgm:spPr/>
    </dgm:pt>
    <dgm:pt modelId="{7AB70AC6-834A-49C2-A98D-4C840F16ADFF}" type="pres">
      <dgm:prSet presAssocID="{395A3CC8-3538-4E8C-A25F-A4FD2C0C055D}" presName="Name37" presStyleLbl="parChTrans1D2" presStyleIdx="0" presStyleCnt="1"/>
      <dgm:spPr/>
    </dgm:pt>
    <dgm:pt modelId="{0B03B081-7157-43F5-93F9-0424D22A12A6}" type="pres">
      <dgm:prSet presAssocID="{F16A12C4-A479-49D1-9140-CBD99EEF2E55}" presName="hierRoot2" presStyleCnt="0">
        <dgm:presLayoutVars>
          <dgm:hierBranch val="init"/>
        </dgm:presLayoutVars>
      </dgm:prSet>
      <dgm:spPr/>
    </dgm:pt>
    <dgm:pt modelId="{A13F6979-2043-4127-85B9-1C86D351B14B}" type="pres">
      <dgm:prSet presAssocID="{F16A12C4-A479-49D1-9140-CBD99EEF2E55}" presName="rootComposite" presStyleCnt="0"/>
      <dgm:spPr/>
    </dgm:pt>
    <dgm:pt modelId="{6CD05E7C-4162-48FB-AAC6-538CD41A62E0}" type="pres">
      <dgm:prSet presAssocID="{F16A12C4-A479-49D1-9140-CBD99EEF2E55}" presName="rootText" presStyleLbl="node2" presStyleIdx="0" presStyleCnt="1" custScaleX="213791" custScaleY="238140">
        <dgm:presLayoutVars>
          <dgm:chPref val="3"/>
        </dgm:presLayoutVars>
      </dgm:prSet>
      <dgm:spPr/>
    </dgm:pt>
    <dgm:pt modelId="{C111B668-4DAD-4E93-A0B1-4AE9DFF3A81C}" type="pres">
      <dgm:prSet presAssocID="{F16A12C4-A479-49D1-9140-CBD99EEF2E55}" presName="rootConnector" presStyleLbl="node2" presStyleIdx="0" presStyleCnt="1"/>
      <dgm:spPr/>
    </dgm:pt>
    <dgm:pt modelId="{F56092C4-675D-407F-892D-F967C402EBA8}" type="pres">
      <dgm:prSet presAssocID="{F16A12C4-A479-49D1-9140-CBD99EEF2E55}" presName="hierChild4" presStyleCnt="0"/>
      <dgm:spPr/>
    </dgm:pt>
    <dgm:pt modelId="{8BE25F2B-193F-47C1-A821-0442B939D5F3}" type="pres">
      <dgm:prSet presAssocID="{F16A12C4-A479-49D1-9140-CBD99EEF2E55}" presName="hierChild5" presStyleCnt="0"/>
      <dgm:spPr/>
    </dgm:pt>
    <dgm:pt modelId="{5BAB75F6-768C-425C-9764-BBEA797651C9}" type="pres">
      <dgm:prSet presAssocID="{E77C13FA-2221-40DC-B741-2FA2CDE3B400}" presName="hierChild3" presStyleCnt="0"/>
      <dgm:spPr/>
    </dgm:pt>
  </dgm:ptLst>
  <dgm:cxnLst>
    <dgm:cxn modelId="{5F75B02A-0026-4D1A-A0C2-E4745942416D}" type="presOf" srcId="{F16A12C4-A479-49D1-9140-CBD99EEF2E55}" destId="{C111B668-4DAD-4E93-A0B1-4AE9DFF3A81C}" srcOrd="1" destOrd="0" presId="urn:microsoft.com/office/officeart/2005/8/layout/orgChart1"/>
    <dgm:cxn modelId="{E2917ECC-ABB9-4B65-A3B9-92E015243095}" type="presOf" srcId="{E77C13FA-2221-40DC-B741-2FA2CDE3B400}" destId="{7D2E49D3-D401-4094-8277-723138C02CF8}" srcOrd="0" destOrd="0" presId="urn:microsoft.com/office/officeart/2005/8/layout/orgChart1"/>
    <dgm:cxn modelId="{66D1822E-7A6D-4694-BE5C-1972D1EBFFF1}" type="presOf" srcId="{E77C13FA-2221-40DC-B741-2FA2CDE3B400}" destId="{EFFE68EE-89E5-4A89-9797-297DF6314BB8}" srcOrd="1" destOrd="0" presId="urn:microsoft.com/office/officeart/2005/8/layout/orgChart1"/>
    <dgm:cxn modelId="{0909E95F-91E2-4314-999C-5F93B863BC8D}" srcId="{78D1506F-AE5A-4826-96F5-5AC371AAC763}" destId="{E77C13FA-2221-40DC-B741-2FA2CDE3B400}" srcOrd="0" destOrd="0" parTransId="{E285423C-ECE7-4484-9DC9-A7D41C4F6951}" sibTransId="{03CBB7C6-DEBA-4921-8503-209752C5E465}"/>
    <dgm:cxn modelId="{380E1521-25FF-44A3-8740-52DF4898E1EF}" type="presOf" srcId="{78D1506F-AE5A-4826-96F5-5AC371AAC763}" destId="{C7CAE710-208B-4752-A5A7-B0A93E2B3E3F}" srcOrd="0" destOrd="0" presId="urn:microsoft.com/office/officeart/2005/8/layout/orgChart1"/>
    <dgm:cxn modelId="{BAF325EA-ABDC-407C-8562-B0860D56C5C2}" type="presOf" srcId="{395A3CC8-3538-4E8C-A25F-A4FD2C0C055D}" destId="{7AB70AC6-834A-49C2-A98D-4C840F16ADFF}" srcOrd="0" destOrd="0" presId="urn:microsoft.com/office/officeart/2005/8/layout/orgChart1"/>
    <dgm:cxn modelId="{482C323A-44CE-456C-86BA-D913E3EE11F4}" type="presOf" srcId="{F16A12C4-A479-49D1-9140-CBD99EEF2E55}" destId="{6CD05E7C-4162-48FB-AAC6-538CD41A62E0}" srcOrd="0" destOrd="0" presId="urn:microsoft.com/office/officeart/2005/8/layout/orgChart1"/>
    <dgm:cxn modelId="{DCDEC765-2338-456F-B7E4-4E6EB4C12350}" srcId="{E77C13FA-2221-40DC-B741-2FA2CDE3B400}" destId="{F16A12C4-A479-49D1-9140-CBD99EEF2E55}" srcOrd="0" destOrd="0" parTransId="{395A3CC8-3538-4E8C-A25F-A4FD2C0C055D}" sibTransId="{E9928114-1471-4C12-84F8-21AF53090701}"/>
    <dgm:cxn modelId="{BBE04C18-2607-4899-8492-D496370ED364}" type="presParOf" srcId="{C7CAE710-208B-4752-A5A7-B0A93E2B3E3F}" destId="{ACC89FBA-FF1B-4325-91AD-5622DEECC4D1}" srcOrd="0" destOrd="0" presId="urn:microsoft.com/office/officeart/2005/8/layout/orgChart1"/>
    <dgm:cxn modelId="{89EC28F0-A352-4694-8B40-2C6D512DE1B4}" type="presParOf" srcId="{ACC89FBA-FF1B-4325-91AD-5622DEECC4D1}" destId="{0818C161-4847-4CC3-8686-5BB45AC11768}" srcOrd="0" destOrd="0" presId="urn:microsoft.com/office/officeart/2005/8/layout/orgChart1"/>
    <dgm:cxn modelId="{3F71A0A2-DF26-4A30-8ADA-AEB805F0FD35}" type="presParOf" srcId="{0818C161-4847-4CC3-8686-5BB45AC11768}" destId="{7D2E49D3-D401-4094-8277-723138C02CF8}" srcOrd="0" destOrd="0" presId="urn:microsoft.com/office/officeart/2005/8/layout/orgChart1"/>
    <dgm:cxn modelId="{BA4D1E91-DF9F-4528-AB83-5F1F8B80A4A9}" type="presParOf" srcId="{0818C161-4847-4CC3-8686-5BB45AC11768}" destId="{EFFE68EE-89E5-4A89-9797-297DF6314BB8}" srcOrd="1" destOrd="0" presId="urn:microsoft.com/office/officeart/2005/8/layout/orgChart1"/>
    <dgm:cxn modelId="{A28E9FA7-5022-4441-AE43-6CA27DD92E9A}" type="presParOf" srcId="{ACC89FBA-FF1B-4325-91AD-5622DEECC4D1}" destId="{8670314C-FE6C-46A6-98D6-060C15AC1A58}" srcOrd="1" destOrd="0" presId="urn:microsoft.com/office/officeart/2005/8/layout/orgChart1"/>
    <dgm:cxn modelId="{890DBC1C-4B47-4C6F-A264-071FCDF1189F}" type="presParOf" srcId="{8670314C-FE6C-46A6-98D6-060C15AC1A58}" destId="{7AB70AC6-834A-49C2-A98D-4C840F16ADFF}" srcOrd="0" destOrd="0" presId="urn:microsoft.com/office/officeart/2005/8/layout/orgChart1"/>
    <dgm:cxn modelId="{A12CAE0C-E71D-439D-A971-73A07DA4E489}" type="presParOf" srcId="{8670314C-FE6C-46A6-98D6-060C15AC1A58}" destId="{0B03B081-7157-43F5-93F9-0424D22A12A6}" srcOrd="1" destOrd="0" presId="urn:microsoft.com/office/officeart/2005/8/layout/orgChart1"/>
    <dgm:cxn modelId="{7B8E82D6-DECC-424D-9523-5DCAE0EA62DB}" type="presParOf" srcId="{0B03B081-7157-43F5-93F9-0424D22A12A6}" destId="{A13F6979-2043-4127-85B9-1C86D351B14B}" srcOrd="0" destOrd="0" presId="urn:microsoft.com/office/officeart/2005/8/layout/orgChart1"/>
    <dgm:cxn modelId="{61703885-C86C-4AB0-820E-41DF5DFAF261}" type="presParOf" srcId="{A13F6979-2043-4127-85B9-1C86D351B14B}" destId="{6CD05E7C-4162-48FB-AAC6-538CD41A62E0}" srcOrd="0" destOrd="0" presId="urn:microsoft.com/office/officeart/2005/8/layout/orgChart1"/>
    <dgm:cxn modelId="{477788B7-6F76-4878-949A-5344C10781D4}" type="presParOf" srcId="{A13F6979-2043-4127-85B9-1C86D351B14B}" destId="{C111B668-4DAD-4E93-A0B1-4AE9DFF3A81C}" srcOrd="1" destOrd="0" presId="urn:microsoft.com/office/officeart/2005/8/layout/orgChart1"/>
    <dgm:cxn modelId="{3B54E522-A3BD-4130-8D0E-954C2566F1A5}" type="presParOf" srcId="{0B03B081-7157-43F5-93F9-0424D22A12A6}" destId="{F56092C4-675D-407F-892D-F967C402EBA8}" srcOrd="1" destOrd="0" presId="urn:microsoft.com/office/officeart/2005/8/layout/orgChart1"/>
    <dgm:cxn modelId="{5978503D-5023-4BFB-9453-5904B442D140}" type="presParOf" srcId="{0B03B081-7157-43F5-93F9-0424D22A12A6}" destId="{8BE25F2B-193F-47C1-A821-0442B939D5F3}" srcOrd="2" destOrd="0" presId="urn:microsoft.com/office/officeart/2005/8/layout/orgChart1"/>
    <dgm:cxn modelId="{2CF0147E-248D-4D31-A815-BD02CE377BC9}" type="presParOf" srcId="{ACC89FBA-FF1B-4325-91AD-5622DEECC4D1}" destId="{5BAB75F6-768C-425C-9764-BBEA797651C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0423F6BC-51B9-42F7-BDE0-AA0A605445F4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BDDB8B3B-987E-4228-9CBB-DE0A1589896B}">
      <dgm:prSet/>
      <dgm:spPr/>
      <dgm:t>
        <a:bodyPr/>
        <a:lstStyle/>
        <a:p>
          <a:pPr algn="ctr" rtl="0"/>
          <a:r>
            <a:rPr lang="ru-RU" baseline="0" dirty="0" smtClean="0"/>
            <a:t>Синдром XYY в конечном счете не обязательно сопровождается развитием каких-либо заболеваний. </a:t>
          </a:r>
          <a:endParaRPr lang="ru-RU" dirty="0"/>
        </a:p>
      </dgm:t>
    </dgm:pt>
    <dgm:pt modelId="{89BAE363-B9F2-4A7E-9B57-2A166A211A36}" type="parTrans" cxnId="{7F0A83C2-E9D5-48FC-9B8D-5F822C123CC6}">
      <dgm:prSet/>
      <dgm:spPr/>
      <dgm:t>
        <a:bodyPr/>
        <a:lstStyle/>
        <a:p>
          <a:pPr algn="ctr"/>
          <a:endParaRPr lang="ru-RU"/>
        </a:p>
      </dgm:t>
    </dgm:pt>
    <dgm:pt modelId="{3918415C-0DB5-4AB4-A4C4-30749B75FFE8}" type="sibTrans" cxnId="{7F0A83C2-E9D5-48FC-9B8D-5F822C123CC6}">
      <dgm:prSet/>
      <dgm:spPr/>
      <dgm:t>
        <a:bodyPr/>
        <a:lstStyle/>
        <a:p>
          <a:pPr algn="ctr"/>
          <a:endParaRPr lang="ru-RU"/>
        </a:p>
      </dgm:t>
    </dgm:pt>
    <dgm:pt modelId="{CDD25AC2-D3B4-41BE-B87C-8F82C9A14929}">
      <dgm:prSet/>
      <dgm:spPr/>
      <dgm:t>
        <a:bodyPr/>
        <a:lstStyle/>
        <a:p>
          <a:pPr algn="ctr" rtl="0"/>
          <a:r>
            <a:rPr lang="ru-RU" baseline="0" smtClean="0"/>
            <a:t>Почти все больные не имеют никаких симптомов до конца своей жизни. В этих случаях нет необходимости в терапии. </a:t>
          </a:r>
          <a:endParaRPr lang="ru-RU"/>
        </a:p>
      </dgm:t>
    </dgm:pt>
    <dgm:pt modelId="{B6151503-ECE6-46E1-B3DD-4B4A67EBF180}" type="parTrans" cxnId="{E66EAEB8-BFE1-4D5A-8492-62C12C003556}">
      <dgm:prSet/>
      <dgm:spPr/>
      <dgm:t>
        <a:bodyPr/>
        <a:lstStyle/>
        <a:p>
          <a:pPr algn="ctr"/>
          <a:endParaRPr lang="ru-RU"/>
        </a:p>
      </dgm:t>
    </dgm:pt>
    <dgm:pt modelId="{72743CCE-3DB2-46C9-9E98-7F95FA1CBCE1}" type="sibTrans" cxnId="{E66EAEB8-BFE1-4D5A-8492-62C12C003556}">
      <dgm:prSet/>
      <dgm:spPr/>
      <dgm:t>
        <a:bodyPr/>
        <a:lstStyle/>
        <a:p>
          <a:pPr algn="ctr"/>
          <a:endParaRPr lang="ru-RU"/>
        </a:p>
      </dgm:t>
    </dgm:pt>
    <dgm:pt modelId="{9DA2D4F7-E4B4-4386-9642-0887EA37DE5E}">
      <dgm:prSet/>
      <dgm:spPr/>
      <dgm:t>
        <a:bodyPr/>
        <a:lstStyle/>
        <a:p>
          <a:pPr algn="ctr" rtl="0"/>
          <a:r>
            <a:rPr lang="ru-RU" baseline="0" smtClean="0"/>
            <a:t>В некоторых исключительных случаях наблюдается снижение фертильности или, по крайней мере, ухудшение качества спермы; это может быть проблемой при попытке зачатия детей.</a:t>
          </a:r>
          <a:endParaRPr lang="ru-RU"/>
        </a:p>
      </dgm:t>
    </dgm:pt>
    <dgm:pt modelId="{8923E8A2-2E3B-4C6F-B1E6-C22EC40221FF}" type="parTrans" cxnId="{9164005F-207B-4DF2-9EEE-E0F817F38BA6}">
      <dgm:prSet/>
      <dgm:spPr/>
      <dgm:t>
        <a:bodyPr/>
        <a:lstStyle/>
        <a:p>
          <a:pPr algn="ctr"/>
          <a:endParaRPr lang="ru-RU"/>
        </a:p>
      </dgm:t>
    </dgm:pt>
    <dgm:pt modelId="{FBEAE0C0-2D80-49DC-9A79-A2DF7CBB8818}" type="sibTrans" cxnId="{9164005F-207B-4DF2-9EEE-E0F817F38BA6}">
      <dgm:prSet/>
      <dgm:spPr/>
      <dgm:t>
        <a:bodyPr/>
        <a:lstStyle/>
        <a:p>
          <a:pPr algn="ctr"/>
          <a:endParaRPr lang="ru-RU"/>
        </a:p>
      </dgm:t>
    </dgm:pt>
    <dgm:pt modelId="{0378798C-2492-437B-AAE1-7FB8D6D5428C}" type="pres">
      <dgm:prSet presAssocID="{0423F6BC-51B9-42F7-BDE0-AA0A605445F4}" presName="linear" presStyleCnt="0">
        <dgm:presLayoutVars>
          <dgm:animLvl val="lvl"/>
          <dgm:resizeHandles val="exact"/>
        </dgm:presLayoutVars>
      </dgm:prSet>
      <dgm:spPr/>
    </dgm:pt>
    <dgm:pt modelId="{4F74484B-A91D-4DB7-96E8-EC39A875C738}" type="pres">
      <dgm:prSet presAssocID="{BDDB8B3B-987E-4228-9CBB-DE0A1589896B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49769DF3-619E-400D-86BA-017BE91B1779}" type="pres">
      <dgm:prSet presAssocID="{3918415C-0DB5-4AB4-A4C4-30749B75FFE8}" presName="spacer" presStyleCnt="0"/>
      <dgm:spPr/>
    </dgm:pt>
    <dgm:pt modelId="{D62377AC-0313-4E54-8A56-D26C2F1D8CE0}" type="pres">
      <dgm:prSet presAssocID="{CDD25AC2-D3B4-41BE-B87C-8F82C9A1492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2598EAD-2A45-4A78-BFF2-12FB15684A9E}" type="pres">
      <dgm:prSet presAssocID="{72743CCE-3DB2-46C9-9E98-7F95FA1CBCE1}" presName="spacer" presStyleCnt="0"/>
      <dgm:spPr/>
    </dgm:pt>
    <dgm:pt modelId="{001B4043-8575-493E-A9C7-490DA77569A9}" type="pres">
      <dgm:prSet presAssocID="{9DA2D4F7-E4B4-4386-9642-0887EA37DE5E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7F0A83C2-E9D5-48FC-9B8D-5F822C123CC6}" srcId="{0423F6BC-51B9-42F7-BDE0-AA0A605445F4}" destId="{BDDB8B3B-987E-4228-9CBB-DE0A1589896B}" srcOrd="0" destOrd="0" parTransId="{89BAE363-B9F2-4A7E-9B57-2A166A211A36}" sibTransId="{3918415C-0DB5-4AB4-A4C4-30749B75FFE8}"/>
    <dgm:cxn modelId="{9164005F-207B-4DF2-9EEE-E0F817F38BA6}" srcId="{0423F6BC-51B9-42F7-BDE0-AA0A605445F4}" destId="{9DA2D4F7-E4B4-4386-9642-0887EA37DE5E}" srcOrd="2" destOrd="0" parTransId="{8923E8A2-2E3B-4C6F-B1E6-C22EC40221FF}" sibTransId="{FBEAE0C0-2D80-49DC-9A79-A2DF7CBB8818}"/>
    <dgm:cxn modelId="{516CEACA-AD84-44EC-9CCB-3A1EAFAE3BE1}" type="presOf" srcId="{CDD25AC2-D3B4-41BE-B87C-8F82C9A14929}" destId="{D62377AC-0313-4E54-8A56-D26C2F1D8CE0}" srcOrd="0" destOrd="0" presId="urn:microsoft.com/office/officeart/2005/8/layout/vList2"/>
    <dgm:cxn modelId="{CB89F9D9-32FC-4C54-A703-C97C174D989D}" type="presOf" srcId="{BDDB8B3B-987E-4228-9CBB-DE0A1589896B}" destId="{4F74484B-A91D-4DB7-96E8-EC39A875C738}" srcOrd="0" destOrd="0" presId="urn:microsoft.com/office/officeart/2005/8/layout/vList2"/>
    <dgm:cxn modelId="{6B4BB21B-4DBF-4C83-AECC-FFE94D3D72B8}" type="presOf" srcId="{9DA2D4F7-E4B4-4386-9642-0887EA37DE5E}" destId="{001B4043-8575-493E-A9C7-490DA77569A9}" srcOrd="0" destOrd="0" presId="urn:microsoft.com/office/officeart/2005/8/layout/vList2"/>
    <dgm:cxn modelId="{E66EAEB8-BFE1-4D5A-8492-62C12C003556}" srcId="{0423F6BC-51B9-42F7-BDE0-AA0A605445F4}" destId="{CDD25AC2-D3B4-41BE-B87C-8F82C9A14929}" srcOrd="1" destOrd="0" parTransId="{B6151503-ECE6-46E1-B3DD-4B4A67EBF180}" sibTransId="{72743CCE-3DB2-46C9-9E98-7F95FA1CBCE1}"/>
    <dgm:cxn modelId="{F28F1E73-A801-4628-8A83-607197CFF310}" type="presOf" srcId="{0423F6BC-51B9-42F7-BDE0-AA0A605445F4}" destId="{0378798C-2492-437B-AAE1-7FB8D6D5428C}" srcOrd="0" destOrd="0" presId="urn:microsoft.com/office/officeart/2005/8/layout/vList2"/>
    <dgm:cxn modelId="{D6327EBD-EF49-4A51-AF71-D44AB2F2254C}" type="presParOf" srcId="{0378798C-2492-437B-AAE1-7FB8D6D5428C}" destId="{4F74484B-A91D-4DB7-96E8-EC39A875C738}" srcOrd="0" destOrd="0" presId="urn:microsoft.com/office/officeart/2005/8/layout/vList2"/>
    <dgm:cxn modelId="{E099CDC9-0E5D-4987-B3BB-C8546D894859}" type="presParOf" srcId="{0378798C-2492-437B-AAE1-7FB8D6D5428C}" destId="{49769DF3-619E-400D-86BA-017BE91B1779}" srcOrd="1" destOrd="0" presId="urn:microsoft.com/office/officeart/2005/8/layout/vList2"/>
    <dgm:cxn modelId="{7DF9E972-5443-497E-BECC-2698BBD1ED40}" type="presParOf" srcId="{0378798C-2492-437B-AAE1-7FB8D6D5428C}" destId="{D62377AC-0313-4E54-8A56-D26C2F1D8CE0}" srcOrd="2" destOrd="0" presId="urn:microsoft.com/office/officeart/2005/8/layout/vList2"/>
    <dgm:cxn modelId="{29ED8C53-B037-4C90-A398-6B93A06E5894}" type="presParOf" srcId="{0378798C-2492-437B-AAE1-7FB8D6D5428C}" destId="{F2598EAD-2A45-4A78-BFF2-12FB15684A9E}" srcOrd="3" destOrd="0" presId="urn:microsoft.com/office/officeart/2005/8/layout/vList2"/>
    <dgm:cxn modelId="{E54FFAD8-D584-46B8-B245-BADC5660EF22}" type="presParOf" srcId="{0378798C-2492-437B-AAE1-7FB8D6D5428C}" destId="{001B4043-8575-493E-A9C7-490DA77569A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20AF07D-FF50-4641-A8B2-0645F6D957D9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64AE229-B6A1-4385-9E82-69CD3630C624}">
      <dgm:prSet/>
      <dgm:spPr/>
      <dgm:t>
        <a:bodyPr/>
        <a:lstStyle/>
        <a:p>
          <a:pPr rtl="0"/>
          <a:r>
            <a:rPr lang="ru-RU" baseline="0" dirty="0" smtClean="0"/>
            <a:t>Требующие терапии симптомы – сердечно-сосудистые дефекты, которые, однако, развиваются у очень малого количества пациентов. В зависимости от характера сердечного дефекта может потребоваться хирургическая или лекарственная терапия. Нежелательное опущение яичек следует лечить при определенных условиях с помощью гормональной терапии. Этиотропной терапии пациентов с синдромом XYY не существует.</a:t>
          </a:r>
          <a:endParaRPr lang="ru-RU" dirty="0"/>
        </a:p>
      </dgm:t>
    </dgm:pt>
    <dgm:pt modelId="{C6CC8143-CCDA-4F1F-9660-9797D3B8DDBA}" type="parTrans" cxnId="{24A3F019-C12A-41DF-AE0A-F2F79F8BF17A}">
      <dgm:prSet/>
      <dgm:spPr/>
      <dgm:t>
        <a:bodyPr/>
        <a:lstStyle/>
        <a:p>
          <a:endParaRPr lang="ru-RU"/>
        </a:p>
      </dgm:t>
    </dgm:pt>
    <dgm:pt modelId="{F1F1F24F-EE5D-4988-ACEA-EBF0F5058C61}" type="sibTrans" cxnId="{24A3F019-C12A-41DF-AE0A-F2F79F8BF17A}">
      <dgm:prSet/>
      <dgm:spPr/>
      <dgm:t>
        <a:bodyPr/>
        <a:lstStyle/>
        <a:p>
          <a:endParaRPr lang="ru-RU"/>
        </a:p>
      </dgm:t>
    </dgm:pt>
    <dgm:pt modelId="{6683A395-DA00-427F-8308-6D89F977B1AA}" type="pres">
      <dgm:prSet presAssocID="{C20AF07D-FF50-4641-A8B2-0645F6D957D9}" presName="linear" presStyleCnt="0">
        <dgm:presLayoutVars>
          <dgm:animLvl val="lvl"/>
          <dgm:resizeHandles val="exact"/>
        </dgm:presLayoutVars>
      </dgm:prSet>
      <dgm:spPr/>
    </dgm:pt>
    <dgm:pt modelId="{99DA444B-BEE0-40DE-B725-27271DA240AC}" type="pres">
      <dgm:prSet presAssocID="{164AE229-B6A1-4385-9E82-69CD3630C624}" presName="parentText" presStyleLbl="node1" presStyleIdx="0" presStyleCnt="1" custScaleY="111950">
        <dgm:presLayoutVars>
          <dgm:chMax val="0"/>
          <dgm:bulletEnabled val="1"/>
        </dgm:presLayoutVars>
      </dgm:prSet>
      <dgm:spPr/>
    </dgm:pt>
  </dgm:ptLst>
  <dgm:cxnLst>
    <dgm:cxn modelId="{8B8E92C0-B719-409D-A49D-721E6CFEF163}" type="presOf" srcId="{164AE229-B6A1-4385-9E82-69CD3630C624}" destId="{99DA444B-BEE0-40DE-B725-27271DA240AC}" srcOrd="0" destOrd="0" presId="urn:microsoft.com/office/officeart/2005/8/layout/vList2"/>
    <dgm:cxn modelId="{24A3F019-C12A-41DF-AE0A-F2F79F8BF17A}" srcId="{C20AF07D-FF50-4641-A8B2-0645F6D957D9}" destId="{164AE229-B6A1-4385-9E82-69CD3630C624}" srcOrd="0" destOrd="0" parTransId="{C6CC8143-CCDA-4F1F-9660-9797D3B8DDBA}" sibTransId="{F1F1F24F-EE5D-4988-ACEA-EBF0F5058C61}"/>
    <dgm:cxn modelId="{16E91809-06DB-4E22-814C-6D39DCF6D4C8}" type="presOf" srcId="{C20AF07D-FF50-4641-A8B2-0645F6D957D9}" destId="{6683A395-DA00-427F-8308-6D89F977B1AA}" srcOrd="0" destOrd="0" presId="urn:microsoft.com/office/officeart/2005/8/layout/vList2"/>
    <dgm:cxn modelId="{E90560BB-8C7E-4F3E-A332-29A72804F166}" type="presParOf" srcId="{6683A395-DA00-427F-8308-6D89F977B1AA}" destId="{99DA444B-BEE0-40DE-B725-27271DA240A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CB0AA9B-B18E-4377-A4EF-A82399257600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F088AED-4B4D-491C-889B-59EE2A7C401D}">
      <dgm:prSet/>
      <dgm:spPr/>
      <dgm:t>
        <a:bodyPr/>
        <a:lstStyle/>
        <a:p>
          <a:pPr algn="ctr" rtl="0"/>
          <a:r>
            <a:rPr lang="ru-RU" baseline="0" dirty="0" smtClean="0"/>
            <a:t>Прогноз для людей с синдромом Якобса </a:t>
          </a:r>
          <a:r>
            <a:rPr lang="ru-RU" u="sng" baseline="0" dirty="0" smtClean="0"/>
            <a:t>благоприятен</a:t>
          </a:r>
          <a:r>
            <a:rPr lang="ru-RU" baseline="0" dirty="0" smtClean="0"/>
            <a:t>, поскольку нет ограничений по продолжительности жизни.</a:t>
          </a:r>
          <a:br>
            <a:rPr lang="ru-RU" baseline="0" dirty="0" smtClean="0"/>
          </a:br>
          <a:endParaRPr lang="ru-RU" dirty="0"/>
        </a:p>
      </dgm:t>
    </dgm:pt>
    <dgm:pt modelId="{245422C9-1CF8-4072-91D5-A55A481274E8}" type="parTrans" cxnId="{4C86E512-C593-4ACB-9AC8-CF743B4A2BC5}">
      <dgm:prSet/>
      <dgm:spPr/>
      <dgm:t>
        <a:bodyPr/>
        <a:lstStyle/>
        <a:p>
          <a:endParaRPr lang="ru-RU"/>
        </a:p>
      </dgm:t>
    </dgm:pt>
    <dgm:pt modelId="{3F8D8235-7850-48E6-B162-EBAEBDB298DB}" type="sibTrans" cxnId="{4C86E512-C593-4ACB-9AC8-CF743B4A2BC5}">
      <dgm:prSet/>
      <dgm:spPr/>
      <dgm:t>
        <a:bodyPr/>
        <a:lstStyle/>
        <a:p>
          <a:endParaRPr lang="ru-RU"/>
        </a:p>
      </dgm:t>
    </dgm:pt>
    <dgm:pt modelId="{DED72B2B-A14E-4DF2-BD15-C14871F8A72F}" type="pres">
      <dgm:prSet presAssocID="{9CB0AA9B-B18E-4377-A4EF-A82399257600}" presName="linear" presStyleCnt="0">
        <dgm:presLayoutVars>
          <dgm:animLvl val="lvl"/>
          <dgm:resizeHandles val="exact"/>
        </dgm:presLayoutVars>
      </dgm:prSet>
      <dgm:spPr/>
    </dgm:pt>
    <dgm:pt modelId="{0DC85216-247E-4451-B2D5-7427D847A939}" type="pres">
      <dgm:prSet presAssocID="{0F088AED-4B4D-491C-889B-59EE2A7C401D}" presName="parentText" presStyleLbl="node1" presStyleIdx="0" presStyleCnt="1" custScaleY="46966">
        <dgm:presLayoutVars>
          <dgm:chMax val="0"/>
          <dgm:bulletEnabled val="1"/>
        </dgm:presLayoutVars>
      </dgm:prSet>
      <dgm:spPr/>
    </dgm:pt>
  </dgm:ptLst>
  <dgm:cxnLst>
    <dgm:cxn modelId="{CDE67011-6691-456B-A9AB-DBE631FA20A4}" type="presOf" srcId="{9CB0AA9B-B18E-4377-A4EF-A82399257600}" destId="{DED72B2B-A14E-4DF2-BD15-C14871F8A72F}" srcOrd="0" destOrd="0" presId="urn:microsoft.com/office/officeart/2005/8/layout/vList2"/>
    <dgm:cxn modelId="{4C86E512-C593-4ACB-9AC8-CF743B4A2BC5}" srcId="{9CB0AA9B-B18E-4377-A4EF-A82399257600}" destId="{0F088AED-4B4D-491C-889B-59EE2A7C401D}" srcOrd="0" destOrd="0" parTransId="{245422C9-1CF8-4072-91D5-A55A481274E8}" sibTransId="{3F8D8235-7850-48E6-B162-EBAEBDB298DB}"/>
    <dgm:cxn modelId="{E04771EE-0982-401E-8D2E-B850903BA20D}" type="presOf" srcId="{0F088AED-4B4D-491C-889B-59EE2A7C401D}" destId="{0DC85216-247E-4451-B2D5-7427D847A939}" srcOrd="0" destOrd="0" presId="urn:microsoft.com/office/officeart/2005/8/layout/vList2"/>
    <dgm:cxn modelId="{2718BBF8-2542-4A84-8EDD-CA4C43D22E49}" type="presParOf" srcId="{DED72B2B-A14E-4DF2-BD15-C14871F8A72F}" destId="{0DC85216-247E-4451-B2D5-7427D847A93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E370A9-CBFD-4442-896D-FF1A98047C11}">
      <dsp:nvSpPr>
        <dsp:cNvPr id="0" name=""/>
        <dsp:cNvSpPr/>
      </dsp:nvSpPr>
      <dsp:spPr>
        <a:xfrm>
          <a:off x="0" y="0"/>
          <a:ext cx="7444680" cy="443566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dk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dk2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dk2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dk2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800" b="0" i="0" kern="1200" dirty="0" smtClean="0"/>
            <a:t>- это наследственные заболевания, обусловленные изменением числа или структуры хромосом. </a:t>
          </a:r>
        </a:p>
      </dsp:txBody>
      <dsp:txXfrm>
        <a:off x="216531" y="216531"/>
        <a:ext cx="7011618" cy="40025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CE54E2-91FF-4C2F-B05E-51DAE2B7F8B7}">
      <dsp:nvSpPr>
        <dsp:cNvPr id="0" name=""/>
        <dsp:cNvSpPr/>
      </dsp:nvSpPr>
      <dsp:spPr>
        <a:xfrm>
          <a:off x="3960440" y="2685390"/>
          <a:ext cx="2167340" cy="7522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6149"/>
              </a:lnTo>
              <a:lnTo>
                <a:pt x="2167340" y="376149"/>
              </a:lnTo>
              <a:lnTo>
                <a:pt x="2167340" y="752299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C04767-61B2-4358-805D-678EAB404081}">
      <dsp:nvSpPr>
        <dsp:cNvPr id="0" name=""/>
        <dsp:cNvSpPr/>
      </dsp:nvSpPr>
      <dsp:spPr>
        <a:xfrm>
          <a:off x="1793099" y="2685390"/>
          <a:ext cx="2167340" cy="752299"/>
        </a:xfrm>
        <a:custGeom>
          <a:avLst/>
          <a:gdLst/>
          <a:ahLst/>
          <a:cxnLst/>
          <a:rect l="0" t="0" r="0" b="0"/>
          <a:pathLst>
            <a:path>
              <a:moveTo>
                <a:pt x="2167340" y="0"/>
              </a:moveTo>
              <a:lnTo>
                <a:pt x="2167340" y="376149"/>
              </a:lnTo>
              <a:lnTo>
                <a:pt x="0" y="376149"/>
              </a:lnTo>
              <a:lnTo>
                <a:pt x="0" y="752299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F398AE-432D-4416-B899-A209C341F6F2}">
      <dsp:nvSpPr>
        <dsp:cNvPr id="0" name=""/>
        <dsp:cNvSpPr/>
      </dsp:nvSpPr>
      <dsp:spPr>
        <a:xfrm>
          <a:off x="2169249" y="894199"/>
          <a:ext cx="3582380" cy="179119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baseline="0" dirty="0" smtClean="0"/>
            <a:t>К хромосомным относятся болезни: </a:t>
          </a:r>
          <a:endParaRPr lang="ru-RU" sz="3200" b="1" kern="1200" dirty="0"/>
        </a:p>
      </dsp:txBody>
      <dsp:txXfrm>
        <a:off x="2169249" y="894199"/>
        <a:ext cx="3582380" cy="1791190"/>
      </dsp:txXfrm>
    </dsp:sp>
    <dsp:sp modelId="{D831AB47-A077-47AB-8743-2891F8781AE6}">
      <dsp:nvSpPr>
        <dsp:cNvPr id="0" name=""/>
        <dsp:cNvSpPr/>
      </dsp:nvSpPr>
      <dsp:spPr>
        <a:xfrm>
          <a:off x="1909" y="3437689"/>
          <a:ext cx="3582380" cy="179119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0" kern="1200" baseline="0" dirty="0" smtClean="0"/>
            <a:t>обусловленные </a:t>
          </a:r>
          <a:r>
            <a:rPr lang="ru-RU" sz="3200" b="0" kern="1200" baseline="0" dirty="0" smtClean="0"/>
            <a:t>нарушением числа хромосом</a:t>
          </a:r>
          <a:endParaRPr lang="ru-RU" sz="3200" b="0" kern="1200" dirty="0"/>
        </a:p>
      </dsp:txBody>
      <dsp:txXfrm>
        <a:off x="1909" y="3437689"/>
        <a:ext cx="3582380" cy="1791190"/>
      </dsp:txXfrm>
    </dsp:sp>
    <dsp:sp modelId="{072F9540-24B7-4CD5-8A9C-5EE85AD5E36B}">
      <dsp:nvSpPr>
        <dsp:cNvPr id="0" name=""/>
        <dsp:cNvSpPr/>
      </dsp:nvSpPr>
      <dsp:spPr>
        <a:xfrm>
          <a:off x="4336589" y="3437689"/>
          <a:ext cx="3582380" cy="179119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baseline="0" dirty="0" smtClean="0"/>
            <a:t>связанные с нарушением числа половых хромосом</a:t>
          </a:r>
          <a:endParaRPr lang="ru-RU" sz="3200" kern="1200" dirty="0"/>
        </a:p>
      </dsp:txBody>
      <dsp:txXfrm>
        <a:off x="4336589" y="3437689"/>
        <a:ext cx="3582380" cy="179119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7836EE-2457-4D62-80F7-F0C51FF248F2}">
      <dsp:nvSpPr>
        <dsp:cNvPr id="0" name=""/>
        <dsp:cNvSpPr/>
      </dsp:nvSpPr>
      <dsp:spPr>
        <a:xfrm rot="5400000">
          <a:off x="4003321" y="-996835"/>
          <a:ext cx="2276099" cy="483893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smtClean="0"/>
            <a:t>Синдром Дауна</a:t>
          </a:r>
          <a:endParaRPr lang="ru-RU" sz="2800" kern="1200" dirty="0"/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smtClean="0"/>
            <a:t>Синдром </a:t>
          </a:r>
          <a:r>
            <a:rPr lang="ru-RU" sz="2800" kern="1200" dirty="0" err="1" smtClean="0"/>
            <a:t>Патау</a:t>
          </a:r>
          <a:r>
            <a:rPr lang="ru-RU" sz="2800" kern="1200" dirty="0" smtClean="0"/>
            <a:t> </a:t>
          </a:r>
          <a:endParaRPr lang="ru-RU" sz="2800" kern="1200" dirty="0"/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smtClean="0"/>
            <a:t>Синдром Эдвардса</a:t>
          </a:r>
          <a:endParaRPr lang="ru-RU" sz="2800" kern="1200" dirty="0"/>
        </a:p>
      </dsp:txBody>
      <dsp:txXfrm rot="-5400000">
        <a:off x="2721902" y="395694"/>
        <a:ext cx="4727827" cy="2053879"/>
      </dsp:txXfrm>
    </dsp:sp>
    <dsp:sp modelId="{40664B64-754D-4D42-B548-A33F543B5F1E}">
      <dsp:nvSpPr>
        <dsp:cNvPr id="0" name=""/>
        <dsp:cNvSpPr/>
      </dsp:nvSpPr>
      <dsp:spPr>
        <a:xfrm>
          <a:off x="0" y="71"/>
          <a:ext cx="2721902" cy="28451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smtClean="0"/>
            <a:t>Болезни, обусловленные нарушением числа хромосом</a:t>
          </a:r>
          <a:endParaRPr lang="ru-RU" sz="2400" kern="1200"/>
        </a:p>
      </dsp:txBody>
      <dsp:txXfrm>
        <a:off x="132872" y="132943"/>
        <a:ext cx="2456158" cy="2579380"/>
      </dsp:txXfrm>
    </dsp:sp>
    <dsp:sp modelId="{F6C5C084-D4CA-4BFB-BBB5-F2DE453EF9FA}">
      <dsp:nvSpPr>
        <dsp:cNvPr id="0" name=""/>
        <dsp:cNvSpPr/>
      </dsp:nvSpPr>
      <dsp:spPr>
        <a:xfrm rot="5400000">
          <a:off x="4003321" y="1990545"/>
          <a:ext cx="2276099" cy="483893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solidFill>
                <a:schemeClr val="tx1"/>
              </a:solidFill>
            </a:rPr>
            <a:t>Синдром </a:t>
          </a:r>
          <a:r>
            <a:rPr lang="ru-RU" sz="2400" kern="1200" dirty="0" err="1" smtClean="0">
              <a:solidFill>
                <a:schemeClr val="tx1"/>
              </a:solidFill>
            </a:rPr>
            <a:t>шерешевского</a:t>
          </a:r>
          <a:r>
            <a:rPr lang="ru-RU" sz="2400" kern="1200" dirty="0" smtClean="0">
              <a:solidFill>
                <a:schemeClr val="tx1"/>
              </a:solidFill>
            </a:rPr>
            <a:t> — </a:t>
          </a:r>
          <a:r>
            <a:rPr lang="ru-RU" sz="2400" kern="1200" dirty="0" err="1" smtClean="0">
              <a:solidFill>
                <a:schemeClr val="tx1"/>
              </a:solidFill>
            </a:rPr>
            <a:t>тёрнера</a:t>
          </a:r>
          <a:r>
            <a:rPr lang="ru-RU" sz="2400" kern="1200" dirty="0" smtClean="0">
              <a:solidFill>
                <a:schemeClr val="tx1"/>
              </a:solidFill>
            </a:rPr>
            <a:t> </a:t>
          </a:r>
          <a:endParaRPr lang="ru-RU" sz="2400" kern="1200" dirty="0">
            <a:solidFill>
              <a:schemeClr val="tx1"/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err="1" smtClean="0"/>
            <a:t>Полисомия</a:t>
          </a:r>
          <a:r>
            <a:rPr lang="ru-RU" sz="2400" kern="1200" dirty="0" smtClean="0"/>
            <a:t> по х-хромосоме </a:t>
          </a:r>
          <a:endParaRPr lang="ru-RU" sz="2400" kern="1200" dirty="0">
            <a:solidFill>
              <a:schemeClr val="tx1"/>
            </a:solidFill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err="1" smtClean="0"/>
            <a:t>Полисомия</a:t>
          </a:r>
          <a:r>
            <a:rPr lang="ru-RU" sz="2400" kern="1200" dirty="0" smtClean="0"/>
            <a:t> по y-хромосоме </a:t>
          </a:r>
          <a:endParaRPr lang="ru-RU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 Синдром </a:t>
          </a:r>
          <a:r>
            <a:rPr lang="ru-RU" sz="2400" kern="1200" dirty="0" err="1" smtClean="0"/>
            <a:t>клайнфельтера</a:t>
          </a:r>
          <a:endParaRPr lang="ru-RU" sz="2400" kern="1200" dirty="0"/>
        </a:p>
      </dsp:txBody>
      <dsp:txXfrm rot="-5400000">
        <a:off x="2721902" y="3383074"/>
        <a:ext cx="4727827" cy="2053879"/>
      </dsp:txXfrm>
    </dsp:sp>
    <dsp:sp modelId="{D0A08BF5-DAC6-47B2-B821-0626FDAF8DAD}">
      <dsp:nvSpPr>
        <dsp:cNvPr id="0" name=""/>
        <dsp:cNvSpPr/>
      </dsp:nvSpPr>
      <dsp:spPr>
        <a:xfrm>
          <a:off x="0" y="2987452"/>
          <a:ext cx="2721902" cy="28451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smtClean="0"/>
            <a:t>Болезни, связанные с нарушением числа половых </a:t>
          </a:r>
          <a:endParaRPr lang="ru-RU" sz="2400" kern="1200"/>
        </a:p>
      </dsp:txBody>
      <dsp:txXfrm>
        <a:off x="132872" y="3120324"/>
        <a:ext cx="2456158" cy="257938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95B18E-0555-49E1-A65F-36F2EDF0CCAB}">
      <dsp:nvSpPr>
        <dsp:cNvPr id="0" name=""/>
        <dsp:cNvSpPr/>
      </dsp:nvSpPr>
      <dsp:spPr>
        <a:xfrm>
          <a:off x="0" y="0"/>
          <a:ext cx="7239000" cy="48367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just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baseline="0" dirty="0" smtClean="0"/>
            <a:t>XYY-синдром, также известен как YY-синдром или Синдром</a:t>
          </a:r>
        </a:p>
        <a:p>
          <a:pPr lvl="0" algn="ctr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baseline="0" dirty="0" smtClean="0"/>
            <a:t>— </a:t>
          </a:r>
        </a:p>
        <a:p>
          <a:pPr lvl="0" algn="just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baseline="0" dirty="0" smtClean="0"/>
            <a:t>хромосомное заболевание, характерное только для мужчин. </a:t>
          </a:r>
          <a:endParaRPr lang="ru-RU" sz="3900" kern="1200" dirty="0"/>
        </a:p>
      </dsp:txBody>
      <dsp:txXfrm>
        <a:off x="236112" y="236112"/>
        <a:ext cx="6766776" cy="436455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DDCFC1-9DF1-428D-8026-3929596D3D53}">
      <dsp:nvSpPr>
        <dsp:cNvPr id="0" name=""/>
        <dsp:cNvSpPr/>
      </dsp:nvSpPr>
      <dsp:spPr>
        <a:xfrm>
          <a:off x="0" y="540957"/>
          <a:ext cx="7848872" cy="101186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baseline="0" smtClean="0"/>
            <a:t>Синдром впервые был обнаружен в 1961 году при случайном обследовании мужчины, дети которого имели ряд заболеваний (в частности, один из детей имел синдром Дауна).</a:t>
          </a:r>
          <a:endParaRPr lang="ru-RU" sz="1500" kern="1200"/>
        </a:p>
      </dsp:txBody>
      <dsp:txXfrm>
        <a:off x="49395" y="590352"/>
        <a:ext cx="7750082" cy="913077"/>
      </dsp:txXfrm>
    </dsp:sp>
    <dsp:sp modelId="{3C3CE729-BF30-4163-9DC2-3AE4B1C935DB}">
      <dsp:nvSpPr>
        <dsp:cNvPr id="0" name=""/>
        <dsp:cNvSpPr/>
      </dsp:nvSpPr>
      <dsp:spPr>
        <a:xfrm>
          <a:off x="0" y="1596024"/>
          <a:ext cx="7848872" cy="101186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baseline="0" smtClean="0"/>
            <a:t>XYY-синдром был описан как так называемый «синдром сверх-самца» или «синдром сверх-мужчины» (англ. super-male syndrome), при этом носителям синдрома приписывалось агрессивное поведение и тенденция к криминальным действиям. </a:t>
          </a:r>
          <a:endParaRPr lang="ru-RU" sz="1500" kern="1200"/>
        </a:p>
      </dsp:txBody>
      <dsp:txXfrm>
        <a:off x="49395" y="1645419"/>
        <a:ext cx="7750082" cy="913077"/>
      </dsp:txXfrm>
    </dsp:sp>
    <dsp:sp modelId="{9A697943-DAD8-4163-AF4E-B49A19865933}">
      <dsp:nvSpPr>
        <dsp:cNvPr id="0" name=""/>
        <dsp:cNvSpPr/>
      </dsp:nvSpPr>
      <dsp:spPr>
        <a:xfrm>
          <a:off x="0" y="2651092"/>
          <a:ext cx="7848872" cy="101186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baseline="0" smtClean="0"/>
            <a:t>Первые исследователи болезни в 1960-х годах обнаружили относительно высокое количество мужчин с этим синдромом среди обитателей тюрем и психиатрических клиник. Это послужило основой для стереотипа о «сверх-мужчине»</a:t>
          </a:r>
          <a:endParaRPr lang="ru-RU" sz="1500" kern="1200"/>
        </a:p>
      </dsp:txBody>
      <dsp:txXfrm>
        <a:off x="49395" y="2700487"/>
        <a:ext cx="7750082" cy="913077"/>
      </dsp:txXfrm>
    </dsp:sp>
    <dsp:sp modelId="{CBBFB0DD-C46F-4AA2-ADBA-30708B0B8065}">
      <dsp:nvSpPr>
        <dsp:cNvPr id="0" name=""/>
        <dsp:cNvSpPr/>
      </dsp:nvSpPr>
      <dsp:spPr>
        <a:xfrm>
          <a:off x="0" y="3706159"/>
          <a:ext cx="7848872" cy="101186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baseline="0" smtClean="0"/>
            <a:t>Последующие исследования показали, что абсолютное большинство носителей синдрома никогда не имели отношения к преступности или психическим заболеваниям, но могут иметь повышенный риск проблем с обучением. Дополнительная Y-хромосома сама по себе не ведёт к чрезмерной агрессивности.</a:t>
          </a:r>
          <a:endParaRPr lang="ru-RU" sz="1500" kern="1200"/>
        </a:p>
      </dsp:txBody>
      <dsp:txXfrm>
        <a:off x="49395" y="3755554"/>
        <a:ext cx="7750082" cy="91307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297340-0A80-4508-96A7-2947BC13298D}">
      <dsp:nvSpPr>
        <dsp:cNvPr id="0" name=""/>
        <dsp:cNvSpPr/>
      </dsp:nvSpPr>
      <dsp:spPr>
        <a:xfrm>
          <a:off x="0" y="1706589"/>
          <a:ext cx="7920880" cy="2275452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6D2725-089A-47D5-BF12-304638CA3E4E}">
      <dsp:nvSpPr>
        <dsp:cNvPr id="0" name=""/>
        <dsp:cNvSpPr/>
      </dsp:nvSpPr>
      <dsp:spPr>
        <a:xfrm>
          <a:off x="87" y="0"/>
          <a:ext cx="3477374" cy="22754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lvl="0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baseline="0" dirty="0" smtClean="0"/>
            <a:t>Причиной возникновения синдрома является </a:t>
          </a:r>
          <a:r>
            <a:rPr lang="ru-RU" sz="2000" kern="1200" baseline="0" dirty="0" err="1" smtClean="0"/>
            <a:t>нерасхождение</a:t>
          </a:r>
          <a:r>
            <a:rPr lang="ru-RU" sz="2000" kern="1200" baseline="0" dirty="0" smtClean="0"/>
            <a:t> </a:t>
          </a:r>
          <a:br>
            <a:rPr lang="ru-RU" sz="2000" kern="1200" baseline="0" dirty="0" smtClean="0"/>
          </a:br>
          <a:r>
            <a:rPr lang="ru-RU" sz="2000" kern="1200" baseline="0" dirty="0" smtClean="0"/>
            <a:t>Y-хромосом в анафазе в процессе сперматогенеза</a:t>
          </a:r>
          <a:r>
            <a:rPr lang="ru-RU" sz="2000" kern="1200" baseline="0" dirty="0" smtClean="0"/>
            <a:t>. </a:t>
          </a:r>
          <a:endParaRPr lang="ru-RU" sz="2000" kern="1200" dirty="0"/>
        </a:p>
      </dsp:txBody>
      <dsp:txXfrm>
        <a:off x="87" y="0"/>
        <a:ext cx="3477374" cy="2275452"/>
      </dsp:txXfrm>
    </dsp:sp>
    <dsp:sp modelId="{2F82D009-003A-4313-B8E1-168165EAED0D}">
      <dsp:nvSpPr>
        <dsp:cNvPr id="0" name=""/>
        <dsp:cNvSpPr/>
      </dsp:nvSpPr>
      <dsp:spPr>
        <a:xfrm>
          <a:off x="1454342" y="2559884"/>
          <a:ext cx="568863" cy="568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662B3B-BDFD-479A-BF1E-69044EF71D40}">
      <dsp:nvSpPr>
        <dsp:cNvPr id="0" name=""/>
        <dsp:cNvSpPr/>
      </dsp:nvSpPr>
      <dsp:spPr>
        <a:xfrm>
          <a:off x="3651330" y="3413179"/>
          <a:ext cx="3477374" cy="22754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baseline="0" dirty="0" smtClean="0"/>
            <a:t>    В результате появляется сперматозоид, несущий вторую Y-хромосому, в результате оплодотворения которым появляется ребёнок с 47 хромосомами в кариотипе (47 XYY). </a:t>
          </a:r>
          <a:endParaRPr lang="ru-RU" sz="1800" kern="1200" dirty="0"/>
        </a:p>
      </dsp:txBody>
      <dsp:txXfrm>
        <a:off x="3651330" y="3413179"/>
        <a:ext cx="3477374" cy="2275452"/>
      </dsp:txXfrm>
    </dsp:sp>
    <dsp:sp modelId="{BF0B629C-4C31-402F-A6E9-44CB6A6A588A}">
      <dsp:nvSpPr>
        <dsp:cNvPr id="0" name=""/>
        <dsp:cNvSpPr/>
      </dsp:nvSpPr>
      <dsp:spPr>
        <a:xfrm>
          <a:off x="5105586" y="2559884"/>
          <a:ext cx="568863" cy="568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50FC7A-240A-4C30-82C8-96E618667BA2}">
      <dsp:nvSpPr>
        <dsp:cNvPr id="0" name=""/>
        <dsp:cNvSpPr/>
      </dsp:nvSpPr>
      <dsp:spPr>
        <a:xfrm>
          <a:off x="0" y="80890"/>
          <a:ext cx="8892480" cy="15926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baseline="0" dirty="0" smtClean="0"/>
            <a:t>В среднем, во взрослом состоянии носитель выше, чем 75 % мужчин того же возраста. </a:t>
          </a:r>
          <a:endParaRPr lang="ru-RU" sz="3000" kern="1200" dirty="0"/>
        </a:p>
      </dsp:txBody>
      <dsp:txXfrm>
        <a:off x="77747" y="158637"/>
        <a:ext cx="8736986" cy="1437168"/>
      </dsp:txXfrm>
    </dsp:sp>
    <dsp:sp modelId="{251264A8-019C-4893-9C98-85D2CD6C35B0}">
      <dsp:nvSpPr>
        <dsp:cNvPr id="0" name=""/>
        <dsp:cNvSpPr/>
      </dsp:nvSpPr>
      <dsp:spPr>
        <a:xfrm>
          <a:off x="0" y="1759952"/>
          <a:ext cx="8892480" cy="15926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baseline="0" dirty="0" smtClean="0"/>
            <a:t>Некоторые мужчины с синдромом XYY имеют небольшие нарушения координации движений, в результате чего могут казаться неуклюжими.</a:t>
          </a:r>
          <a:endParaRPr lang="ru-RU" sz="3000" kern="1200" dirty="0"/>
        </a:p>
      </dsp:txBody>
      <dsp:txXfrm>
        <a:off x="77747" y="1837699"/>
        <a:ext cx="8736986" cy="1437168"/>
      </dsp:txXfrm>
    </dsp:sp>
    <dsp:sp modelId="{7DC1DDA5-F7D7-407A-9BB6-2A6202C17F69}">
      <dsp:nvSpPr>
        <dsp:cNvPr id="0" name=""/>
        <dsp:cNvSpPr/>
      </dsp:nvSpPr>
      <dsp:spPr>
        <a:xfrm>
          <a:off x="0" y="3439015"/>
          <a:ext cx="8892480" cy="15926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baseline="0" smtClean="0"/>
            <a:t>Фертильность чаще всего не нарушена, обычно такие мужчины гетеросексуальны и имеют нормальную сексуальную функцию. </a:t>
          </a:r>
          <a:endParaRPr lang="ru-RU" sz="3000" kern="1200"/>
        </a:p>
      </dsp:txBody>
      <dsp:txXfrm>
        <a:off x="77747" y="3516762"/>
        <a:ext cx="8736986" cy="143716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A74911-8718-410F-918B-3A4D5571F67E}">
      <dsp:nvSpPr>
        <dsp:cNvPr id="0" name=""/>
        <dsp:cNvSpPr/>
      </dsp:nvSpPr>
      <dsp:spPr>
        <a:xfrm>
          <a:off x="0" y="247296"/>
          <a:ext cx="8291264" cy="182432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baseline="0" smtClean="0"/>
            <a:t>Тем не менее, описаны случаи существенного снижения фертильности, вплоть до бесплодия. </a:t>
          </a:r>
          <a:endParaRPr lang="ru-RU" sz="2700" kern="1200"/>
        </a:p>
      </dsp:txBody>
      <dsp:txXfrm>
        <a:off x="89056" y="336352"/>
        <a:ext cx="8113152" cy="1646210"/>
      </dsp:txXfrm>
    </dsp:sp>
    <dsp:sp modelId="{6670E452-A812-4D3A-B277-F16434734551}">
      <dsp:nvSpPr>
        <dsp:cNvPr id="0" name=""/>
        <dsp:cNvSpPr/>
      </dsp:nvSpPr>
      <dsp:spPr>
        <a:xfrm>
          <a:off x="0" y="2149378"/>
          <a:ext cx="8291264" cy="182432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baseline="0" smtClean="0"/>
            <a:t>У небольшого числа носителей также повышен уровень половых гормонов, связанных со сперматогенезом, что может вести к бесплодию ввиду нарушения образования спермы. </a:t>
          </a:r>
          <a:endParaRPr lang="ru-RU" sz="2700" kern="1200"/>
        </a:p>
      </dsp:txBody>
      <dsp:txXfrm>
        <a:off x="89056" y="2238434"/>
        <a:ext cx="8113152" cy="1646210"/>
      </dsp:txXfrm>
    </dsp:sp>
    <dsp:sp modelId="{6A2FFFE2-690D-47DC-BE73-45A618E1F201}">
      <dsp:nvSpPr>
        <dsp:cNvPr id="0" name=""/>
        <dsp:cNvSpPr/>
      </dsp:nvSpPr>
      <dsp:spPr>
        <a:xfrm>
          <a:off x="0" y="4051461"/>
          <a:ext cx="8291264" cy="182432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baseline="0" smtClean="0"/>
            <a:t>IQ находится в пределах нормы, но часто несколько ниже, чем у родных братьев и сестёр.</a:t>
          </a:r>
          <a:endParaRPr lang="ru-RU" sz="2700" kern="1200"/>
        </a:p>
      </dsp:txBody>
      <dsp:txXfrm>
        <a:off x="89056" y="4140517"/>
        <a:ext cx="8113152" cy="164621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7AD0FD-AD28-4DE1-86FA-2705CE8537A9}">
      <dsp:nvSpPr>
        <dsp:cNvPr id="0" name=""/>
        <dsp:cNvSpPr/>
      </dsp:nvSpPr>
      <dsp:spPr>
        <a:xfrm>
          <a:off x="0" y="54191"/>
          <a:ext cx="8424936" cy="19562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baseline="0" dirty="0" smtClean="0"/>
            <a:t>Примерно половина носителей имеет проблемы с обучением, в частности, могут быть нарушения речи и чтения. </a:t>
          </a:r>
          <a:endParaRPr lang="ru-RU" sz="2900" kern="1200" dirty="0"/>
        </a:p>
      </dsp:txBody>
      <dsp:txXfrm>
        <a:off x="95498" y="149689"/>
        <a:ext cx="8233940" cy="1765280"/>
      </dsp:txXfrm>
    </dsp:sp>
    <dsp:sp modelId="{6C719E0A-DE5A-4663-8A48-57671755C434}">
      <dsp:nvSpPr>
        <dsp:cNvPr id="0" name=""/>
        <dsp:cNvSpPr/>
      </dsp:nvSpPr>
      <dsp:spPr>
        <a:xfrm>
          <a:off x="0" y="2093988"/>
          <a:ext cx="8424936" cy="19562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baseline="0" smtClean="0"/>
            <a:t>Может быть повышен риск поведенческих проблем, таких как синдром гиперактивности, мужчины с XYY-синдромом часто импульсивны и эмоционально незрелы.</a:t>
          </a:r>
          <a:endParaRPr lang="ru-RU" sz="2900" kern="1200"/>
        </a:p>
      </dsp:txBody>
      <dsp:txXfrm>
        <a:off x="95498" y="2189486"/>
        <a:ext cx="8233940" cy="176528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C3278A-7BAF-49B2-96B0-9332FB67E82B}">
      <dsp:nvSpPr>
        <dsp:cNvPr id="0" name=""/>
        <dsp:cNvSpPr/>
      </dsp:nvSpPr>
      <dsp:spPr>
        <a:xfrm>
          <a:off x="-6107482" y="-934715"/>
          <a:ext cx="7272432" cy="7272432"/>
        </a:xfrm>
        <a:prstGeom prst="blockArc">
          <a:avLst>
            <a:gd name="adj1" fmla="val 18900000"/>
            <a:gd name="adj2" fmla="val 2700000"/>
            <a:gd name="adj3" fmla="val 297"/>
          </a:avLst>
        </a:prstGeom>
        <a:noFill/>
        <a:ln w="1143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54CA07-7637-4CC0-8B59-2B078554EDD4}">
      <dsp:nvSpPr>
        <dsp:cNvPr id="0" name=""/>
        <dsp:cNvSpPr/>
      </dsp:nvSpPr>
      <dsp:spPr>
        <a:xfrm>
          <a:off x="749936" y="540300"/>
          <a:ext cx="6692190" cy="108060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l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l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l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l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7726" tIns="132080" rIns="132080" bIns="132080" numCol="1" spcCol="1270" anchor="ctr" anchorCtr="0">
          <a:noAutofit/>
        </a:bodyPr>
        <a:lstStyle/>
        <a:p>
          <a:pPr lvl="0" algn="l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200" kern="1200" dirty="0" err="1" smtClean="0">
              <a:latin typeface="+mj-lt"/>
            </a:rPr>
            <a:t>Амниоцентез</a:t>
          </a:r>
          <a:r>
            <a:rPr lang="ru-RU" sz="5200" kern="1200" dirty="0" smtClean="0">
              <a:latin typeface="+mj-lt"/>
            </a:rPr>
            <a:t> </a:t>
          </a:r>
          <a:endParaRPr lang="ru-RU" sz="5200" kern="1200" dirty="0">
            <a:latin typeface="+mj-lt"/>
          </a:endParaRPr>
        </a:p>
      </dsp:txBody>
      <dsp:txXfrm>
        <a:off x="749936" y="540300"/>
        <a:ext cx="6692190" cy="1080600"/>
      </dsp:txXfrm>
    </dsp:sp>
    <dsp:sp modelId="{37D59BC6-E923-4584-906C-0CDE4370C19A}">
      <dsp:nvSpPr>
        <dsp:cNvPr id="0" name=""/>
        <dsp:cNvSpPr/>
      </dsp:nvSpPr>
      <dsp:spPr>
        <a:xfrm>
          <a:off x="74561" y="405225"/>
          <a:ext cx="1350750" cy="135075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A63367-C045-4051-8E59-BBF5D11B3948}">
      <dsp:nvSpPr>
        <dsp:cNvPr id="0" name=""/>
        <dsp:cNvSpPr/>
      </dsp:nvSpPr>
      <dsp:spPr>
        <a:xfrm>
          <a:off x="1142734" y="2161200"/>
          <a:ext cx="6299392" cy="108060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l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l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l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l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7726" tIns="132080" rIns="132080" bIns="132080" numCol="1" spcCol="1270" anchor="ctr" anchorCtr="0">
          <a:noAutofit/>
        </a:bodyPr>
        <a:lstStyle/>
        <a:p>
          <a:pPr lvl="0" algn="l" defTabSz="2311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200" b="0" i="0" kern="1200" dirty="0" smtClean="0"/>
            <a:t>Биопсия хориона</a:t>
          </a:r>
          <a:endParaRPr lang="ru-RU" sz="5200" kern="1200" dirty="0"/>
        </a:p>
      </dsp:txBody>
      <dsp:txXfrm>
        <a:off x="1142734" y="2161200"/>
        <a:ext cx="6299392" cy="1080600"/>
      </dsp:txXfrm>
    </dsp:sp>
    <dsp:sp modelId="{6F3DEDD1-6E49-4C67-9BBC-D09D5EBAA0F6}">
      <dsp:nvSpPr>
        <dsp:cNvPr id="0" name=""/>
        <dsp:cNvSpPr/>
      </dsp:nvSpPr>
      <dsp:spPr>
        <a:xfrm>
          <a:off x="467359" y="2026125"/>
          <a:ext cx="1350750" cy="1350750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D481FF-C9EF-4F37-B0EA-C4992DB8E809}">
      <dsp:nvSpPr>
        <dsp:cNvPr id="0" name=""/>
        <dsp:cNvSpPr/>
      </dsp:nvSpPr>
      <dsp:spPr>
        <a:xfrm>
          <a:off x="749936" y="3782100"/>
          <a:ext cx="6692190" cy="108060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l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l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l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l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7726" tIns="132080" rIns="132080" bIns="132080" numCol="1" spcCol="1270" anchor="ctr" anchorCtr="0">
          <a:noAutofit/>
        </a:bodyPr>
        <a:lstStyle/>
        <a:p>
          <a:pPr lvl="0" algn="l" defTabSz="2311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200" b="0" i="0" kern="1200" dirty="0" smtClean="0"/>
            <a:t>Скрининг</a:t>
          </a:r>
          <a:endParaRPr lang="ru-RU" sz="5200" kern="1200" dirty="0"/>
        </a:p>
      </dsp:txBody>
      <dsp:txXfrm>
        <a:off x="749936" y="3782100"/>
        <a:ext cx="6692190" cy="1080600"/>
      </dsp:txXfrm>
    </dsp:sp>
    <dsp:sp modelId="{201533F6-1CD7-4F3D-A30D-02D5821FC0EE}">
      <dsp:nvSpPr>
        <dsp:cNvPr id="0" name=""/>
        <dsp:cNvSpPr/>
      </dsp:nvSpPr>
      <dsp:spPr>
        <a:xfrm>
          <a:off x="74561" y="3647025"/>
          <a:ext cx="1350750" cy="1350750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B70AC6-834A-49C2-A98D-4C840F16ADFF}">
      <dsp:nvSpPr>
        <dsp:cNvPr id="0" name=""/>
        <dsp:cNvSpPr/>
      </dsp:nvSpPr>
      <dsp:spPr>
        <a:xfrm>
          <a:off x="4063908" y="773083"/>
          <a:ext cx="91440" cy="79117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91173"/>
              </a:lnTo>
            </a:path>
          </a:pathLst>
        </a:custGeom>
        <a:noFill/>
        <a:ln w="400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2E49D3-D401-4094-8277-723138C02CF8}">
      <dsp:nvSpPr>
        <dsp:cNvPr id="0" name=""/>
        <dsp:cNvSpPr/>
      </dsp:nvSpPr>
      <dsp:spPr>
        <a:xfrm>
          <a:off x="82347" y="860"/>
          <a:ext cx="8054561" cy="77222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baseline="0" smtClean="0"/>
            <a:t>Однако </a:t>
          </a:r>
          <a:endParaRPr lang="ru-RU" sz="3300" kern="1200"/>
        </a:p>
      </dsp:txBody>
      <dsp:txXfrm>
        <a:off x="82347" y="860"/>
        <a:ext cx="8054561" cy="772223"/>
      </dsp:txXfrm>
    </dsp:sp>
    <dsp:sp modelId="{6CD05E7C-4162-48FB-AAC6-538CD41A62E0}">
      <dsp:nvSpPr>
        <dsp:cNvPr id="0" name=""/>
        <dsp:cNvSpPr/>
      </dsp:nvSpPr>
      <dsp:spPr>
        <a:xfrm>
          <a:off x="82347" y="1564257"/>
          <a:ext cx="8054561" cy="44859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baseline="0" dirty="0" smtClean="0"/>
            <a:t>при использовании стандартных тестов на синдром Якоба, лишь у 3% женщин, направленных на инвазивную диагностику действительно подтверждается наличие заболевания. В то же время не исключены и ложно-отрицательные результаты, когда скрининг показывает низкий риск, а ребенок рождается с хромосомной патологией.</a:t>
          </a:r>
          <a:endParaRPr lang="ru-RU" sz="3300" kern="1200" dirty="0"/>
        </a:p>
      </dsp:txBody>
      <dsp:txXfrm>
        <a:off x="82347" y="1564257"/>
        <a:ext cx="8054561" cy="448595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74484B-A91D-4DB7-96E8-EC39A875C738}">
      <dsp:nvSpPr>
        <dsp:cNvPr id="0" name=""/>
        <dsp:cNvSpPr/>
      </dsp:nvSpPr>
      <dsp:spPr>
        <a:xfrm>
          <a:off x="0" y="6743"/>
          <a:ext cx="8280920" cy="17004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baseline="0" dirty="0" smtClean="0"/>
            <a:t>Синдром XYY в конечном счете не обязательно сопровождается развитием каких-либо заболеваний. </a:t>
          </a:r>
          <a:endParaRPr lang="ru-RU" sz="2500" kern="1200" dirty="0"/>
        </a:p>
      </dsp:txBody>
      <dsp:txXfrm>
        <a:off x="83012" y="89755"/>
        <a:ext cx="8114896" cy="1534475"/>
      </dsp:txXfrm>
    </dsp:sp>
    <dsp:sp modelId="{D62377AC-0313-4E54-8A56-D26C2F1D8CE0}">
      <dsp:nvSpPr>
        <dsp:cNvPr id="0" name=""/>
        <dsp:cNvSpPr/>
      </dsp:nvSpPr>
      <dsp:spPr>
        <a:xfrm>
          <a:off x="0" y="1779242"/>
          <a:ext cx="8280920" cy="17004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baseline="0" smtClean="0"/>
            <a:t>Почти все больные не имеют никаких симптомов до конца своей жизни. В этих случаях нет необходимости в терапии. </a:t>
          </a:r>
          <a:endParaRPr lang="ru-RU" sz="2500" kern="1200"/>
        </a:p>
      </dsp:txBody>
      <dsp:txXfrm>
        <a:off x="83012" y="1862254"/>
        <a:ext cx="8114896" cy="1534475"/>
      </dsp:txXfrm>
    </dsp:sp>
    <dsp:sp modelId="{001B4043-8575-493E-A9C7-490DA77569A9}">
      <dsp:nvSpPr>
        <dsp:cNvPr id="0" name=""/>
        <dsp:cNvSpPr/>
      </dsp:nvSpPr>
      <dsp:spPr>
        <a:xfrm>
          <a:off x="0" y="3551741"/>
          <a:ext cx="8280920" cy="17004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baseline="0" smtClean="0"/>
            <a:t>В некоторых исключительных случаях наблюдается снижение фертильности или, по крайней мере, ухудшение качества спермы; это может быть проблемой при попытке зачатия детей.</a:t>
          </a:r>
          <a:endParaRPr lang="ru-RU" sz="2500" kern="1200"/>
        </a:p>
      </dsp:txBody>
      <dsp:txXfrm>
        <a:off x="83012" y="3634753"/>
        <a:ext cx="8114896" cy="1534475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DA444B-BEE0-40DE-B725-27271DA240AC}">
      <dsp:nvSpPr>
        <dsp:cNvPr id="0" name=""/>
        <dsp:cNvSpPr/>
      </dsp:nvSpPr>
      <dsp:spPr>
        <a:xfrm>
          <a:off x="0" y="277735"/>
          <a:ext cx="8075240" cy="46315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baseline="0" dirty="0" smtClean="0"/>
            <a:t>Требующие терапии симптомы – сердечно-сосудистые дефекты, которые, однако, развиваются у очень малого количества пациентов. В зависимости от характера сердечного дефекта может потребоваться хирургическая или лекарственная терапия. Нежелательное опущение яичек следует лечить при определенных условиях с помощью гормональной терапии. Этиотропной терапии пациентов с синдромом XYY не существует.</a:t>
          </a:r>
          <a:endParaRPr lang="ru-RU" sz="2600" kern="1200" dirty="0"/>
        </a:p>
      </dsp:txBody>
      <dsp:txXfrm>
        <a:off x="226091" y="503826"/>
        <a:ext cx="7623058" cy="417932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C85216-247E-4451-B2D5-7427D847A939}">
      <dsp:nvSpPr>
        <dsp:cNvPr id="0" name=""/>
        <dsp:cNvSpPr/>
      </dsp:nvSpPr>
      <dsp:spPr>
        <a:xfrm>
          <a:off x="0" y="921112"/>
          <a:ext cx="8496944" cy="356077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baseline="0" dirty="0" smtClean="0"/>
            <a:t>Прогноз для людей с синдромом Якобса </a:t>
          </a:r>
          <a:r>
            <a:rPr lang="ru-RU" sz="4000" u="sng" kern="1200" baseline="0" dirty="0" smtClean="0"/>
            <a:t>благоприятен</a:t>
          </a:r>
          <a:r>
            <a:rPr lang="ru-RU" sz="4000" kern="1200" baseline="0" dirty="0" smtClean="0"/>
            <a:t>, поскольку нет ограничений по продолжительности жизни.</a:t>
          </a:r>
          <a:br>
            <a:rPr lang="ru-RU" sz="4000" kern="1200" baseline="0" dirty="0" smtClean="0"/>
          </a:br>
          <a:endParaRPr lang="ru-RU" sz="4000" kern="1200" dirty="0"/>
        </a:p>
      </dsp:txBody>
      <dsp:txXfrm>
        <a:off x="173823" y="1094935"/>
        <a:ext cx="8149298" cy="32131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FDF529-296A-46E0-BEA1-96DB66053419}" type="datetimeFigureOut">
              <a:rPr lang="ru-RU" smtClean="0"/>
              <a:t>04.04.2019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067DC4-EC08-41E0-8590-6F17A19375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4650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067DC4-EC08-41E0-8590-6F17A193752B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52502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3A228D3-A597-4D73-8F6E-1646D0445FDF}" type="datetimeFigureOut">
              <a:rPr lang="ru-RU" smtClean="0"/>
              <a:t>04.04.2019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4435916-F783-4488-A38B-B2682F712979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A228D3-A597-4D73-8F6E-1646D0445FDF}" type="datetimeFigureOut">
              <a:rPr lang="ru-RU" smtClean="0"/>
              <a:t>04.04.2019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435916-F783-4488-A38B-B2682F7129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3A228D3-A597-4D73-8F6E-1646D0445FDF}" type="datetimeFigureOut">
              <a:rPr lang="ru-RU" smtClean="0"/>
              <a:t>04.04.2019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64435916-F783-4488-A38B-B2682F712979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A228D3-A597-4D73-8F6E-1646D0445FDF}" type="datetimeFigureOut">
              <a:rPr lang="ru-RU" smtClean="0"/>
              <a:t>04.04.2019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435916-F783-4488-A38B-B2682F7129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A228D3-A597-4D73-8F6E-1646D0445FDF}" type="datetimeFigureOut">
              <a:rPr lang="ru-RU" smtClean="0"/>
              <a:t>04.04.2019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435916-F783-4488-A38B-B2682F7129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A228D3-A597-4D73-8F6E-1646D0445FDF}" type="datetimeFigureOut">
              <a:rPr lang="ru-RU" smtClean="0"/>
              <a:t>04.04.2019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435916-F783-4488-A38B-B2682F7129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3A228D3-A597-4D73-8F6E-1646D0445FDF}" type="datetimeFigureOut">
              <a:rPr lang="ru-RU" smtClean="0"/>
              <a:t>04.04.2019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435916-F783-4488-A38B-B2682F7129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A228D3-A597-4D73-8F6E-1646D0445FDF}" type="datetimeFigureOut">
              <a:rPr lang="ru-RU" smtClean="0"/>
              <a:t>04.04.2019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435916-F783-4488-A38B-B2682F7129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A228D3-A597-4D73-8F6E-1646D0445FDF}" type="datetimeFigureOut">
              <a:rPr lang="ru-RU" smtClean="0"/>
              <a:t>04.04.2019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435916-F783-4488-A38B-B2682F71297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A228D3-A597-4D73-8F6E-1646D0445FDF}" type="datetimeFigureOut">
              <a:rPr lang="ru-RU" smtClean="0"/>
              <a:t>04.04.2019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435916-F783-4488-A38B-B2682F7129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3A228D3-A597-4D73-8F6E-1646D0445FDF}" type="datetimeFigureOut">
              <a:rPr lang="ru-RU" smtClean="0"/>
              <a:t>04.04.2019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4435916-F783-4488-A38B-B2682F7129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3A228D3-A597-4D73-8F6E-1646D0445FDF}" type="datetimeFigureOut">
              <a:rPr lang="ru-RU" smtClean="0"/>
              <a:t>04.04.2019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4435916-F783-4488-A38B-B2682F71297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13" Type="http://schemas.microsoft.com/office/2007/relationships/diagramDrawing" Target="../diagrams/drawing4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3.xml"/><Relationship Id="rId12" Type="http://schemas.openxmlformats.org/officeDocument/2006/relationships/diagramColors" Target="../diagrams/colors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11" Type="http://schemas.openxmlformats.org/officeDocument/2006/relationships/diagramQuickStyle" Target="../diagrams/quickStyle4.xml"/><Relationship Id="rId5" Type="http://schemas.openxmlformats.org/officeDocument/2006/relationships/diagramLayout" Target="../diagrams/layout3.xml"/><Relationship Id="rId10" Type="http://schemas.openxmlformats.org/officeDocument/2006/relationships/diagramLayout" Target="../diagrams/layout4.xml"/><Relationship Id="rId4" Type="http://schemas.openxmlformats.org/officeDocument/2006/relationships/diagramData" Target="../diagrams/data3.xml"/><Relationship Id="rId9" Type="http://schemas.openxmlformats.org/officeDocument/2006/relationships/diagramData" Target="../diagrams/data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microsoft.com/office/2007/relationships/hdphoto" Target="../media/hdphoto1.wdp"/><Relationship Id="rId7" Type="http://schemas.openxmlformats.org/officeDocument/2006/relationships/diagramColors" Target="../diagrams/colors6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microsoft.com/office/2007/relationships/hdphoto" Target="../media/hdphoto2.wdp"/><Relationship Id="rId7" Type="http://schemas.openxmlformats.org/officeDocument/2006/relationships/diagramColors" Target="../diagrams/colors9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microsoft.com/office/2007/relationships/hdphoto" Target="../media/hdphoto3.wdp"/><Relationship Id="rId7" Type="http://schemas.openxmlformats.org/officeDocument/2006/relationships/diagramColors" Target="../diagrams/colors11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microsoft.com/office/2007/relationships/hdphoto" Target="../media/hdphoto4.wdp"/><Relationship Id="rId7" Type="http://schemas.openxmlformats.org/officeDocument/2006/relationships/diagramColors" Target="../diagrams/colors15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47664" y="2060848"/>
            <a:ext cx="5684304" cy="20162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2852936"/>
            <a:ext cx="5540288" cy="1095352"/>
          </a:xfr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anchor="ctr"/>
          <a:lstStyle/>
          <a:p>
            <a:pPr algn="ctr"/>
            <a:r>
              <a:rPr lang="ru-RU" sz="3600" dirty="0" smtClean="0"/>
              <a:t>Хромосомные болезни:</a:t>
            </a:r>
            <a:br>
              <a:rPr lang="ru-RU" sz="3600" dirty="0" smtClean="0"/>
            </a:br>
            <a:r>
              <a:rPr lang="ru-RU" sz="3600" dirty="0" smtClean="0"/>
              <a:t>синдром Якобса</a:t>
            </a:r>
            <a:r>
              <a:rPr lang="ru-RU" sz="6000" dirty="0" smtClean="0"/>
              <a:t/>
            </a:r>
            <a:br>
              <a:rPr lang="ru-RU" sz="6000" dirty="0" smtClean="0"/>
            </a:b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1383844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239000" cy="698336"/>
          </a:xfrm>
        </p:spPr>
        <p:txBody>
          <a:bodyPr/>
          <a:lstStyle/>
          <a:p>
            <a:pPr algn="ctr"/>
            <a:r>
              <a:rPr lang="ru-RU" dirty="0" smtClean="0"/>
              <a:t>Хромосомные болезни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9228992"/>
              </p:ext>
            </p:extLst>
          </p:nvPr>
        </p:nvGraphicFramePr>
        <p:xfrm>
          <a:off x="251520" y="1124744"/>
          <a:ext cx="7444680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26584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36" y="-20200"/>
            <a:ext cx="9176336" cy="6882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7786284"/>
              </p:ext>
            </p:extLst>
          </p:nvPr>
        </p:nvGraphicFramePr>
        <p:xfrm>
          <a:off x="251520" y="332656"/>
          <a:ext cx="7920880" cy="6123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810294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92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8165726"/>
              </p:ext>
            </p:extLst>
          </p:nvPr>
        </p:nvGraphicFramePr>
        <p:xfrm>
          <a:off x="323528" y="3501008"/>
          <a:ext cx="7239000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890091154"/>
              </p:ext>
            </p:extLst>
          </p:nvPr>
        </p:nvGraphicFramePr>
        <p:xfrm>
          <a:off x="395536" y="548680"/>
          <a:ext cx="756084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1684192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" r="28516" b="2439"/>
          <a:stretch/>
        </p:blipFill>
        <p:spPr bwMode="auto">
          <a:xfrm flipH="1">
            <a:off x="0" y="0"/>
            <a:ext cx="815585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239000" cy="770344"/>
          </a:xfrm>
        </p:spPr>
        <p:txBody>
          <a:bodyPr/>
          <a:lstStyle/>
          <a:p>
            <a:pPr algn="ctr"/>
            <a:r>
              <a:rPr lang="ru-RU" dirty="0"/>
              <a:t>XYY-синдром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0911099"/>
              </p:ext>
            </p:extLst>
          </p:nvPr>
        </p:nvGraphicFramePr>
        <p:xfrm>
          <a:off x="457200" y="1609416"/>
          <a:ext cx="7239000" cy="484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81929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6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17294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8978504"/>
              </p:ext>
            </p:extLst>
          </p:nvPr>
        </p:nvGraphicFramePr>
        <p:xfrm>
          <a:off x="179512" y="1196752"/>
          <a:ext cx="7848872" cy="52589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239000" cy="770344"/>
          </a:xfrm>
        </p:spPr>
        <p:txBody>
          <a:bodyPr/>
          <a:lstStyle/>
          <a:p>
            <a:r>
              <a:rPr lang="ru-RU" dirty="0"/>
              <a:t>История исследования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25910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239000" cy="576064"/>
          </a:xfrm>
        </p:spPr>
        <p:txBody>
          <a:bodyPr>
            <a:noAutofit/>
          </a:bodyPr>
          <a:lstStyle/>
          <a:p>
            <a:pPr algn="ctr"/>
            <a:r>
              <a:rPr lang="ru-RU" sz="3600" b="0" dirty="0"/>
              <a:t>Генетические особенности</a:t>
            </a:r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6374498"/>
              </p:ext>
            </p:extLst>
          </p:nvPr>
        </p:nvGraphicFramePr>
        <p:xfrm>
          <a:off x="251520" y="980728"/>
          <a:ext cx="7920880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2613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Пользователь\Desktop\1024px-XYY_syndrome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3" y="348680"/>
            <a:ext cx="8548402" cy="561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42121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01008"/>
            <a:ext cx="7776864" cy="326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5097"/>
            <a:ext cx="7848872" cy="657599"/>
          </a:xfrm>
        </p:spPr>
        <p:txBody>
          <a:bodyPr>
            <a:normAutofit/>
          </a:bodyPr>
          <a:lstStyle/>
          <a:p>
            <a:pPr algn="ctr"/>
            <a:r>
              <a:rPr lang="ru-RU" sz="3200" b="0" dirty="0"/>
              <a:t>Фенотипические характеристики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836712"/>
            <a:ext cx="7704856" cy="3600400"/>
          </a:xfrm>
          <a:prstGeom prst="rect">
            <a:avLst/>
          </a:prstGeom>
        </p:spPr>
        <p:txBody>
          <a:bodyPr/>
          <a:lstStyle/>
          <a:p>
            <a:pPr lvl="0" rtl="0">
              <a:buChar char="•"/>
            </a:pPr>
            <a:r>
              <a:rPr lang="ru-RU" dirty="0" smtClean="0"/>
              <a:t>Наличие второй Y-хромосомы в большинстве случаев не ведёт к каким-либо физическим отклонениям. </a:t>
            </a:r>
            <a:endParaRPr lang="ru-RU" dirty="0"/>
          </a:p>
          <a:p>
            <a:pPr lvl="0" rtl="0">
              <a:buChar char="•"/>
            </a:pPr>
            <a:r>
              <a:rPr lang="ru-RU" dirty="0" smtClean="0"/>
              <a:t>При рождении они имеют нормальный рост, но часто быстрее растут в детстве.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1145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40" y="1504"/>
            <a:ext cx="9157639" cy="6856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9881965"/>
              </p:ext>
            </p:extLst>
          </p:nvPr>
        </p:nvGraphicFramePr>
        <p:xfrm>
          <a:off x="118939" y="260648"/>
          <a:ext cx="889248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282829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154"/>
            <a:ext cx="9144000" cy="6890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4902201"/>
              </p:ext>
            </p:extLst>
          </p:nvPr>
        </p:nvGraphicFramePr>
        <p:xfrm>
          <a:off x="457200" y="332656"/>
          <a:ext cx="8291264" cy="6123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3460347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008"/>
          <a:stretch/>
        </p:blipFill>
        <p:spPr bwMode="auto">
          <a:xfrm>
            <a:off x="1" y="4071"/>
            <a:ext cx="9144000" cy="6853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8525748"/>
              </p:ext>
            </p:extLst>
          </p:nvPr>
        </p:nvGraphicFramePr>
        <p:xfrm>
          <a:off x="359533" y="2492896"/>
          <a:ext cx="8424936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491824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5766" y="0"/>
            <a:ext cx="96042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48464" cy="1080120"/>
          </a:xfrm>
        </p:spPr>
        <p:txBody>
          <a:bodyPr>
            <a:noAutofit/>
          </a:bodyPr>
          <a:lstStyle/>
          <a:p>
            <a:pPr fontAlgn="base"/>
            <a:r>
              <a:rPr lang="ru-RU" sz="3200" dirty="0"/>
              <a:t/>
            </a:r>
            <a:br>
              <a:rPr lang="ru-RU" sz="3200" dirty="0"/>
            </a:br>
            <a:r>
              <a:rPr lang="ru-RU" sz="4400" dirty="0" err="1"/>
              <a:t>Пренатальная</a:t>
            </a:r>
            <a:r>
              <a:rPr lang="ru-RU" sz="4400" dirty="0"/>
              <a:t> диагностика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7416059"/>
              </p:ext>
            </p:extLst>
          </p:nvPr>
        </p:nvGraphicFramePr>
        <p:xfrm>
          <a:off x="179512" y="1052736"/>
          <a:ext cx="7516688" cy="540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8706775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0"/>
          <a:stretch/>
        </p:blipFill>
        <p:spPr bwMode="auto">
          <a:xfrm>
            <a:off x="0" y="0"/>
            <a:ext cx="8172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643192" cy="876712"/>
          </a:xfrm>
        </p:spPr>
        <p:txBody>
          <a:bodyPr/>
          <a:lstStyle/>
          <a:p>
            <a:r>
              <a:rPr lang="ru-RU" dirty="0"/>
              <a:t>Инвазивные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7427168" cy="49709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err="1" smtClean="0"/>
              <a:t>Амниоцентез</a:t>
            </a:r>
            <a:r>
              <a:rPr lang="ru-RU" b="1" dirty="0"/>
              <a:t>, биопсия </a:t>
            </a:r>
            <a:r>
              <a:rPr lang="ru-RU" b="1" dirty="0" smtClean="0"/>
              <a:t>хориона</a:t>
            </a:r>
          </a:p>
          <a:p>
            <a:pPr marL="0" indent="0" algn="just">
              <a:buNone/>
            </a:pPr>
            <a:r>
              <a:rPr lang="ru-RU" dirty="0" smtClean="0"/>
              <a:t> </a:t>
            </a:r>
            <a:r>
              <a:rPr lang="ru-RU" dirty="0"/>
              <a:t>в основном назначают тем женщинам, у которых наблюдается повышенный риск того, что родится малыша с синдромом Якоба, например, пациенткам, чей возраст превышает 35 лет или с плохими результатами </a:t>
            </a:r>
            <a:r>
              <a:rPr lang="ru-RU" dirty="0" err="1"/>
              <a:t>неинвазивных</a:t>
            </a:r>
            <a:r>
              <a:rPr lang="ru-RU" dirty="0"/>
              <a:t> тестов: УЗИ и анализов. Инвазивные методы диагностики являются высокоточными, однако, учитывая риск осложнений, не подходят для массового проведения всем беременным, а проводятся только по особым показаниям.</a:t>
            </a:r>
          </a:p>
        </p:txBody>
      </p:sp>
    </p:spTree>
    <p:extLst>
      <p:ext uri="{BB962C8B-B14F-4D97-AF65-F5344CB8AC3E}">
        <p14:creationId xmlns:p14="http://schemas.microsoft.com/office/powerpoint/2010/main" val="29405073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077"/>
          <a:stretch/>
        </p:blipFill>
        <p:spPr bwMode="auto">
          <a:xfrm>
            <a:off x="0" y="0"/>
            <a:ext cx="840302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60688"/>
          </a:xfrm>
        </p:spPr>
        <p:txBody>
          <a:bodyPr/>
          <a:lstStyle/>
          <a:p>
            <a:r>
              <a:rPr lang="ru-RU" dirty="0" err="1"/>
              <a:t>Неинвазивные</a:t>
            </a:r>
            <a:r>
              <a:rPr lang="ru-RU" dirty="0"/>
              <a:t> технологии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7239000" cy="5186976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2800" b="1" dirty="0" smtClean="0"/>
              <a:t>Скрининг</a:t>
            </a:r>
          </a:p>
          <a:p>
            <a:pPr algn="just"/>
            <a:r>
              <a:rPr lang="ru-RU" dirty="0" smtClean="0"/>
              <a:t>Выделено </a:t>
            </a:r>
            <a:r>
              <a:rPr lang="ru-RU" dirty="0"/>
              <a:t>несколько признаков, указывающих на высокий риск наличия заболевания, которые может выявить УЗИ плода (отсутствие носовой кости, увеличенная толщина воротникового пространства, недостаточная длина бедренных и плечевых костей и другие особенности). </a:t>
            </a:r>
            <a:endParaRPr lang="ru-RU" dirty="0" smtClean="0"/>
          </a:p>
          <a:p>
            <a:pPr algn="just"/>
            <a:r>
              <a:rPr lang="ru-RU" dirty="0" smtClean="0"/>
              <a:t>В </a:t>
            </a:r>
            <a:r>
              <a:rPr lang="ru-RU" dirty="0"/>
              <a:t>комплексе с УЗИ идёт биохимический анализ крови матери на такие гормоны как свободный бета-ХГЧ и PAPP-A. Полученные данные по биохимическим маркерам анализируют в совокупности с результатами ультразвукового исследования, а результат всего скрининга представляет собой расчет риска наличия хромосомной аномалии у плода.</a:t>
            </a:r>
          </a:p>
        </p:txBody>
      </p:sp>
    </p:spTree>
    <p:extLst>
      <p:ext uri="{BB962C8B-B14F-4D97-AF65-F5344CB8AC3E}">
        <p14:creationId xmlns:p14="http://schemas.microsoft.com/office/powerpoint/2010/main" val="5771075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3261130"/>
              </p:ext>
            </p:extLst>
          </p:nvPr>
        </p:nvGraphicFramePr>
        <p:xfrm>
          <a:off x="457200" y="404664"/>
          <a:ext cx="8219256" cy="6051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520152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110"/>
          <a:stretch/>
        </p:blipFill>
        <p:spPr bwMode="auto">
          <a:xfrm>
            <a:off x="228600" y="260648"/>
            <a:ext cx="2895600" cy="3531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586" y="307071"/>
            <a:ext cx="3474246" cy="3485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501008"/>
            <a:ext cx="2412879" cy="3221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12747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972" y="0"/>
            <a:ext cx="917597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239000" cy="770344"/>
          </a:xfrm>
        </p:spPr>
        <p:txBody>
          <a:bodyPr/>
          <a:lstStyle/>
          <a:p>
            <a:pPr algn="ctr"/>
            <a:r>
              <a:rPr lang="ru-RU" dirty="0" smtClean="0"/>
              <a:t>Лечение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9254094"/>
              </p:ext>
            </p:extLst>
          </p:nvPr>
        </p:nvGraphicFramePr>
        <p:xfrm>
          <a:off x="323528" y="1196752"/>
          <a:ext cx="8280920" cy="52589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605367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32696"/>
          </a:xfrm>
        </p:spPr>
        <p:txBody>
          <a:bodyPr/>
          <a:lstStyle/>
          <a:p>
            <a:pPr algn="ctr"/>
            <a:r>
              <a:rPr lang="ru-RU" dirty="0" smtClean="0"/>
              <a:t>Лечение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4724666"/>
              </p:ext>
            </p:extLst>
          </p:nvPr>
        </p:nvGraphicFramePr>
        <p:xfrm>
          <a:off x="457200" y="1268760"/>
          <a:ext cx="8075240" cy="5186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077349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8147248" cy="152478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dirty="0"/>
              <a:t>Прогноз</a:t>
            </a:r>
            <a:r>
              <a:rPr lang="ru-RU" sz="4400" dirty="0"/>
              <a:t/>
            </a:r>
            <a:br>
              <a:rPr lang="ru-RU" sz="4400" dirty="0"/>
            </a:br>
            <a:endParaRPr lang="ru-RU" sz="4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8149148"/>
              </p:ext>
            </p:extLst>
          </p:nvPr>
        </p:nvGraphicFramePr>
        <p:xfrm>
          <a:off x="251520" y="1052736"/>
          <a:ext cx="8496944" cy="540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000107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500" y="188640"/>
            <a:ext cx="7239000" cy="114300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 </a:t>
            </a:r>
            <a:endParaRPr lang="ru-RU" dirty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26"/>
          <a:stretch/>
        </p:blipFill>
        <p:spPr bwMode="auto">
          <a:xfrm>
            <a:off x="0" y="1581150"/>
            <a:ext cx="8172400" cy="527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25180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230</TotalTime>
  <Words>749</Words>
  <Application>Microsoft Office PowerPoint</Application>
  <PresentationFormat>Экран (4:3)</PresentationFormat>
  <Paragraphs>61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Изящная</vt:lpstr>
      <vt:lpstr>Хромосомные болезни: синдром Якобса </vt:lpstr>
      <vt:lpstr>Хромосомные болезни</vt:lpstr>
      <vt:lpstr>Презентация PowerPoint</vt:lpstr>
      <vt:lpstr>Презентация PowerPoint</vt:lpstr>
      <vt:lpstr>XYY-синдром</vt:lpstr>
      <vt:lpstr>История исследования</vt:lpstr>
      <vt:lpstr>Генетические особенности</vt:lpstr>
      <vt:lpstr>Презентация PowerPoint</vt:lpstr>
      <vt:lpstr>Фенотипические характеристики</vt:lpstr>
      <vt:lpstr>Презентация PowerPoint</vt:lpstr>
      <vt:lpstr>Презентация PowerPoint</vt:lpstr>
      <vt:lpstr>Презентация PowerPoint</vt:lpstr>
      <vt:lpstr> Пренатальная диагностика</vt:lpstr>
      <vt:lpstr>Инвазивные исследования</vt:lpstr>
      <vt:lpstr>Неинвазивные технологии</vt:lpstr>
      <vt:lpstr>Презентация PowerPoint</vt:lpstr>
      <vt:lpstr>Презентация PowerPoint</vt:lpstr>
      <vt:lpstr>Лечение</vt:lpstr>
      <vt:lpstr>Лечение</vt:lpstr>
      <vt:lpstr>Прогноз </vt:lpstr>
      <vt:lpstr>Спасибо за внимание! 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20</cp:revision>
  <dcterms:created xsi:type="dcterms:W3CDTF">2018-11-06T16:43:22Z</dcterms:created>
  <dcterms:modified xsi:type="dcterms:W3CDTF">2019-04-04T08:01:35Z</dcterms:modified>
</cp:coreProperties>
</file>