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2" r:id="rId5"/>
    <p:sldId id="263" r:id="rId6"/>
    <p:sldId id="264" r:id="rId7"/>
    <p:sldId id="266" r:id="rId8"/>
    <p:sldId id="265" r:id="rId9"/>
    <p:sldId id="268" r:id="rId10"/>
    <p:sldId id="282" r:id="rId11"/>
    <p:sldId id="269" r:id="rId12"/>
    <p:sldId id="283" r:id="rId13"/>
    <p:sldId id="285" r:id="rId14"/>
    <p:sldId id="267" r:id="rId15"/>
    <p:sldId id="286" r:id="rId16"/>
    <p:sldId id="270" r:id="rId17"/>
    <p:sldId id="271" r:id="rId18"/>
    <p:sldId id="272" r:id="rId19"/>
    <p:sldId id="287" r:id="rId20"/>
    <p:sldId id="273" r:id="rId21"/>
    <p:sldId id="274" r:id="rId22"/>
    <p:sldId id="277" r:id="rId23"/>
    <p:sldId id="278" r:id="rId24"/>
    <p:sldId id="279" r:id="rId25"/>
    <p:sldId id="288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04.04.2019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A2%D1%80%D1%83%D0%B1%D1%87%D0%B0%D1%82%D1%8B%D0%B5_%D0%BA%D0%BE%D1%81%D1%82%D0%B8" TargetMode="External"/><Relationship Id="rId3" Type="http://schemas.openxmlformats.org/officeDocument/2006/relationships/hyperlink" Target="https://ru.wikipedia.org/wiki/%D0%93%D0%BB%D0%B8%D0%BA%D0%BE%D0%BF%D1%80%D0%BE%D1%82%D0%B5%D0%B8%D0%BD" TargetMode="External"/><Relationship Id="rId7" Type="http://schemas.openxmlformats.org/officeDocument/2006/relationships/hyperlink" Target="https://ru.wikipedia.org/wiki/%D0%90%D1%80%D0%B0%D1%85%D0%BD%D0%BE%D0%B4%D0%B0%D0%BA%D1%82%D0%B8%D0%BB%D0%B8%D1%8F" TargetMode="External"/><Relationship Id="rId2" Type="http://schemas.openxmlformats.org/officeDocument/2006/relationships/hyperlink" Target="https://ru.wikipedia.org/wiki/%D0%94%D0%B8%D1%81%D0%BF%D0%BB%D0%B0%D0%B7%D0%B8%D1%8F_%D1%81%D0%BE%D0%B5%D0%B4%D0%B8%D0%BD%D0%B8%D1%82%D0%B5%D0%BB%D1%8C%D0%BD%D0%BE%D0%B9_%D1%82%D0%BA%D0%B0%D0%BD%D0%B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D%D0%BA%D1%81%D0%BF%D1%80%D0%B5%D1%81%D1%81%D0%B8%D1%8F_%D0%B3%D0%B5%D0%BD%D0%BE%D0%B2" TargetMode="External"/><Relationship Id="rId5" Type="http://schemas.openxmlformats.org/officeDocument/2006/relationships/hyperlink" Target="https://ru.wikipedia.org/wiki/%D0%9F%D0%B5%D0%BD%D0%B5%D1%82%D1%80%D0%B0%D0%BD%D1%82%D0%BD%D0%BE%D1%81%D1%82%D1%8C" TargetMode="External"/><Relationship Id="rId4" Type="http://schemas.openxmlformats.org/officeDocument/2006/relationships/hyperlink" Target="https://ru.wikipedia.org/wiki/%D0%9F%D0%BB%D0%B5%D0%B9%D0%BE%D1%82%D1%80%D0%BE%D0%BF%D0%B8%D1%8F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3571899"/>
          </a:xfrm>
        </p:spPr>
        <p:txBody>
          <a:bodyPr>
            <a:noAutofit/>
          </a:bodyPr>
          <a:lstStyle/>
          <a:p>
            <a:r>
              <a:rPr lang="ru-RU" sz="6000" i="1" dirty="0" smtClean="0">
                <a:solidFill>
                  <a:srgbClr val="002060"/>
                </a:solidFill>
              </a:rPr>
              <a:t>Синдром </a:t>
            </a:r>
            <a:r>
              <a:rPr lang="ru-RU" sz="6000" i="1" dirty="0" err="1" smtClean="0">
                <a:solidFill>
                  <a:srgbClr val="002060"/>
                </a:solidFill>
              </a:rPr>
              <a:t>Марфана</a:t>
            </a:r>
            <a:r>
              <a:rPr lang="ru-RU" sz="6000" i="1" dirty="0" smtClean="0"/>
              <a:t/>
            </a:r>
            <a:br>
              <a:rPr lang="ru-RU" sz="6000" i="1" dirty="0" smtClean="0"/>
            </a:br>
            <a:endParaRPr lang="ru-RU" sz="6000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85882" y="4365104"/>
            <a:ext cx="7558118" cy="2000264"/>
          </a:xfrm>
        </p:spPr>
        <p:txBody>
          <a:bodyPr>
            <a:normAutofit/>
          </a:bodyPr>
          <a:lstStyle/>
          <a:p>
            <a:pPr algn="r"/>
            <a:r>
              <a:rPr lang="ru-RU" sz="2800" dirty="0" smtClean="0"/>
              <a:t>                             </a:t>
            </a:r>
            <a:r>
              <a:rPr lang="ru-RU" sz="2800" dirty="0" smtClean="0">
                <a:solidFill>
                  <a:srgbClr val="002060"/>
                </a:solidFill>
              </a:rPr>
              <a:t>Презентацию подготовила:</a:t>
            </a:r>
          </a:p>
          <a:p>
            <a:pPr algn="r"/>
            <a:r>
              <a:rPr lang="ru-RU" sz="2800" dirty="0" smtClean="0">
                <a:solidFill>
                  <a:srgbClr val="002060"/>
                </a:solidFill>
              </a:rPr>
              <a:t>        Сидорова А. А.</a:t>
            </a:r>
          </a:p>
          <a:p>
            <a:pPr algn="r"/>
            <a:r>
              <a:rPr lang="ru-RU" sz="2800" dirty="0" smtClean="0">
                <a:solidFill>
                  <a:srgbClr val="002060"/>
                </a:solidFill>
              </a:rPr>
              <a:t>5 курс, группа 27, 2 мед</a:t>
            </a:r>
            <a:r>
              <a:rPr lang="ru-RU" sz="2800" dirty="0" smtClean="0"/>
              <a:t>      </a:t>
            </a:r>
          </a:p>
          <a:p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85728"/>
            <a:ext cx="8786874" cy="635798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Синдром (болезнь) 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</a:rPr>
              <a:t>Марфана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 — аутосомно-доминантное заболевание из группы наследственных 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hlinkClick r:id="rId2" tooltip="Дисплазия соединительной ткани"/>
              </a:rPr>
              <a:t>патологий соединительной ткани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. Синдром вызван мутацией гена, кодирующего синтез 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hlinkClick r:id="rId3" tooltip="Гликопротеин"/>
              </a:rPr>
              <a:t>гликопротеина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 фибриллина-1, и является 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hlinkClick r:id="rId4" tooltip="Плейотропия"/>
              </a:rPr>
              <a:t>плейотропным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. Заболевание характеризуется различной 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hlinkClick r:id="rId5" tooltip="Пенетрантность"/>
              </a:rPr>
              <a:t>пенетрантностью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 и 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hlinkClick r:id="rId6" tooltip="Экспрессия генов"/>
              </a:rPr>
              <a:t>экспрессивностью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. В классических случаях лица с синдромом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</a:rPr>
              <a:t>Марфана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 высоки (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</a:rPr>
              <a:t>долихостеномелия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), имеют удлинённые конечности, вытянутые пальцы (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hlinkClick r:id="rId7" tooltip="Арахнодактилия"/>
              </a:rPr>
              <a:t>арахнодактилия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) и недоразвитие жировой клетчатки. Помимо характерных изменений в органах опорно-двигательного аппарата (удлинённые 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hlinkClick r:id="rId8" tooltip="Трубчатые кости"/>
              </a:rPr>
              <a:t>трубчатые кости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 скелета,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</a:rPr>
              <a:t>гипермобильность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 суставов), наблюдается патология в органах зрения и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</a:rPr>
              <a:t>сердечно-сосудистой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 системы, что в классических вариантах составляет триаду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</a:rPr>
              <a:t>Марфана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304800" y="1340768"/>
            <a:ext cx="8686800" cy="5256584"/>
          </a:xfrm>
        </p:spPr>
        <p:txBody>
          <a:bodyPr>
            <a:normAutofit/>
          </a:bodyPr>
          <a:lstStyle/>
          <a:p>
            <a:r>
              <a:rPr lang="ru-RU" dirty="0" smtClean="0"/>
              <a:t>Синдром </a:t>
            </a:r>
            <a:r>
              <a:rPr lang="ru-RU" dirty="0" err="1" smtClean="0"/>
              <a:t>Марфана</a:t>
            </a:r>
            <a:r>
              <a:rPr lang="ru-RU" dirty="0" smtClean="0"/>
              <a:t> — редкое заболевание, распространённость в популяции составляет порядка 1 на 5000. Синдром диагностируется во всем мире, в любых этнических группах.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72858" y="5715016"/>
            <a:ext cx="400024" cy="82528"/>
          </a:xfrm>
        </p:spPr>
        <p:txBody>
          <a:bodyPr>
            <a:normAutofit fontScale="90000"/>
          </a:bodyPr>
          <a:lstStyle/>
          <a:p>
            <a:endParaRPr lang="ru-RU" sz="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50083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       </a:t>
            </a:r>
            <a:r>
              <a:rPr lang="ru-RU" sz="4000" dirty="0" smtClean="0"/>
              <a:t>Причины и генетика патологии</a:t>
            </a:r>
          </a:p>
          <a:p>
            <a:pPr>
              <a:buNone/>
            </a:pPr>
            <a:r>
              <a:rPr lang="ru-RU" sz="2000" dirty="0" smtClean="0"/>
              <a:t>      Непосредственная причина патологии в 95% случаев – это </a:t>
            </a:r>
            <a:r>
              <a:rPr lang="ru-RU" sz="2000" dirty="0" smtClean="0">
                <a:solidFill>
                  <a:srgbClr val="FF0000"/>
                </a:solidFill>
              </a:rPr>
              <a:t>мутация в гене, которые кодирует строение фибриллина-1 и/или фибриллина-2</a:t>
            </a:r>
            <a:r>
              <a:rPr lang="ru-RU" sz="2000" dirty="0" smtClean="0"/>
              <a:t>. Локализируется мутация гена FBN1 и FBN2 в </a:t>
            </a:r>
            <a:r>
              <a:rPr lang="ru-RU" sz="2000" dirty="0" smtClean="0">
                <a:solidFill>
                  <a:srgbClr val="FF0000"/>
                </a:solidFill>
              </a:rPr>
              <a:t>хромосоме 15 и 3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Патологические изменения в одном и том же локусе могут обуславливать разнообразные клинические проявления от стертой формы с поражением одной из систем организма до классической развернутой. </a:t>
            </a:r>
          </a:p>
          <a:p>
            <a:pPr fontAlgn="base"/>
            <a:r>
              <a:rPr lang="ru-RU" sz="2000" dirty="0" err="1" smtClean="0"/>
              <a:t>Фибриллин</a:t>
            </a:r>
            <a:r>
              <a:rPr lang="ru-RU" sz="2000" dirty="0" smtClean="0"/>
              <a:t> – это основа эластических волокон соединительной ткани </a:t>
            </a:r>
            <a:r>
              <a:rPr lang="ru-RU" sz="2000" dirty="0" err="1" smtClean="0"/>
              <a:t>гликопротеиновой</a:t>
            </a:r>
            <a:r>
              <a:rPr lang="ru-RU" sz="2000" dirty="0" smtClean="0"/>
              <a:t> природы. Он составляет каркас межклеточного вещества, сосудистых стенок, хрящей, хрусталика глаза и многих других органов и тканей. В случае наличия описанной мутации у пациента соединительная ткань отличается повышенной способностью к растяжению, становится менее прочной и выносливой к механическим воздействиям, что и становится причиной клинических проявлений синдрома.</a:t>
            </a:r>
          </a:p>
          <a:p>
            <a:pPr fontAlgn="base"/>
            <a:r>
              <a:rPr lang="ru-RU" sz="2000" dirty="0" smtClean="0"/>
              <a:t>Примерно в 5% случаев непосредственной причиной синдрома </a:t>
            </a:r>
            <a:r>
              <a:rPr lang="ru-RU" sz="2000" dirty="0" err="1" smtClean="0"/>
              <a:t>Марфана</a:t>
            </a:r>
            <a:r>
              <a:rPr lang="ru-RU" sz="2000" dirty="0" smtClean="0"/>
              <a:t> (</a:t>
            </a:r>
            <a:r>
              <a:rPr lang="ru-RU" sz="2000" dirty="0" err="1" smtClean="0"/>
              <a:t>атипичные</a:t>
            </a:r>
            <a:r>
              <a:rPr lang="ru-RU" sz="2000" dirty="0" smtClean="0"/>
              <a:t> формы патологии) является </a:t>
            </a:r>
            <a:r>
              <a:rPr lang="ru-RU" sz="2000" dirty="0" err="1" smtClean="0"/>
              <a:t>точковая</a:t>
            </a:r>
            <a:r>
              <a:rPr lang="ru-RU" sz="2000" dirty="0" smtClean="0"/>
              <a:t> мутация гена, который кодирует строение α2-цепи коллагена первого типа.</a:t>
            </a:r>
          </a:p>
          <a:p>
            <a:r>
              <a:rPr lang="ru-RU" sz="2000" dirty="0" smtClean="0"/>
              <a:t>При вступлении в брак 1 больного и 1 здорового родителя вероятность рождения больных детей 50%.</a:t>
            </a:r>
            <a:br>
              <a:rPr lang="ru-RU" sz="2000" dirty="0" smtClean="0"/>
            </a:br>
            <a:endParaRPr lang="ru-RU" sz="2000" dirty="0" smtClean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Marfan-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dirty="0" smtClean="0"/>
              <a:t>Классификация</a:t>
            </a:r>
            <a:br>
              <a:rPr lang="ru-RU" sz="4800" dirty="0" smtClean="0"/>
            </a:b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928670"/>
            <a:ext cx="8643998" cy="5929330"/>
          </a:xfrm>
        </p:spPr>
        <p:txBody>
          <a:bodyPr>
            <a:normAutofit fontScale="47500" lnSpcReduction="20000"/>
          </a:bodyPr>
          <a:lstStyle/>
          <a:p>
            <a:pPr fontAlgn="base">
              <a:buNone/>
            </a:pPr>
            <a:r>
              <a:rPr lang="ru-RU" sz="4200" b="1" dirty="0" smtClean="0"/>
              <a:t>В зависимости от выраженности симптомов:</a:t>
            </a:r>
            <a:endParaRPr lang="ru-RU" sz="4200" dirty="0" smtClean="0"/>
          </a:p>
          <a:p>
            <a:pPr fontAlgn="base"/>
            <a:r>
              <a:rPr lang="ru-RU" sz="4200" dirty="0" smtClean="0">
                <a:solidFill>
                  <a:srgbClr val="FF0000"/>
                </a:solidFill>
              </a:rPr>
              <a:t>стертая</a:t>
            </a:r>
            <a:r>
              <a:rPr lang="ru-RU" sz="4200" dirty="0" smtClean="0"/>
              <a:t> форма – признаки патологии </a:t>
            </a:r>
            <a:r>
              <a:rPr lang="ru-RU" sz="4200" dirty="0" smtClean="0">
                <a:solidFill>
                  <a:srgbClr val="FF0000"/>
                </a:solidFill>
              </a:rPr>
              <a:t>мало выражены</a:t>
            </a:r>
            <a:r>
              <a:rPr lang="ru-RU" sz="4200" dirty="0" smtClean="0"/>
              <a:t> и могут оставаться незамеченными на протяжении всей жизни, как правило, изменения касаются </a:t>
            </a:r>
            <a:r>
              <a:rPr lang="ru-RU" sz="4200" dirty="0" smtClean="0">
                <a:solidFill>
                  <a:srgbClr val="FF0000"/>
                </a:solidFill>
              </a:rPr>
              <a:t>не более 2 </a:t>
            </a:r>
            <a:r>
              <a:rPr lang="ru-RU" sz="4200" dirty="0" smtClean="0"/>
              <a:t>систем органов;</a:t>
            </a:r>
          </a:p>
          <a:p>
            <a:pPr fontAlgn="base"/>
            <a:r>
              <a:rPr lang="ru-RU" sz="4200" dirty="0" smtClean="0">
                <a:solidFill>
                  <a:srgbClr val="FF0000"/>
                </a:solidFill>
              </a:rPr>
              <a:t>клинически выраженная </a:t>
            </a:r>
            <a:r>
              <a:rPr lang="ru-RU" sz="4200" dirty="0" smtClean="0"/>
              <a:t>форма – симптомы патологии </a:t>
            </a:r>
            <a:r>
              <a:rPr lang="ru-RU" sz="4200" dirty="0" smtClean="0">
                <a:solidFill>
                  <a:srgbClr val="FF0000"/>
                </a:solidFill>
              </a:rPr>
              <a:t>хорошо заметны</a:t>
            </a:r>
            <a:r>
              <a:rPr lang="ru-RU" sz="4200" dirty="0" smtClean="0"/>
              <a:t> и встречаются </a:t>
            </a:r>
            <a:r>
              <a:rPr lang="ru-RU" sz="4200" dirty="0" smtClean="0">
                <a:solidFill>
                  <a:srgbClr val="FF0000"/>
                </a:solidFill>
              </a:rPr>
              <a:t>более чем в 2 </a:t>
            </a:r>
            <a:r>
              <a:rPr lang="ru-RU" sz="4200" dirty="0" smtClean="0"/>
              <a:t>системах органов.</a:t>
            </a:r>
          </a:p>
          <a:p>
            <a:pPr fontAlgn="base">
              <a:buNone/>
            </a:pPr>
            <a:r>
              <a:rPr lang="ru-RU" sz="4200" b="1" dirty="0" smtClean="0"/>
              <a:t>В зависимости от генетического фактора:</a:t>
            </a:r>
            <a:endParaRPr lang="ru-RU" sz="4200" dirty="0" smtClean="0"/>
          </a:p>
          <a:p>
            <a:pPr fontAlgn="base"/>
            <a:r>
              <a:rPr lang="ru-RU" sz="4200" dirty="0" smtClean="0">
                <a:solidFill>
                  <a:srgbClr val="FF0000"/>
                </a:solidFill>
              </a:rPr>
              <a:t>семейная</a:t>
            </a:r>
            <a:r>
              <a:rPr lang="ru-RU" sz="4200" dirty="0" smtClean="0"/>
              <a:t> форма диагностируется в случаях, когда болезнь передается по наследству;</a:t>
            </a:r>
          </a:p>
          <a:p>
            <a:pPr fontAlgn="base"/>
            <a:r>
              <a:rPr lang="ru-RU" sz="4200" dirty="0" smtClean="0">
                <a:solidFill>
                  <a:srgbClr val="FF0000"/>
                </a:solidFill>
              </a:rPr>
              <a:t>спорадическая</a:t>
            </a:r>
            <a:r>
              <a:rPr lang="ru-RU" sz="4200" dirty="0" smtClean="0"/>
              <a:t> форма определяется тогда, когда патология обусловлена новой спонтанной мутацией у индивида и при этом не встречается у его родственников.</a:t>
            </a:r>
          </a:p>
          <a:p>
            <a:pPr>
              <a:buNone/>
            </a:pPr>
            <a:r>
              <a:rPr lang="ru-RU" sz="4200" b="1" dirty="0" smtClean="0"/>
              <a:t>Характер течения:</a:t>
            </a:r>
          </a:p>
          <a:p>
            <a:r>
              <a:rPr lang="ru-RU" sz="4200" dirty="0" smtClean="0"/>
              <a:t>прогрессирующий;</a:t>
            </a:r>
          </a:p>
          <a:p>
            <a:r>
              <a:rPr lang="ru-RU" sz="4200" dirty="0" smtClean="0"/>
              <a:t>стабильный.</a:t>
            </a:r>
          </a:p>
          <a:p>
            <a:pPr>
              <a:buNone/>
            </a:pPr>
            <a:endParaRPr lang="ru-RU" sz="4200" dirty="0" smtClean="0"/>
          </a:p>
          <a:p>
            <a:pPr fontAlgn="base">
              <a:buNone/>
            </a:pPr>
            <a:r>
              <a:rPr lang="ru-RU" sz="4200" dirty="0" smtClean="0"/>
              <a:t>    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Опорно-двигательный аппарат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14282" y="1000108"/>
            <a:ext cx="8715436" cy="5857892"/>
          </a:xfrm>
        </p:spPr>
        <p:txBody>
          <a:bodyPr>
            <a:normAutofit fontScale="85000" lnSpcReduction="20000"/>
          </a:bodyPr>
          <a:lstStyle/>
          <a:p>
            <a:r>
              <a:rPr lang="ru-RU" sz="1900" dirty="0" smtClean="0"/>
              <a:t>Патологическая соединительная ткань обусловливает развитие ряда специфических фенотипических признаков и деформаций скелета у пациентов с данной патологией.</a:t>
            </a:r>
          </a:p>
          <a:p>
            <a:pPr fontAlgn="base"/>
            <a:r>
              <a:rPr lang="ru-RU" sz="1900" dirty="0" smtClean="0"/>
              <a:t>Как правило, внешне пациенты с синдромом </a:t>
            </a:r>
            <a:r>
              <a:rPr lang="ru-RU" sz="1900" dirty="0" err="1" smtClean="0"/>
              <a:t>Марфана</a:t>
            </a:r>
            <a:r>
              <a:rPr lang="ru-RU" sz="1900" dirty="0" smtClean="0"/>
              <a:t> выглядят достаточно специфически. Для них характерно:</a:t>
            </a:r>
          </a:p>
          <a:p>
            <a:pPr fontAlgn="base"/>
            <a:r>
              <a:rPr lang="ru-RU" sz="1900" dirty="0" smtClean="0">
                <a:solidFill>
                  <a:srgbClr val="FF0000"/>
                </a:solidFill>
              </a:rPr>
              <a:t>астеническое телосложение</a:t>
            </a:r>
            <a:r>
              <a:rPr lang="ru-RU" sz="1900" dirty="0" smtClean="0"/>
              <a:t>;</a:t>
            </a:r>
          </a:p>
          <a:p>
            <a:pPr fontAlgn="base"/>
            <a:r>
              <a:rPr lang="ru-RU" sz="1900" dirty="0" smtClean="0">
                <a:solidFill>
                  <a:srgbClr val="FF0000"/>
                </a:solidFill>
              </a:rPr>
              <a:t>высокий рост;</a:t>
            </a:r>
          </a:p>
          <a:p>
            <a:pPr fontAlgn="base"/>
            <a:r>
              <a:rPr lang="ru-RU" sz="1900" dirty="0" smtClean="0">
                <a:solidFill>
                  <a:srgbClr val="FF0000"/>
                </a:solidFill>
              </a:rPr>
              <a:t>плохое развитие подкожной жировой клетчатки</a:t>
            </a:r>
            <a:r>
              <a:rPr lang="ru-RU" sz="1900" dirty="0" smtClean="0"/>
              <a:t>, из-за чего люди выглядят худощавыми;</a:t>
            </a:r>
          </a:p>
          <a:p>
            <a:pPr fontAlgn="base"/>
            <a:r>
              <a:rPr lang="ru-RU" sz="1900" dirty="0" smtClean="0">
                <a:solidFill>
                  <a:srgbClr val="FF0000"/>
                </a:solidFill>
              </a:rPr>
              <a:t>очень длинные верхние и нижние </a:t>
            </a:r>
            <a:r>
              <a:rPr lang="ru-RU" sz="1900" dirty="0" smtClean="0"/>
              <a:t>конечности при относительно коротком туловище;</a:t>
            </a:r>
          </a:p>
          <a:p>
            <a:pPr fontAlgn="base"/>
            <a:r>
              <a:rPr lang="ru-RU" sz="1900" dirty="0" smtClean="0"/>
              <a:t>череп вытянутый (</a:t>
            </a:r>
            <a:r>
              <a:rPr lang="ru-RU" sz="1900" dirty="0" err="1" smtClean="0">
                <a:solidFill>
                  <a:srgbClr val="FF0000"/>
                </a:solidFill>
              </a:rPr>
              <a:t>долихоцефалический</a:t>
            </a:r>
            <a:r>
              <a:rPr lang="ru-RU" sz="1900" dirty="0" smtClean="0"/>
              <a:t>);</a:t>
            </a:r>
          </a:p>
          <a:p>
            <a:pPr fontAlgn="base"/>
            <a:r>
              <a:rPr lang="ru-RU" sz="1900" dirty="0" smtClean="0"/>
              <a:t>удлиненные пальцы – паукообразные (</a:t>
            </a:r>
            <a:r>
              <a:rPr lang="ru-RU" sz="1900" dirty="0" err="1" smtClean="0">
                <a:solidFill>
                  <a:srgbClr val="FF0000"/>
                </a:solidFill>
              </a:rPr>
              <a:t>арахнодактилия</a:t>
            </a:r>
            <a:r>
              <a:rPr lang="ru-RU" sz="1900" dirty="0" smtClean="0"/>
              <a:t>);</a:t>
            </a:r>
          </a:p>
          <a:p>
            <a:pPr fontAlgn="base"/>
            <a:r>
              <a:rPr lang="ru-RU" sz="1900" dirty="0" smtClean="0"/>
              <a:t>лицо узкое, вытянутое по вертикали;</a:t>
            </a:r>
            <a:endParaRPr lang="ru-RU" sz="1900" b="1" dirty="0" smtClean="0"/>
          </a:p>
          <a:p>
            <a:pPr fontAlgn="base"/>
            <a:r>
              <a:rPr lang="ru-RU" sz="1900" dirty="0" smtClean="0">
                <a:solidFill>
                  <a:srgbClr val="FF0000"/>
                </a:solidFill>
              </a:rPr>
              <a:t>готическое верхнее небо</a:t>
            </a:r>
            <a:r>
              <a:rPr lang="ru-RU" sz="1900" dirty="0" smtClean="0"/>
              <a:t>;</a:t>
            </a:r>
          </a:p>
          <a:p>
            <a:pPr fontAlgn="base"/>
            <a:r>
              <a:rPr lang="ru-RU" sz="1900" dirty="0" smtClean="0"/>
              <a:t>недоразвитие скул;</a:t>
            </a:r>
          </a:p>
          <a:p>
            <a:pPr fontAlgn="base"/>
            <a:r>
              <a:rPr lang="ru-RU" sz="1900" dirty="0" smtClean="0"/>
              <a:t>выступающая нижняя челюсть (</a:t>
            </a:r>
            <a:r>
              <a:rPr lang="ru-RU" sz="1900" dirty="0" smtClean="0">
                <a:solidFill>
                  <a:srgbClr val="FF0000"/>
                </a:solidFill>
              </a:rPr>
              <a:t>прогнатизм</a:t>
            </a:r>
            <a:r>
              <a:rPr lang="ru-RU" sz="1900" dirty="0" smtClean="0"/>
              <a:t>);</a:t>
            </a:r>
          </a:p>
          <a:p>
            <a:pPr fontAlgn="base"/>
            <a:r>
              <a:rPr lang="ru-RU" sz="1900" dirty="0" smtClean="0"/>
              <a:t>неправильный рост (скученность) зубов и патологический прикус;</a:t>
            </a:r>
          </a:p>
          <a:p>
            <a:pPr fontAlgn="base"/>
            <a:r>
              <a:rPr lang="ru-RU" sz="1900" dirty="0" err="1" smtClean="0">
                <a:solidFill>
                  <a:srgbClr val="FF0000"/>
                </a:solidFill>
              </a:rPr>
              <a:t>гипермобильность</a:t>
            </a:r>
            <a:r>
              <a:rPr lang="ru-RU" sz="1900" dirty="0" smtClean="0">
                <a:solidFill>
                  <a:srgbClr val="FF0000"/>
                </a:solidFill>
              </a:rPr>
              <a:t> суставов</a:t>
            </a:r>
            <a:r>
              <a:rPr lang="ru-RU" sz="1900" dirty="0" smtClean="0"/>
              <a:t>, их «разболтанность;</a:t>
            </a:r>
          </a:p>
          <a:p>
            <a:pPr fontAlgn="base"/>
            <a:r>
              <a:rPr lang="ru-RU" sz="1900" dirty="0" smtClean="0"/>
              <a:t>глубоко посажены в черепе глаза.</a:t>
            </a:r>
          </a:p>
          <a:p>
            <a:pPr fontAlgn="base"/>
            <a:endParaRPr lang="ru-RU" sz="1900" dirty="0" smtClean="0"/>
          </a:p>
          <a:p>
            <a:pPr fontAlgn="base">
              <a:buNone/>
            </a:pPr>
            <a:r>
              <a:rPr lang="ru-RU" sz="1900" dirty="0" smtClean="0"/>
              <a:t>По мере роста ребенка могут появляться различные деформации скелета. Чаще всего появляются </a:t>
            </a:r>
            <a:r>
              <a:rPr lang="ru-RU" sz="1900" dirty="0" smtClean="0">
                <a:solidFill>
                  <a:srgbClr val="FF0000"/>
                </a:solidFill>
              </a:rPr>
              <a:t>искривления позвоночного столба</a:t>
            </a:r>
            <a:r>
              <a:rPr lang="ru-RU" sz="1900" dirty="0" smtClean="0"/>
              <a:t>. У пациентов диагностируют сколиоз, патологический кифоз и лордоз. Для пациентов  также характерна </a:t>
            </a:r>
            <a:r>
              <a:rPr lang="ru-RU" sz="1900" dirty="0" err="1" smtClean="0">
                <a:solidFill>
                  <a:srgbClr val="FF0000"/>
                </a:solidFill>
              </a:rPr>
              <a:t>остеопения</a:t>
            </a:r>
            <a:r>
              <a:rPr lang="ru-RU" sz="1900" dirty="0" smtClean="0"/>
              <a:t> (снижение минеральной плотности костей) и частые патологические переломы костей на ее фоне, а также склонность к привычным вывихам, например, плеча.</a:t>
            </a:r>
            <a:br>
              <a:rPr lang="ru-RU" sz="19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 smtClean="0"/>
          </a:p>
          <a:p>
            <a:endParaRPr lang="ru-RU"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атрик\Desktop\марф\sindrom-marfan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0"/>
            <a:ext cx="676875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ноги рук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атрик\Desktop\марф\img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60648"/>
            <a:ext cx="7855313" cy="58914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48" y="3500438"/>
            <a:ext cx="71438" cy="71438"/>
          </a:xfrm>
        </p:spPr>
        <p:txBody>
          <a:bodyPr>
            <a:noAutofit/>
          </a:bodyPr>
          <a:lstStyle/>
          <a:p>
            <a:endParaRPr lang="ru-RU" sz="800" dirty="0"/>
          </a:p>
        </p:txBody>
      </p:sp>
      <p:pic>
        <p:nvPicPr>
          <p:cNvPr id="4" name="Содержимое 3" descr="пальцы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00562" cy="6858000"/>
          </a:xfrm>
        </p:spPr>
      </p:pic>
      <p:pic>
        <p:nvPicPr>
          <p:cNvPr id="1026" name="Picture 2" descr="Арахнодактили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071942" y="1785941"/>
            <a:ext cx="6858000" cy="32861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Патрик\Desktop\марф\gibkay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68536"/>
            <a:ext cx="6768752" cy="67687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Патрик\Desktop\марф\ris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9983" y="1"/>
            <a:ext cx="4285553" cy="6858000"/>
          </a:xfrm>
          <a:prstGeom prst="rect">
            <a:avLst/>
          </a:prstGeom>
          <a:noFill/>
        </p:spPr>
      </p:pic>
      <p:pic>
        <p:nvPicPr>
          <p:cNvPr id="4099" name="Picture 3" descr="C:\Users\Патрик\Desktop\марф\images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2886" y="0"/>
            <a:ext cx="406313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грудь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Патрик\Desktop\марф\marfan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76672"/>
            <a:ext cx="8498904" cy="56659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Сердечно-сосудистая</a:t>
            </a:r>
            <a:r>
              <a:rPr lang="ru-RU" dirty="0" smtClean="0"/>
              <a:t> система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928670"/>
            <a:ext cx="8572560" cy="5786478"/>
          </a:xfrm>
        </p:spPr>
        <p:txBody>
          <a:bodyPr>
            <a:normAutofit fontScale="92500" lnSpcReduction="10000"/>
          </a:bodyPr>
          <a:lstStyle/>
          <a:p>
            <a:pPr fontAlgn="base"/>
            <a:r>
              <a:rPr lang="ru-RU" sz="2000" dirty="0" smtClean="0"/>
              <a:t>Среди поражений кардиоваскулярной системы при СМ чаще всего встречаются:</a:t>
            </a:r>
          </a:p>
          <a:p>
            <a:pPr fontAlgn="base"/>
            <a:r>
              <a:rPr lang="ru-RU" sz="2000" dirty="0" smtClean="0"/>
              <a:t>пролапс створок митрального клапана с </a:t>
            </a:r>
            <a:r>
              <a:rPr lang="ru-RU" sz="2000" dirty="0" err="1" smtClean="0"/>
              <a:t>регургитацией</a:t>
            </a:r>
            <a:r>
              <a:rPr lang="ru-RU" sz="2000" dirty="0" smtClean="0"/>
              <a:t> или без</a:t>
            </a:r>
          </a:p>
          <a:p>
            <a:pPr fontAlgn="base"/>
            <a:r>
              <a:rPr lang="ru-RU" sz="2000" dirty="0" err="1" smtClean="0"/>
              <a:t>дилятационная</a:t>
            </a:r>
            <a:r>
              <a:rPr lang="ru-RU" sz="2000" dirty="0" smtClean="0"/>
              <a:t> </a:t>
            </a:r>
            <a:r>
              <a:rPr lang="ru-RU" sz="2000" dirty="0" err="1" smtClean="0"/>
              <a:t>кардиомиопатия</a:t>
            </a:r>
            <a:r>
              <a:rPr lang="ru-RU" sz="2000" dirty="0" smtClean="0"/>
              <a:t> с развитием сердечной недостаточности;</a:t>
            </a:r>
          </a:p>
          <a:p>
            <a:pPr fontAlgn="base"/>
            <a:r>
              <a:rPr lang="ru-RU" sz="2000" dirty="0" smtClean="0"/>
              <a:t>аневризмы аорты и других сосудов (мозговых, почечных, пр.);</a:t>
            </a:r>
          </a:p>
          <a:p>
            <a:pPr fontAlgn="base"/>
            <a:r>
              <a:rPr lang="ru-RU" sz="2000" dirty="0" smtClean="0"/>
              <a:t>расширение легочной артерии и различных отделов аорты.</a:t>
            </a:r>
            <a:br>
              <a:rPr lang="ru-RU" sz="2000" dirty="0" smtClean="0"/>
            </a:br>
            <a:endParaRPr lang="ru-RU" sz="2000" dirty="0" smtClean="0"/>
          </a:p>
          <a:p>
            <a:pPr fontAlgn="base">
              <a:buNone/>
            </a:pPr>
            <a:r>
              <a:rPr lang="ru-RU" sz="2000" dirty="0" smtClean="0"/>
              <a:t>       Именно кардиоваскулярные патологические изменения при СМ определяют прогноз и продолжительность жизни пациентов. Примерно 90% всех пациентов с данной генетической патологией умирают в возрасте 40-50 лет вследствие таких осложнений, как расслоение и разрыв аневризмы аорты, других сосудов, прогрессирующей недостаточности сердца вследствие дилатации его камер и изменений клапанного аппарата.</a:t>
            </a:r>
          </a:p>
          <a:p>
            <a:pPr fontAlgn="base">
              <a:buNone/>
            </a:pPr>
            <a:r>
              <a:rPr lang="ru-RU" sz="2000" dirty="0" smtClean="0"/>
              <a:t>       </a:t>
            </a:r>
          </a:p>
          <a:p>
            <a:pPr fontAlgn="base">
              <a:buNone/>
            </a:pPr>
            <a:r>
              <a:rPr lang="ru-RU" sz="1800" dirty="0" smtClean="0"/>
              <a:t>        </a:t>
            </a:r>
            <a:r>
              <a:rPr lang="ru-RU" sz="2200" dirty="0" smtClean="0"/>
              <a:t>Также такие пациенты склонны к различным сердечным аритмиям, среди которых и опасные для жизни (мерцательная аритмия, желудочковая тахикардия и экстрасистолия), к инфекционному эндокардиту.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 smtClean="0"/>
          </a:p>
          <a:p>
            <a:endParaRPr lang="ru-RU" sz="2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ане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286520"/>
          </a:xfrm>
        </p:spPr>
      </p:pic>
      <p:sp>
        <p:nvSpPr>
          <p:cNvPr id="5" name="Прямоугольник 4"/>
          <p:cNvSpPr/>
          <p:nvPr/>
        </p:nvSpPr>
        <p:spPr>
          <a:xfrm>
            <a:off x="0" y="621166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Аневризмы аорты и их разрыв чаще всего становятся причиной смерти пациента с синдромом </a:t>
            </a:r>
            <a:r>
              <a:rPr lang="ru-RU" i="1" dirty="0" err="1" smtClean="0"/>
              <a:t>Марфана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Орган зрения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/>
          </a:bodyPr>
          <a:lstStyle/>
          <a:p>
            <a:pPr fontAlgn="base">
              <a:buNone/>
            </a:pPr>
            <a:r>
              <a:rPr lang="ru-RU" sz="2400" dirty="0" smtClean="0"/>
              <a:t>     Патологические изменения глаз являются весьма характерными для данного недуга. Примерно у 60-80% пациентов диагностируется </a:t>
            </a:r>
            <a:r>
              <a:rPr lang="ru-RU" sz="2400" dirty="0" smtClean="0">
                <a:solidFill>
                  <a:srgbClr val="FF0000"/>
                </a:solidFill>
              </a:rPr>
              <a:t>дислокация хрусталика </a:t>
            </a:r>
            <a:r>
              <a:rPr lang="ru-RU" sz="2400" dirty="0" smtClean="0"/>
              <a:t>из-за слабости его связочного аппарата, причем еще в младенческом возрасте. Среди других характерных признаков:</a:t>
            </a:r>
          </a:p>
          <a:p>
            <a:pPr fontAlgn="base"/>
            <a:r>
              <a:rPr lang="ru-RU" sz="2400" dirty="0" smtClean="0"/>
              <a:t>уплощение роговицы;</a:t>
            </a:r>
          </a:p>
          <a:p>
            <a:pPr fontAlgn="base"/>
            <a:r>
              <a:rPr lang="ru-RU" sz="2400" dirty="0" smtClean="0"/>
              <a:t>увеличение размеров глазного яблока в длину;</a:t>
            </a:r>
          </a:p>
          <a:p>
            <a:pPr fontAlgn="base"/>
            <a:r>
              <a:rPr lang="ru-RU" sz="2400" dirty="0" smtClean="0"/>
              <a:t>миопия или гиперметропия;</a:t>
            </a:r>
          </a:p>
          <a:p>
            <a:pPr fontAlgn="base"/>
            <a:r>
              <a:rPr lang="ru-RU" sz="2400" dirty="0" smtClean="0"/>
              <a:t>нарушение процесса аккомодации из-за недоразвития цилиарной мышцы.</a:t>
            </a:r>
            <a:br>
              <a:rPr lang="ru-RU" sz="2400" dirty="0" smtClean="0"/>
            </a:br>
            <a:endParaRPr lang="ru-RU" sz="2400" dirty="0" smtClean="0"/>
          </a:p>
          <a:p>
            <a:endParaRPr lang="ru-RU" sz="18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Патрик\Desktop\марф\ektopiya-dislokatsiya-khrustalika-big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27" y="1196752"/>
            <a:ext cx="8658273" cy="47393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Нервная система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85720" y="1142984"/>
            <a:ext cx="8401080" cy="5500726"/>
          </a:xfrm>
        </p:spPr>
        <p:txBody>
          <a:bodyPr>
            <a:normAutofit fontScale="77500" lnSpcReduction="20000"/>
          </a:bodyPr>
          <a:lstStyle/>
          <a:p>
            <a:pPr fontAlgn="base">
              <a:buNone/>
            </a:pPr>
            <a:r>
              <a:rPr lang="ru-RU" dirty="0" smtClean="0"/>
              <a:t>     Из-за патологического строения стенок сосудов у пациентов с СМ </a:t>
            </a:r>
            <a:r>
              <a:rPr lang="ru-RU" dirty="0" smtClean="0">
                <a:solidFill>
                  <a:srgbClr val="FF0000"/>
                </a:solidFill>
              </a:rPr>
              <a:t>повышен риск геморрагических инсультов, а также кровоизлияний </a:t>
            </a:r>
            <a:r>
              <a:rPr lang="ru-RU" dirty="0" smtClean="0"/>
              <a:t>в мозг при разрыве сосудистых аневризм, субарахноидальных кровотечений.</a:t>
            </a:r>
          </a:p>
          <a:p>
            <a:pPr fontAlgn="base">
              <a:buNone/>
            </a:pPr>
            <a:r>
              <a:rPr lang="ru-RU" dirty="0" smtClean="0"/>
              <a:t>     Среди аномалий развития встречается эктазия твердой мозговой оболочки. Чаще всего приходится сталкиваться с </a:t>
            </a:r>
            <a:r>
              <a:rPr lang="ru-RU" dirty="0" smtClean="0">
                <a:solidFill>
                  <a:srgbClr val="FF0000"/>
                </a:solidFill>
              </a:rPr>
              <a:t>пояснично-крестцовой эктазией мозговой оболочки </a:t>
            </a:r>
            <a:r>
              <a:rPr lang="ru-RU" dirty="0" smtClean="0"/>
              <a:t>(выпячивание твердой мозговой оболочки за пределы позвоночного канала через дефект в строении позвонков). Это большой критерий СМ, который встречается в 40% случаев заболевания.</a:t>
            </a:r>
          </a:p>
          <a:p>
            <a:pPr fontAlgn="base">
              <a:buNone/>
            </a:pPr>
            <a:r>
              <a:rPr lang="ru-RU" dirty="0" smtClean="0"/>
              <a:t>     У части пациентов встречаются отклонения в интеллектуальном развитии, но большинство людей с СМ характеризируются высокими показателями IQ.</a:t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Органы системы дыхания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/>
          </a:bodyPr>
          <a:lstStyle/>
          <a:p>
            <a:pPr fontAlgn="base"/>
            <a:r>
              <a:rPr lang="ru-RU" sz="2000" dirty="0" smtClean="0"/>
              <a:t>В большинстве случаев изменения </a:t>
            </a:r>
            <a:r>
              <a:rPr lang="ru-RU" sz="2000" dirty="0" err="1" smtClean="0"/>
              <a:t>бронхолегочного</a:t>
            </a:r>
            <a:r>
              <a:rPr lang="ru-RU" sz="2000" dirty="0" smtClean="0"/>
              <a:t> аппарата диагностируются случайно. Характерно развитие булл в верхних частях легких, которые иногда могут разрываться с развитием спонтанного пневмоторакса.</a:t>
            </a:r>
          </a:p>
          <a:p>
            <a:pPr fontAlgn="base"/>
            <a:r>
              <a:rPr lang="ru-RU" sz="2000" dirty="0" smtClean="0"/>
              <a:t>Также из-за деформаций грудной клетки пациенты склонны к развитию эмфиземы легких, частых инфекционных заболеваний органов дыхания и дыхательной недостаточности.</a:t>
            </a:r>
          </a:p>
          <a:p>
            <a:pPr fontAlgn="base"/>
            <a:endParaRPr lang="ru-RU" sz="2000" dirty="0" smtClean="0"/>
          </a:p>
          <a:p>
            <a:endParaRPr lang="ru-RU" sz="2000" dirty="0"/>
          </a:p>
        </p:txBody>
      </p:sp>
      <p:pic>
        <p:nvPicPr>
          <p:cNvPr id="4" name="Рисунок 3" descr="ды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4414" y="3286124"/>
            <a:ext cx="6572296" cy="3571876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Диагностика синдрома </a:t>
            </a:r>
            <a:r>
              <a:rPr lang="ru-RU" dirty="0" err="1" smtClean="0"/>
              <a:t>Марфана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00108"/>
            <a:ext cx="8472518" cy="55721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      Диагностика при синдроме </a:t>
            </a:r>
            <a:r>
              <a:rPr lang="ru-RU" sz="2000" dirty="0" err="1" smtClean="0"/>
              <a:t>Марфана</a:t>
            </a:r>
            <a:r>
              <a:rPr lang="ru-RU" sz="2000" dirty="0" smtClean="0"/>
              <a:t> носит в основном </a:t>
            </a:r>
            <a:r>
              <a:rPr lang="ru-RU" sz="2000" dirty="0" smtClean="0">
                <a:solidFill>
                  <a:srgbClr val="FF0000"/>
                </a:solidFill>
              </a:rPr>
              <a:t>клинический</a:t>
            </a:r>
            <a:r>
              <a:rPr lang="ru-RU" sz="2000" dirty="0" smtClean="0"/>
              <a:t> характер. Обязательно учитывают </a:t>
            </a:r>
            <a:r>
              <a:rPr lang="ru-RU" sz="2000" dirty="0" smtClean="0">
                <a:solidFill>
                  <a:srgbClr val="FF0000"/>
                </a:solidFill>
              </a:rPr>
              <a:t>анамнез</a:t>
            </a:r>
            <a:r>
              <a:rPr lang="ru-RU" sz="2000" dirty="0" smtClean="0"/>
              <a:t>, в том числе и семейный (наличие подобных проблем у кого-то из родственников), данные </a:t>
            </a:r>
            <a:r>
              <a:rPr lang="ru-RU" sz="2000" dirty="0" smtClean="0">
                <a:solidFill>
                  <a:srgbClr val="FF0000"/>
                </a:solidFill>
              </a:rPr>
              <a:t>объективного обследования и осмотра</a:t>
            </a:r>
            <a:r>
              <a:rPr lang="ru-RU" sz="2000" dirty="0" smtClean="0"/>
              <a:t>. Также проводят множество дополнительных диагностических процедур для выявления патологии тех или иных органов и систем. Для этого применяют ЭКГ, УЗИ сердца и сосудов, рентгенографию органов грудной клетки, КТ, МРТ внутренних органов, позвоночника, головного мозга, офтальмоскопию и прочие исследования органа зрения, </a:t>
            </a:r>
            <a:r>
              <a:rPr lang="ru-RU" sz="2000" dirty="0" err="1" smtClean="0"/>
              <a:t>аортографию</a:t>
            </a:r>
            <a:r>
              <a:rPr lang="ru-RU" sz="2000" dirty="0" smtClean="0"/>
              <a:t>, ангиографию и много других методик, в зависимости от клинической ситуации и симптомов болезни.</a:t>
            </a:r>
            <a:br>
              <a:rPr lang="ru-RU" sz="2000" dirty="0" smtClean="0"/>
            </a:br>
            <a:r>
              <a:rPr lang="ru-RU" sz="2000" dirty="0" smtClean="0"/>
              <a:t>Окончательный диагноз синдрома </a:t>
            </a:r>
            <a:r>
              <a:rPr lang="ru-RU" sz="2000" dirty="0" err="1" smtClean="0"/>
              <a:t>Марфана</a:t>
            </a:r>
            <a:r>
              <a:rPr lang="ru-RU" sz="2000" dirty="0" smtClean="0"/>
              <a:t> выставляют только после </a:t>
            </a:r>
            <a:r>
              <a:rPr lang="ru-RU" sz="2000" b="1" dirty="0" smtClean="0">
                <a:solidFill>
                  <a:srgbClr val="FF0000"/>
                </a:solidFill>
              </a:rPr>
              <a:t>анализа генотипа (ДНК-диагностика) и выявления специфической мутации в гене, ответственном за продукцию </a:t>
            </a:r>
            <a:r>
              <a:rPr lang="ru-RU" sz="2000" b="1" dirty="0" err="1" smtClean="0">
                <a:solidFill>
                  <a:srgbClr val="FF0000"/>
                </a:solidFill>
              </a:rPr>
              <a:t>фибриллина</a:t>
            </a:r>
            <a:r>
              <a:rPr lang="ru-RU" sz="2000" b="1" dirty="0" smtClean="0">
                <a:solidFill>
                  <a:srgbClr val="FF0000"/>
                </a:solidFill>
              </a:rPr>
              <a:t>, с помощью молекулярно-генетических методик.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Лечение заболевания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 fontScale="62500" lnSpcReduction="20000"/>
          </a:bodyPr>
          <a:lstStyle/>
          <a:p>
            <a:pPr fontAlgn="base">
              <a:buNone/>
            </a:pPr>
            <a:r>
              <a:rPr lang="ru-RU" dirty="0" smtClean="0"/>
              <a:t>     К сожалению, на сегодняшний день вылечить синдром </a:t>
            </a:r>
            <a:r>
              <a:rPr lang="ru-RU" dirty="0" err="1" smtClean="0"/>
              <a:t>Марфана</a:t>
            </a:r>
            <a:r>
              <a:rPr lang="ru-RU" dirty="0" smtClean="0"/>
              <a:t>, как и повлиять на его причину, невозможно. Терапия в основном направлена на улучшение качества жизни больного человека, устранение симптомов и профилактику осложнений.</a:t>
            </a:r>
          </a:p>
          <a:p>
            <a:pPr fontAlgn="base">
              <a:buNone/>
            </a:pPr>
            <a:r>
              <a:rPr lang="ru-RU" dirty="0" smtClean="0"/>
              <a:t> </a:t>
            </a:r>
            <a:r>
              <a:rPr lang="ru-RU" dirty="0" smtClean="0"/>
              <a:t>Из лекарственных средств таким больным назначают </a:t>
            </a:r>
            <a:r>
              <a:rPr lang="ru-RU" dirty="0" err="1" smtClean="0"/>
              <a:t>антиоксидантные</a:t>
            </a:r>
            <a:r>
              <a:rPr lang="ru-RU" dirty="0" smtClean="0"/>
              <a:t> и </a:t>
            </a:r>
            <a:r>
              <a:rPr lang="ru-RU" dirty="0" err="1" smtClean="0"/>
              <a:t>энерготропные</a:t>
            </a:r>
            <a:r>
              <a:rPr lang="ru-RU" dirty="0" smtClean="0"/>
              <a:t> препараты, стимулирующие работу центральной нервной системы, а также препараты оказывающие влияние на сердечнососудистую систему. При низкой эффективности консервативного лечения показано применение хирургического лечения.</a:t>
            </a:r>
            <a:r>
              <a:rPr lang="ru-RU" dirty="0" smtClean="0"/>
              <a:t>.</a:t>
            </a:r>
            <a:endParaRPr lang="ru-RU" dirty="0" smtClean="0"/>
          </a:p>
          <a:p>
            <a:pPr fontAlgn="base">
              <a:buNone/>
            </a:pPr>
            <a:r>
              <a:rPr lang="ru-RU" dirty="0" smtClean="0"/>
              <a:t>     Всем пациентам с СМ рекомендуют ограничения в физической активности к среднему или низкому уровню, избегать тяжелого физического труда, не заниматься спортом, так как это способствует прогрессированию патологии и травматизму.</a:t>
            </a:r>
          </a:p>
          <a:p>
            <a:pPr fontAlgn="base">
              <a:buNone/>
            </a:pPr>
            <a:r>
              <a:rPr lang="ru-RU" dirty="0" smtClean="0"/>
              <a:t>     Больные должны наблюдаться у различных докторов: кардиолога, окулиста, травматолога-ортопеда, клинического генетика, невролога </a:t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Прогноз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71546"/>
            <a:ext cx="8472518" cy="54292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800" dirty="0" smtClean="0"/>
              <a:t>Синдром </a:t>
            </a:r>
            <a:r>
              <a:rPr lang="ru-RU" sz="2800" dirty="0" err="1" smtClean="0"/>
              <a:t>Марфана</a:t>
            </a:r>
            <a:r>
              <a:rPr lang="ru-RU" sz="2800" dirty="0" smtClean="0"/>
              <a:t> отличается, как правило, хроническим прогрессирующим течением. Продолжительность жизни пациентов при условии полноценного комплекса лечебных мероприятий в среднем составляет 45 лет. Основными факторами риска преждевременной смерти выступают осложнения, которые возникают вследствие патологии кардиоваскулярной системы.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 smtClean="0"/>
              <a:t>Спасибо за внимание!</a:t>
            </a:r>
            <a:endParaRPr lang="ru-RU" sz="66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541</TotalTime>
  <Words>1021</Words>
  <Application>Microsoft Office PowerPoint</Application>
  <PresentationFormat>Экран (4:3)</PresentationFormat>
  <Paragraphs>75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Трек</vt:lpstr>
      <vt:lpstr>Синдром Марфана </vt:lpstr>
      <vt:lpstr>Слайд 2</vt:lpstr>
      <vt:lpstr>Слайд 3</vt:lpstr>
      <vt:lpstr>Слайд 4</vt:lpstr>
      <vt:lpstr>Слайд 5</vt:lpstr>
      <vt:lpstr>Классификация </vt:lpstr>
      <vt:lpstr>Опорно-двигательный аппарат 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Сердечно-сосудистая система </vt:lpstr>
      <vt:lpstr>Слайд 17</vt:lpstr>
      <vt:lpstr>Орган зрения </vt:lpstr>
      <vt:lpstr>Слайд 19</vt:lpstr>
      <vt:lpstr>Нервная система </vt:lpstr>
      <vt:lpstr>Органы системы дыхания </vt:lpstr>
      <vt:lpstr>Диагностика синдрома Марфана </vt:lpstr>
      <vt:lpstr>Лечение заболевания </vt:lpstr>
      <vt:lpstr>Прогноз 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Каталитический синтез нуклеозидов и других пребиотических производных формамида при протонном облучении метеоритов </dc:title>
  <dc:creator>1</dc:creator>
  <cp:lastModifiedBy>Патрик</cp:lastModifiedBy>
  <cp:revision>60</cp:revision>
  <dcterms:created xsi:type="dcterms:W3CDTF">2016-12-13T12:38:01Z</dcterms:created>
  <dcterms:modified xsi:type="dcterms:W3CDTF">2019-04-04T07:41:33Z</dcterms:modified>
</cp:coreProperties>
</file>