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5" r:id="rId10"/>
    <p:sldId id="271" r:id="rId11"/>
    <p:sldId id="272" r:id="rId12"/>
    <p:sldId id="273" r:id="rId13"/>
    <p:sldId id="274" r:id="rId14"/>
    <p:sldId id="275" r:id="rId15"/>
    <p:sldId id="276" r:id="rId16"/>
    <p:sldId id="279" r:id="rId17"/>
    <p:sldId id="277" r:id="rId18"/>
    <p:sldId id="280" r:id="rId19"/>
    <p:sldId id="284" r:id="rId20"/>
    <p:sldId id="283" r:id="rId21"/>
  </p:sldIdLst>
  <p:sldSz cx="9144000" cy="6858000" type="screen4x3"/>
  <p:notesSz cx="9144000" cy="6858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CC0000"/>
    <a:srgbClr val="FF0066"/>
    <a:srgbClr val="CCFF33"/>
    <a:srgbClr val="0000FF"/>
    <a:srgbClr val="CCFF99"/>
    <a:srgbClr val="66FF99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7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559159B-A6BC-4F77-98F9-F164929AE6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9D81630-7CD4-43BC-83A3-AE273F4A57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355204-C5E2-4901-BC4E-9801577F26F8}" type="slidenum">
              <a:rPr lang="ru-RU" smtClean="0"/>
              <a:pPr/>
              <a:t>1</a:t>
            </a:fld>
            <a:endParaRPr lang="ru-RU" smtClean="0"/>
          </a:p>
        </p:txBody>
      </p:sp>
      <p:sp>
        <p:nvSpPr>
          <p:cNvPr id="35845" name="Дата 4"/>
          <p:cNvSpPr>
            <a:spLocks noGrp="1"/>
          </p:cNvSpPr>
          <p:nvPr>
            <p:ph type="dt" sz="quarter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EA2D9E-FAAE-447F-8862-6FF91355315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B375D1-4969-48F3-A4A3-D090A5DF7EA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542993-2616-4F85-947D-982583EFD9D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E7BBA-7305-4713-85FA-90D9645AB5B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D32D4-9EA9-411A-B6C6-CCDF390F3AB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817AD-C3CB-475D-9502-A2C1A7CBCEB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BC319E-82DC-4D1C-B404-DED6386B8C5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515D5A-D20A-4B1C-BDFE-859D10C68CF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D4E916-F8D6-4778-89C7-15A5A2CB6B5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9664E-C545-4322-B304-48EB4C0F5D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87B997-4A05-40D3-96D6-8AA1617D577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72572-06B0-4720-B0C7-6377C44FF9B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FF99"/>
            </a:gs>
            <a:gs pos="100000">
              <a:srgbClr val="6666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9D38C3F-A0A1-4AF1-A407-85A5EAC299F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http://upload.wikimedia.org/wikipedia/commons/thumb/1/11/Down_Syndrome_Karyotype.png/180px-Down_Syndrome_Karyotype.pn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hyperlink" Target="http://www.s-meridian.com/news/science/i/daun.jpg" TargetMode="External"/><Relationship Id="rId5" Type="http://schemas.openxmlformats.org/officeDocument/2006/relationships/image" Target="../media/image12.jpeg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http://tmn.fio.ru/works/118x/305/images/dermat17.jpg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http://upload.wikimedia.org/wikipedia/commons/thumb/b/b1/Drill.jpg/190px-Drill.jpg" TargetMode="External"/><Relationship Id="rId7" Type="http://schemas.openxmlformats.org/officeDocument/2006/relationships/image" Target="../media/image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http://www.sch1243.ru/images/98.jpg" TargetMode="External"/><Relationship Id="rId5" Type="http://schemas.openxmlformats.org/officeDocument/2006/relationships/image" Target="../media/image18.jpeg"/><Relationship Id="rId4" Type="http://schemas.openxmlformats.org/officeDocument/2006/relationships/hyperlink" Target="http://www.sch1243.ru/images/98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4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0825" y="620713"/>
            <a:ext cx="8353425" cy="2376487"/>
          </a:xfrm>
        </p:spPr>
        <p:txBody>
          <a:bodyPr/>
          <a:lstStyle/>
          <a:p>
            <a:pPr marL="622300" indent="-622300" algn="l" eaLnBrk="1" hangingPunct="1"/>
            <a:r>
              <a:rPr lang="ru-RU" altLang="ru-RU" sz="3600" b="1" dirty="0" smtClean="0">
                <a:solidFill>
                  <a:srgbClr val="0000FF"/>
                </a:solidFill>
              </a:rPr>
              <a:t/>
            </a:r>
            <a:br>
              <a:rPr lang="ru-RU" altLang="ru-RU" sz="3600" b="1" dirty="0" smtClean="0">
                <a:solidFill>
                  <a:srgbClr val="0000FF"/>
                </a:solidFill>
              </a:rPr>
            </a:br>
            <a:r>
              <a:rPr lang="ru-RU" altLang="ru-RU" sz="3600" b="1" dirty="0" smtClean="0">
                <a:solidFill>
                  <a:srgbClr val="0000FF"/>
                </a:solidFill>
              </a:rPr>
              <a:t/>
            </a:r>
            <a:br>
              <a:rPr lang="ru-RU" altLang="ru-RU" sz="3600" b="1" dirty="0" smtClean="0">
                <a:solidFill>
                  <a:srgbClr val="0000FF"/>
                </a:solidFill>
              </a:rPr>
            </a:br>
            <a:r>
              <a:rPr lang="ru-RU" altLang="ru-RU" sz="3600" b="1" dirty="0" smtClean="0">
                <a:solidFill>
                  <a:srgbClr val="0000FF"/>
                </a:solidFill>
              </a:rPr>
              <a:t>Наследственность и патологии. </a:t>
            </a:r>
            <a:br>
              <a:rPr lang="ru-RU" altLang="ru-RU" sz="3600" b="1" dirty="0" smtClean="0">
                <a:solidFill>
                  <a:srgbClr val="0000FF"/>
                </a:solidFill>
              </a:rPr>
            </a:br>
            <a:r>
              <a:rPr lang="ru-RU" altLang="ru-RU" sz="3600" b="1" dirty="0" smtClean="0">
                <a:solidFill>
                  <a:srgbClr val="0000FF"/>
                </a:solidFill>
              </a:rPr>
              <a:t>Хромосомные болезни.</a:t>
            </a:r>
            <a:r>
              <a:rPr lang="ru-RU" altLang="ru-RU" sz="3600" dirty="0" smtClean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205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076056" y="332656"/>
            <a:ext cx="3888557" cy="1296143"/>
          </a:xfrm>
          <a:noFill/>
        </p:spPr>
        <p:txBody>
          <a:bodyPr/>
          <a:lstStyle/>
          <a:p>
            <a:pPr algn="l" eaLnBrk="1" hangingPunct="1"/>
            <a:r>
              <a:rPr lang="ru-RU" altLang="ru-RU" sz="1800" b="1" dirty="0" smtClean="0"/>
              <a:t>Выполнила  </a:t>
            </a:r>
            <a:r>
              <a:rPr lang="ru-RU" altLang="ru-RU" sz="1800" b="1" dirty="0" err="1" smtClean="0"/>
              <a:t>Малюченко</a:t>
            </a:r>
            <a:r>
              <a:rPr lang="ru-RU" altLang="ru-RU" sz="1800" b="1" dirty="0" smtClean="0"/>
              <a:t> А.Ю.,</a:t>
            </a:r>
          </a:p>
          <a:p>
            <a:pPr algn="l" eaLnBrk="1" hangingPunct="1"/>
            <a:r>
              <a:rPr lang="ru-RU" altLang="ru-RU" sz="1800" b="1" dirty="0" smtClean="0"/>
              <a:t> 5 курс 2 мед. 27 гр.</a:t>
            </a:r>
            <a:endParaRPr lang="ru-RU" altLang="ru-RU" sz="1800" b="1" dirty="0" smtClean="0"/>
          </a:p>
        </p:txBody>
      </p:sp>
      <p:pic>
        <p:nvPicPr>
          <p:cNvPr id="2052" name="Picture 6" descr="даун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3068638"/>
            <a:ext cx="2916237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7" descr="180px-Criduchat"/>
          <p:cNvPicPr>
            <a:picLocks noChangeAspect="1" noChangeArrowheads="1"/>
          </p:cNvPicPr>
          <p:nvPr/>
        </p:nvPicPr>
        <p:blipFill>
          <a:blip r:embed="rId4" cstate="print"/>
          <a:srcRect t="50284" r="53044"/>
          <a:stretch>
            <a:fillRect/>
          </a:stretch>
        </p:blipFill>
        <p:spPr bwMode="auto">
          <a:xfrm>
            <a:off x="5364163" y="3357563"/>
            <a:ext cx="2120900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4638"/>
            <a:ext cx="8280400" cy="4162425"/>
          </a:xfrm>
          <a:solidFill>
            <a:srgbClr val="CCFF33"/>
          </a:solidFill>
        </p:spPr>
        <p:txBody>
          <a:bodyPr/>
          <a:lstStyle/>
          <a:p>
            <a:pPr algn="l" eaLnBrk="1" hangingPunct="1"/>
            <a:r>
              <a:rPr lang="ru-RU" altLang="ru-RU" sz="3000" i="1" smtClean="0">
                <a:solidFill>
                  <a:srgbClr val="CC0000"/>
                </a:solidFill>
              </a:rPr>
              <a:t>Наследственные болезни</a:t>
            </a:r>
            <a:r>
              <a:rPr lang="ru-RU" altLang="ru-RU" sz="3000" i="1" smtClean="0"/>
              <a:t> </a:t>
            </a:r>
            <a:r>
              <a:rPr lang="ru-RU" altLang="ru-RU" sz="3000" smtClean="0"/>
              <a:t>— </a:t>
            </a:r>
            <a:r>
              <a:rPr lang="en-US" altLang="ru-RU" sz="3000" smtClean="0"/>
              <a:t/>
            </a:r>
            <a:br>
              <a:rPr lang="en-US" altLang="ru-RU" sz="3000" smtClean="0"/>
            </a:br>
            <a:r>
              <a:rPr lang="ru-RU" altLang="ru-RU" sz="3000" smtClean="0"/>
              <a:t>это патологические состояния, в основе которых изменение наследственного материала (т.е. мутация).</a:t>
            </a:r>
            <a:r>
              <a:rPr lang="ru-RU" altLang="ru-RU" sz="2400" smtClean="0"/>
              <a:t> </a:t>
            </a:r>
            <a:r>
              <a:rPr lang="en-US" altLang="ru-RU" sz="2400" smtClean="0"/>
              <a:t/>
            </a:r>
            <a:br>
              <a:rPr lang="en-US" altLang="ru-RU" sz="2400" smtClean="0"/>
            </a:br>
            <a:r>
              <a:rPr lang="en-US" altLang="ru-RU" sz="2000" smtClean="0"/>
              <a:t/>
            </a:r>
            <a:br>
              <a:rPr lang="en-US" altLang="ru-RU" sz="2000" smtClean="0"/>
            </a:br>
            <a:r>
              <a:rPr lang="ru-RU" altLang="ru-RU" sz="2400" smtClean="0"/>
              <a:t>В развитии таких заболеваний главную роль играют нарушения в структуре гена или хромосомы.</a:t>
            </a:r>
            <a:r>
              <a:rPr lang="ru-RU" altLang="ru-RU" sz="2000" smtClean="0"/>
              <a:t>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4868863"/>
            <a:ext cx="8229600" cy="12858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z="2400" smtClean="0"/>
              <a:t>К настоящему времени описано около 4000 наследственных болезней человека, из которых достаточно хорошо изучено около 600.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936625"/>
          </a:xfrm>
          <a:ln w="28575">
            <a:solidFill>
              <a:srgbClr val="CC6600"/>
            </a:solidFill>
          </a:ln>
        </p:spPr>
        <p:txBody>
          <a:bodyPr/>
          <a:lstStyle/>
          <a:p>
            <a:pPr eaLnBrk="1" hangingPunct="1"/>
            <a:r>
              <a:rPr lang="ru-RU" altLang="ru-RU" sz="3200" b="1" smtClean="0">
                <a:solidFill>
                  <a:srgbClr val="CC0000"/>
                </a:solidFill>
              </a:rPr>
              <a:t>Классификация</a:t>
            </a:r>
            <a:br>
              <a:rPr lang="ru-RU" altLang="ru-RU" sz="3200" b="1" smtClean="0">
                <a:solidFill>
                  <a:srgbClr val="CC0000"/>
                </a:solidFill>
              </a:rPr>
            </a:br>
            <a:r>
              <a:rPr lang="ru-RU" altLang="ru-RU" sz="3200" b="1" smtClean="0">
                <a:solidFill>
                  <a:srgbClr val="CC0000"/>
                </a:solidFill>
              </a:rPr>
              <a:t> наследственной патологии</a:t>
            </a:r>
            <a:r>
              <a:rPr lang="ru-RU" altLang="ru-RU" sz="3200" smtClean="0">
                <a:solidFill>
                  <a:srgbClr val="CC0000"/>
                </a:solidFill>
              </a:rPr>
              <a:t> </a:t>
            </a:r>
          </a:p>
        </p:txBody>
      </p:sp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468313" y="1196975"/>
            <a:ext cx="8280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000" b="1"/>
              <a:t>по характеру изменения наследственных структур </a:t>
            </a:r>
          </a:p>
        </p:txBody>
      </p:sp>
      <p:sp>
        <p:nvSpPr>
          <p:cNvPr id="6148" name="AutoShape 5"/>
          <p:cNvSpPr>
            <a:spLocks noChangeArrowheads="1"/>
          </p:cNvSpPr>
          <p:nvPr/>
        </p:nvSpPr>
        <p:spPr bwMode="auto">
          <a:xfrm>
            <a:off x="684213" y="1700213"/>
            <a:ext cx="7848600" cy="7921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8575">
            <a:solidFill>
              <a:srgbClr val="CC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357188" indent="-357188"/>
            <a:r>
              <a:rPr lang="ru-RU" altLang="ru-RU" sz="2000"/>
              <a:t>1. </a:t>
            </a:r>
            <a:r>
              <a:rPr lang="ru-RU" altLang="ru-RU" sz="2000" i="1"/>
              <a:t>Хромосомные синдромы </a:t>
            </a:r>
            <a:r>
              <a:rPr lang="ru-RU" altLang="ru-RU" sz="2000"/>
              <a:t>сопровождаются аномалией </a:t>
            </a:r>
            <a:br>
              <a:rPr lang="ru-RU" altLang="ru-RU" sz="2000"/>
            </a:br>
            <a:r>
              <a:rPr lang="ru-RU" altLang="ru-RU" sz="2000"/>
              <a:t>количества  хромосом у человека </a:t>
            </a:r>
          </a:p>
        </p:txBody>
      </p:sp>
      <p:sp>
        <p:nvSpPr>
          <p:cNvPr id="6149" name="AutoShape 6"/>
          <p:cNvSpPr>
            <a:spLocks noChangeArrowheads="1"/>
          </p:cNvSpPr>
          <p:nvPr/>
        </p:nvSpPr>
        <p:spPr bwMode="auto">
          <a:xfrm>
            <a:off x="684213" y="2636838"/>
            <a:ext cx="7848600" cy="7921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8575">
            <a:solidFill>
              <a:srgbClr val="CC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357188" indent="-357188"/>
            <a:r>
              <a:rPr lang="ru-RU" altLang="ru-RU" sz="2000"/>
              <a:t>2. </a:t>
            </a:r>
            <a:r>
              <a:rPr lang="ru-RU" altLang="ru-RU" sz="2000" i="1"/>
              <a:t>Моногенные заболевания </a:t>
            </a:r>
            <a:r>
              <a:rPr lang="ru-RU" altLang="ru-RU" sz="2000"/>
              <a:t>— это нарушения, причиной </a:t>
            </a:r>
            <a:br>
              <a:rPr lang="ru-RU" altLang="ru-RU" sz="2000"/>
            </a:br>
            <a:r>
              <a:rPr lang="ru-RU" altLang="ru-RU" sz="2000"/>
              <a:t>которых являются мутации отдельных генов. </a:t>
            </a:r>
          </a:p>
        </p:txBody>
      </p:sp>
      <p:sp>
        <p:nvSpPr>
          <p:cNvPr id="6150" name="AutoShape 7"/>
          <p:cNvSpPr>
            <a:spLocks noChangeArrowheads="1"/>
          </p:cNvSpPr>
          <p:nvPr/>
        </p:nvSpPr>
        <p:spPr bwMode="auto">
          <a:xfrm>
            <a:off x="684213" y="5229225"/>
            <a:ext cx="7848600" cy="12954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8575">
            <a:solidFill>
              <a:srgbClr val="CC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357188" indent="-357188"/>
            <a:r>
              <a:rPr lang="ru-RU" altLang="ru-RU" sz="2000"/>
              <a:t>3. </a:t>
            </a:r>
            <a:r>
              <a:rPr lang="ru-RU" altLang="ru-RU" sz="2000" i="1"/>
              <a:t>Мультифакториальные заболевания </a:t>
            </a:r>
            <a:r>
              <a:rPr lang="ru-RU" altLang="ru-RU" sz="2000"/>
              <a:t>— это болезни с </a:t>
            </a:r>
            <a:br>
              <a:rPr lang="ru-RU" altLang="ru-RU" sz="2000"/>
            </a:br>
            <a:r>
              <a:rPr lang="ru-RU" altLang="ru-RU" sz="2000"/>
              <a:t>наследственной предрасположенностью, для проявления </a:t>
            </a:r>
            <a:br>
              <a:rPr lang="ru-RU" altLang="ru-RU" sz="2000"/>
            </a:br>
            <a:r>
              <a:rPr lang="ru-RU" altLang="ru-RU" sz="2000"/>
              <a:t>их необходимо совместное действие наследственных и </a:t>
            </a:r>
            <a:br>
              <a:rPr lang="ru-RU" altLang="ru-RU" sz="2000"/>
            </a:br>
            <a:r>
              <a:rPr lang="ru-RU" altLang="ru-RU" sz="2000"/>
              <a:t>внешнесредовых факторов </a:t>
            </a:r>
          </a:p>
        </p:txBody>
      </p:sp>
      <p:sp>
        <p:nvSpPr>
          <p:cNvPr id="6151" name="AutoShape 8"/>
          <p:cNvSpPr>
            <a:spLocks/>
          </p:cNvSpPr>
          <p:nvPr/>
        </p:nvSpPr>
        <p:spPr bwMode="auto">
          <a:xfrm>
            <a:off x="4427538" y="3573463"/>
            <a:ext cx="3960812" cy="1511300"/>
          </a:xfrm>
          <a:prstGeom prst="accentBorderCallout1">
            <a:avLst>
              <a:gd name="adj1" fmla="val 7565"/>
              <a:gd name="adj2" fmla="val -1926"/>
              <a:gd name="adj3" fmla="val -8403"/>
              <a:gd name="adj4" fmla="val -63088"/>
            </a:avLst>
          </a:prstGeom>
          <a:solidFill>
            <a:schemeClr val="accent1"/>
          </a:solidFill>
          <a:ln w="28575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buClr>
                <a:srgbClr val="CC6600"/>
              </a:buClr>
              <a:buFont typeface="Wingdings" pitchFamily="2" charset="2"/>
              <a:buChar char="Ø"/>
            </a:pPr>
            <a:r>
              <a:rPr lang="ru-RU" altLang="ru-RU" i="1"/>
              <a:t>аутосомно-доминантные, </a:t>
            </a:r>
          </a:p>
          <a:p>
            <a:pPr>
              <a:buClr>
                <a:srgbClr val="CC6600"/>
              </a:buClr>
              <a:buFont typeface="Wingdings" pitchFamily="2" charset="2"/>
              <a:buChar char="Ø"/>
            </a:pPr>
            <a:r>
              <a:rPr lang="ru-RU" altLang="ru-RU" i="1"/>
              <a:t>аутосомно-рецессивные, </a:t>
            </a:r>
          </a:p>
          <a:p>
            <a:pPr>
              <a:buClr>
                <a:srgbClr val="CC6600"/>
              </a:buClr>
              <a:buFont typeface="Wingdings" pitchFamily="2" charset="2"/>
              <a:buChar char="Ø"/>
            </a:pPr>
            <a:r>
              <a:rPr lang="ru-RU" altLang="ru-RU" i="1"/>
              <a:t>Х-сцепленные доминантные, </a:t>
            </a:r>
          </a:p>
          <a:p>
            <a:pPr>
              <a:buClr>
                <a:srgbClr val="CC6600"/>
              </a:buClr>
              <a:buFont typeface="Wingdings" pitchFamily="2" charset="2"/>
              <a:buChar char="Ø"/>
            </a:pPr>
            <a:r>
              <a:rPr lang="ru-RU" altLang="ru-RU" i="1"/>
              <a:t>Х-сцепленные рецессивные </a:t>
            </a:r>
          </a:p>
          <a:p>
            <a:pPr>
              <a:buClr>
                <a:srgbClr val="CC6600"/>
              </a:buClr>
              <a:buFont typeface="Wingdings" pitchFamily="2" charset="2"/>
              <a:buChar char="Ø"/>
            </a:pPr>
            <a:r>
              <a:rPr lang="ru-RU" altLang="ru-RU" i="1"/>
              <a:t>митохондриальные</a:t>
            </a:r>
            <a:r>
              <a:rPr lang="ru-RU" altLang="ru-RU"/>
              <a:t> </a:t>
            </a:r>
          </a:p>
        </p:txBody>
      </p:sp>
      <p:sp>
        <p:nvSpPr>
          <p:cNvPr id="6152" name="Line 9"/>
          <p:cNvSpPr>
            <a:spLocks noChangeShapeType="1"/>
          </p:cNvSpPr>
          <p:nvPr/>
        </p:nvSpPr>
        <p:spPr bwMode="auto">
          <a:xfrm>
            <a:off x="468313" y="1196975"/>
            <a:ext cx="0" cy="4679950"/>
          </a:xfrm>
          <a:prstGeom prst="line">
            <a:avLst/>
          </a:prstGeom>
          <a:noFill/>
          <a:ln w="28575">
            <a:solidFill>
              <a:srgbClr val="CC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153" name="Line 10"/>
          <p:cNvSpPr>
            <a:spLocks noChangeShapeType="1"/>
          </p:cNvSpPr>
          <p:nvPr/>
        </p:nvSpPr>
        <p:spPr bwMode="auto">
          <a:xfrm>
            <a:off x="468313" y="5876925"/>
            <a:ext cx="215900" cy="0"/>
          </a:xfrm>
          <a:prstGeom prst="line">
            <a:avLst/>
          </a:prstGeom>
          <a:noFill/>
          <a:ln w="28575">
            <a:solidFill>
              <a:srgbClr val="CC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154" name="Line 11"/>
          <p:cNvSpPr>
            <a:spLocks noChangeShapeType="1"/>
          </p:cNvSpPr>
          <p:nvPr/>
        </p:nvSpPr>
        <p:spPr bwMode="auto">
          <a:xfrm>
            <a:off x="468313" y="2060575"/>
            <a:ext cx="215900" cy="0"/>
          </a:xfrm>
          <a:prstGeom prst="line">
            <a:avLst/>
          </a:prstGeom>
          <a:noFill/>
          <a:ln w="28575">
            <a:solidFill>
              <a:srgbClr val="CC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6155" name="Line 12"/>
          <p:cNvSpPr>
            <a:spLocks noChangeShapeType="1"/>
          </p:cNvSpPr>
          <p:nvPr/>
        </p:nvSpPr>
        <p:spPr bwMode="auto">
          <a:xfrm>
            <a:off x="468313" y="3068638"/>
            <a:ext cx="215900" cy="0"/>
          </a:xfrm>
          <a:prstGeom prst="line">
            <a:avLst/>
          </a:prstGeom>
          <a:noFill/>
          <a:ln w="28575">
            <a:solidFill>
              <a:srgbClr val="CC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 eaLnBrk="1" hangingPunct="1"/>
            <a:r>
              <a:rPr lang="ru-RU" altLang="ru-RU" sz="2600" b="1" smtClean="0">
                <a:solidFill>
                  <a:srgbClr val="CC0000"/>
                </a:solidFill>
              </a:rPr>
              <a:t>Наследственные заболевания имеют </a:t>
            </a:r>
            <a:br>
              <a:rPr lang="ru-RU" altLang="ru-RU" sz="2600" b="1" smtClean="0">
                <a:solidFill>
                  <a:srgbClr val="CC0000"/>
                </a:solidFill>
              </a:rPr>
            </a:br>
            <a:r>
              <a:rPr lang="ru-RU" altLang="ru-RU" sz="2600" b="1" smtClean="0">
                <a:solidFill>
                  <a:srgbClr val="CC0000"/>
                </a:solidFill>
              </a:rPr>
              <a:t>общие </a:t>
            </a:r>
            <a:r>
              <a:rPr lang="ru-RU" altLang="ru-RU" sz="2600" b="1" i="1" smtClean="0">
                <a:solidFill>
                  <a:srgbClr val="CC0000"/>
                </a:solidFill>
              </a:rPr>
              <a:t>клинические особенности</a:t>
            </a:r>
            <a:r>
              <a:rPr lang="ru-RU" altLang="ru-RU" sz="2600" smtClean="0">
                <a:solidFill>
                  <a:srgbClr val="CC0000"/>
                </a:solidFill>
              </a:rPr>
              <a:t>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smtClean="0"/>
              <a:t>Повторные случаи аналогичной патологии у членов одной семьи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smtClean="0"/>
              <a:t>Врожденный характер заболевания. Большинство пороков развития и  хромосомных синдромов обнаруживаются уже при рождении ребенка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smtClean="0"/>
              <a:t>Хроническое, рецидивирующее течение заболевания, приводящее к постепенному ухудшению состояния больного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smtClean="0"/>
              <a:t>Одновременное поражение у человека нескольких органов или систем 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smtClean="0"/>
              <a:t>Наличие специфических симптомов 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smtClean="0"/>
              <a:t>Устойчивость к наиболее распространенным методам терапии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eaLnBrk="1" hangingPunct="1"/>
            <a:r>
              <a:rPr lang="ru-RU" altLang="ru-RU" sz="2800" b="1" smtClean="0">
                <a:solidFill>
                  <a:srgbClr val="0000FF"/>
                </a:solidFill>
              </a:rPr>
              <a:t>ХРОМОСОМНЫЕ ЗАБОЛЕВАНИЯ ЧЕЛОВЕКА</a:t>
            </a:r>
            <a:r>
              <a:rPr lang="ru-RU" altLang="ru-RU" sz="2800" smtClean="0">
                <a:solidFill>
                  <a:srgbClr val="0000FF"/>
                </a:solidFill>
              </a:rPr>
              <a:t> </a:t>
            </a:r>
          </a:p>
        </p:txBody>
      </p:sp>
      <p:grpSp>
        <p:nvGrpSpPr>
          <p:cNvPr id="8195" name="Group 5"/>
          <p:cNvGrpSpPr>
            <a:grpSpLocks/>
          </p:cNvGrpSpPr>
          <p:nvPr/>
        </p:nvGrpSpPr>
        <p:grpSpPr bwMode="auto">
          <a:xfrm>
            <a:off x="323850" y="908050"/>
            <a:ext cx="4968875" cy="3887788"/>
            <a:chOff x="521" y="1026"/>
            <a:chExt cx="4718" cy="2875"/>
          </a:xfrm>
        </p:grpSpPr>
        <p:pic>
          <p:nvPicPr>
            <p:cNvPr id="8201" name="Picture 6" descr="хр человека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21" y="1026"/>
              <a:ext cx="4717" cy="2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02" name="Rectangle 7"/>
            <p:cNvSpPr>
              <a:spLocks noChangeArrowheads="1"/>
            </p:cNvSpPr>
            <p:nvPr/>
          </p:nvSpPr>
          <p:spPr bwMode="auto">
            <a:xfrm>
              <a:off x="521" y="1026"/>
              <a:ext cx="4718" cy="2858"/>
            </a:xfrm>
            <a:prstGeom prst="rect">
              <a:avLst/>
            </a:prstGeom>
            <a:noFill/>
            <a:ln w="38100" cmpd="dbl">
              <a:solidFill>
                <a:srgbClr val="CC99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 altLang="ru-RU"/>
            </a:p>
          </p:txBody>
        </p:sp>
      </p:grpSp>
      <p:sp>
        <p:nvSpPr>
          <p:cNvPr id="8196" name="Text Box 8"/>
          <p:cNvSpPr txBox="1">
            <a:spLocks noChangeArrowheads="1"/>
          </p:cNvSpPr>
          <p:nvPr/>
        </p:nvSpPr>
        <p:spPr bwMode="auto">
          <a:xfrm>
            <a:off x="5435600" y="1844675"/>
            <a:ext cx="37084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85738" indent="-185738">
              <a:spcBef>
                <a:spcPct val="50000"/>
              </a:spcBef>
            </a:pPr>
            <a:r>
              <a:rPr lang="ru-RU" altLang="ru-RU" sz="2000">
                <a:solidFill>
                  <a:srgbClr val="0000FF"/>
                </a:solidFill>
              </a:rPr>
              <a:t>Хромосомный набор</a:t>
            </a:r>
            <a:r>
              <a:rPr lang="ru-RU" altLang="ru-RU" sz="2000"/>
              <a:t> здорового человека </a:t>
            </a:r>
            <a:br>
              <a:rPr lang="ru-RU" altLang="ru-RU" sz="2000"/>
            </a:br>
            <a:r>
              <a:rPr lang="ru-RU" altLang="ru-RU" sz="2000"/>
              <a:t>– 46 хромосом: </a:t>
            </a:r>
            <a:br>
              <a:rPr lang="ru-RU" altLang="ru-RU" sz="2000"/>
            </a:br>
            <a:r>
              <a:rPr lang="ru-RU" altLang="ru-RU" sz="2000"/>
              <a:t>22 пары аутосом и </a:t>
            </a:r>
            <a:br>
              <a:rPr lang="ru-RU" altLang="ru-RU" sz="2000"/>
            </a:br>
            <a:r>
              <a:rPr lang="ru-RU" altLang="ru-RU" sz="2000"/>
              <a:t>1 пара половых хромосом </a:t>
            </a:r>
            <a:br>
              <a:rPr lang="ru-RU" altLang="ru-RU" sz="2000"/>
            </a:br>
            <a:r>
              <a:rPr lang="ru-RU" altLang="ru-RU" sz="2000"/>
              <a:t>(женщина - ХХ, </a:t>
            </a:r>
            <a:br>
              <a:rPr lang="ru-RU" altLang="ru-RU" sz="2000"/>
            </a:br>
            <a:r>
              <a:rPr lang="ru-RU" altLang="ru-RU" sz="2000"/>
              <a:t>мужчина - ХУ) </a:t>
            </a:r>
          </a:p>
        </p:txBody>
      </p:sp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908050"/>
            <a:ext cx="5000625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4663" y="3573463"/>
            <a:ext cx="69532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11" descr="силуэт чел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72450" y="981075"/>
            <a:ext cx="576263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0" name="Text Box 12"/>
          <p:cNvSpPr txBox="1">
            <a:spLocks noChangeArrowheads="1"/>
          </p:cNvSpPr>
          <p:nvPr/>
        </p:nvSpPr>
        <p:spPr bwMode="auto">
          <a:xfrm>
            <a:off x="323850" y="4941888"/>
            <a:ext cx="8640763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altLang="ru-RU"/>
              <a:t>Число описанных типов хромосомных аномалий приближается к 1000, из них более 100 форм клинически изучены и называются синдромами.</a:t>
            </a:r>
          </a:p>
          <a:p>
            <a:r>
              <a:rPr lang="ru-RU" altLang="ru-RU"/>
              <a:t>Распространенность хромосомных болезней одинакова во всех национальных и этнических группах и составляет в среднем 7-8 больных на каждую 1 000 новорожденных. В Российской Федерации эта патология регистрируется примерно у 12 000 новорожденных ежегодно.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88913"/>
            <a:ext cx="8229600" cy="922337"/>
          </a:xfrm>
        </p:spPr>
        <p:txBody>
          <a:bodyPr/>
          <a:lstStyle/>
          <a:p>
            <a:pPr eaLnBrk="1" hangingPunct="1"/>
            <a:r>
              <a:rPr lang="ru-RU" altLang="ru-RU" sz="2800" smtClean="0">
                <a:solidFill>
                  <a:srgbClr val="0000FF"/>
                </a:solidFill>
              </a:rPr>
              <a:t>КЛАССИФИКАЦИЯ </a:t>
            </a:r>
            <a:br>
              <a:rPr lang="ru-RU" altLang="ru-RU" sz="2800" smtClean="0">
                <a:solidFill>
                  <a:srgbClr val="0000FF"/>
                </a:solidFill>
              </a:rPr>
            </a:br>
            <a:r>
              <a:rPr lang="ru-RU" altLang="ru-RU" sz="2800" smtClean="0">
                <a:solidFill>
                  <a:srgbClr val="0000FF"/>
                </a:solidFill>
              </a:rPr>
              <a:t>ХРОМОСОМНЫХ ЗАБОЛЕВАНИЙ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44675"/>
            <a:ext cx="8229600" cy="4281488"/>
          </a:xfrm>
        </p:spPr>
        <p:txBody>
          <a:bodyPr/>
          <a:lstStyle/>
          <a:p>
            <a:pPr eaLnBrk="1" hangingPunct="1"/>
            <a:r>
              <a:rPr lang="ru-RU" altLang="ru-RU" sz="2000" b="1" smtClean="0">
                <a:solidFill>
                  <a:srgbClr val="CC0000"/>
                </a:solidFill>
              </a:rPr>
              <a:t>Гаметические мутации</a:t>
            </a:r>
            <a:r>
              <a:rPr lang="ru-RU" altLang="ru-RU" sz="2000" smtClean="0"/>
              <a:t> ведут к полным формам хромосомных болезней. У таких индивидов все клетки несут унаследованную с гаметой хромосомную аномалию.</a:t>
            </a:r>
          </a:p>
          <a:p>
            <a:pPr eaLnBrk="1" hangingPunct="1"/>
            <a:r>
              <a:rPr lang="ru-RU" altLang="ru-RU" sz="2000" b="1" smtClean="0">
                <a:solidFill>
                  <a:srgbClr val="CC0000"/>
                </a:solidFill>
              </a:rPr>
              <a:t>Соматические мутации</a:t>
            </a:r>
            <a:r>
              <a:rPr lang="ru-RU" altLang="ru-RU" sz="2000" smtClean="0"/>
              <a:t> – если аномалия возникает в зиготе или на ранних стадиях дробления, при этом развивается организм с клетками разной хромосомной конституции (два типа и более). Это явление называется </a:t>
            </a:r>
            <a:r>
              <a:rPr lang="ru-RU" altLang="ru-RU" sz="2000" b="1" i="1" smtClean="0">
                <a:solidFill>
                  <a:srgbClr val="FF0000"/>
                </a:solidFill>
              </a:rPr>
              <a:t>мозаицизм</a:t>
            </a:r>
            <a:r>
              <a:rPr lang="ru-RU" altLang="ru-RU" sz="2000" b="1" i="1" smtClean="0"/>
              <a:t>, </a:t>
            </a:r>
            <a:r>
              <a:rPr lang="ru-RU" altLang="ru-RU" sz="2000" smtClean="0"/>
              <a:t>а формы хромосомных болезней – </a:t>
            </a:r>
            <a:r>
              <a:rPr lang="ru-RU" altLang="ru-RU" sz="2000" b="1" i="1" smtClean="0"/>
              <a:t>мозаичными. </a:t>
            </a:r>
            <a:r>
              <a:rPr lang="ru-RU" altLang="ru-RU" sz="2000" smtClean="0"/>
              <a:t>Для того, чтобы мозаичная форма по клинической картине совпадала с полной, необходимо иметь не менее 10% клеток с аномальным набором. 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95288" y="1052513"/>
            <a:ext cx="8280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140075" indent="-3140075">
              <a:spcBef>
                <a:spcPct val="50000"/>
              </a:spcBef>
            </a:pPr>
            <a:r>
              <a:rPr lang="ru-RU" altLang="ru-RU" b="1"/>
              <a:t>* Принцип</a:t>
            </a:r>
            <a:r>
              <a:rPr lang="ru-RU" altLang="ru-RU"/>
              <a:t> </a:t>
            </a:r>
            <a:r>
              <a:rPr lang="ru-RU" altLang="ru-RU" b="1"/>
              <a:t>определения типа клеток, в которых возникла мутация </a:t>
            </a:r>
            <a:r>
              <a:rPr lang="ru-RU" altLang="ru-RU"/>
              <a:t>(в гаметах или зиготе): </a:t>
            </a:r>
          </a:p>
        </p:txBody>
      </p:sp>
      <p:sp>
        <p:nvSpPr>
          <p:cNvPr id="9221" name="Line 5"/>
          <p:cNvSpPr>
            <a:spLocks noChangeShapeType="1"/>
          </p:cNvSpPr>
          <p:nvPr/>
        </p:nvSpPr>
        <p:spPr bwMode="auto">
          <a:xfrm>
            <a:off x="468313" y="1052513"/>
            <a:ext cx="8280400" cy="0"/>
          </a:xfrm>
          <a:prstGeom prst="line">
            <a:avLst/>
          </a:prstGeom>
          <a:noFill/>
          <a:ln w="76200" cmpd="tri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>
          <a:xfrm>
            <a:off x="539750" y="188913"/>
            <a:ext cx="8229600" cy="922337"/>
          </a:xfrm>
          <a:noFill/>
        </p:spPr>
        <p:txBody>
          <a:bodyPr/>
          <a:lstStyle/>
          <a:p>
            <a:pPr eaLnBrk="1" hangingPunct="1"/>
            <a:r>
              <a:rPr lang="ru-RU" altLang="ru-RU" sz="2800" smtClean="0">
                <a:solidFill>
                  <a:srgbClr val="0000FF"/>
                </a:solidFill>
              </a:rPr>
              <a:t>КЛАССИФИКАЦИЯ </a:t>
            </a:r>
            <a:br>
              <a:rPr lang="ru-RU" altLang="ru-RU" sz="2800" smtClean="0">
                <a:solidFill>
                  <a:srgbClr val="0000FF"/>
                </a:solidFill>
              </a:rPr>
            </a:br>
            <a:r>
              <a:rPr lang="ru-RU" altLang="ru-RU" sz="2800" smtClean="0">
                <a:solidFill>
                  <a:srgbClr val="0000FF"/>
                </a:solidFill>
              </a:rPr>
              <a:t>ХРОМОСОМНЫХ ЗАБОЛЕВАНИЙ</a:t>
            </a:r>
          </a:p>
        </p:txBody>
      </p:sp>
      <p:sp>
        <p:nvSpPr>
          <p:cNvPr id="1024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8313" y="1484313"/>
            <a:ext cx="8229600" cy="1728787"/>
          </a:xfrm>
          <a:noFill/>
        </p:spPr>
        <p:txBody>
          <a:bodyPr/>
          <a:lstStyle/>
          <a:p>
            <a:pPr eaLnBrk="1" hangingPunct="1"/>
            <a:r>
              <a:rPr lang="ru-RU" altLang="ru-RU" sz="2200" smtClean="0">
                <a:solidFill>
                  <a:srgbClr val="CC0000"/>
                </a:solidFill>
              </a:rPr>
              <a:t>Спорадические случаи</a:t>
            </a:r>
            <a:r>
              <a:rPr lang="ru-RU" altLang="ru-RU" sz="2200" smtClean="0"/>
              <a:t> - мутация возникла заново в гаметах здоровых родителей или на стадии зиготы.</a:t>
            </a:r>
          </a:p>
          <a:p>
            <a:pPr eaLnBrk="1" hangingPunct="1"/>
            <a:r>
              <a:rPr lang="ru-RU" altLang="ru-RU" sz="2200" smtClean="0">
                <a:solidFill>
                  <a:srgbClr val="CC0000"/>
                </a:solidFill>
              </a:rPr>
              <a:t>Наследуемые (семейные) формы</a:t>
            </a:r>
            <a:r>
              <a:rPr lang="ru-RU" altLang="ru-RU" sz="2200" smtClean="0"/>
              <a:t> - когда родители уже имели подобную аномалию.</a:t>
            </a:r>
          </a:p>
        </p:txBody>
      </p:sp>
      <p:sp>
        <p:nvSpPr>
          <p:cNvPr id="10244" name="Text Box 6"/>
          <p:cNvSpPr txBox="1">
            <a:spLocks noChangeArrowheads="1"/>
          </p:cNvSpPr>
          <p:nvPr/>
        </p:nvSpPr>
        <p:spPr bwMode="auto">
          <a:xfrm>
            <a:off x="395288" y="1052513"/>
            <a:ext cx="8280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140075" indent="-3140075">
              <a:spcBef>
                <a:spcPct val="50000"/>
              </a:spcBef>
            </a:pPr>
            <a:r>
              <a:rPr lang="ru-RU" altLang="ru-RU" b="1"/>
              <a:t>* Принцип времени возникновения мутации </a:t>
            </a:r>
            <a:r>
              <a:rPr lang="ru-RU" altLang="ru-RU"/>
              <a:t>(в поколении): </a:t>
            </a:r>
          </a:p>
        </p:txBody>
      </p:sp>
      <p:sp>
        <p:nvSpPr>
          <p:cNvPr id="10245" name="Line 7"/>
          <p:cNvSpPr>
            <a:spLocks noChangeShapeType="1"/>
          </p:cNvSpPr>
          <p:nvPr/>
        </p:nvSpPr>
        <p:spPr bwMode="auto">
          <a:xfrm>
            <a:off x="468313" y="1052513"/>
            <a:ext cx="8280400" cy="0"/>
          </a:xfrm>
          <a:prstGeom prst="line">
            <a:avLst/>
          </a:prstGeom>
          <a:noFill/>
          <a:ln w="76200" cmpd="tri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46" name="Text Box 12"/>
          <p:cNvSpPr txBox="1">
            <a:spLocks noChangeArrowheads="1"/>
          </p:cNvSpPr>
          <p:nvPr/>
        </p:nvSpPr>
        <p:spPr bwMode="auto">
          <a:xfrm>
            <a:off x="468313" y="3573463"/>
            <a:ext cx="8351837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57188" indent="-357188"/>
            <a:r>
              <a:rPr lang="ru-RU" altLang="ru-RU" sz="2400"/>
              <a:t>Таким образом, </a:t>
            </a:r>
            <a:r>
              <a:rPr lang="ru-RU" altLang="ru-RU" sz="2400" u="sng"/>
              <a:t>для точной диагностики хромосомной болезни</a:t>
            </a:r>
            <a:r>
              <a:rPr lang="ru-RU" altLang="ru-RU" sz="2400"/>
              <a:t> необходимо определить:</a:t>
            </a:r>
          </a:p>
          <a:p>
            <a:pPr marL="357188" indent="-357188"/>
            <a:r>
              <a:rPr lang="ru-RU" altLang="ru-RU" sz="2400"/>
              <a:t>1) тип мутации;</a:t>
            </a:r>
          </a:p>
          <a:p>
            <a:pPr marL="357188" indent="-357188"/>
            <a:r>
              <a:rPr lang="ru-RU" altLang="ru-RU" sz="2400"/>
              <a:t>2) вовлеченную в процесс хромосому;</a:t>
            </a:r>
          </a:p>
          <a:p>
            <a:pPr marL="357188" indent="-357188"/>
            <a:r>
              <a:rPr lang="ru-RU" altLang="ru-RU" sz="2400"/>
              <a:t>3) форму (полная или мозаичная);</a:t>
            </a:r>
          </a:p>
          <a:p>
            <a:pPr marL="357188" indent="-357188"/>
            <a:r>
              <a:rPr lang="ru-RU" altLang="ru-RU" sz="2400"/>
              <a:t>4) вид болезни (спорадический случай или наследуемая форма).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647700"/>
          </a:xfrm>
        </p:spPr>
        <p:txBody>
          <a:bodyPr/>
          <a:lstStyle/>
          <a:p>
            <a:pPr eaLnBrk="1" hangingPunct="1"/>
            <a:r>
              <a:rPr lang="ru-RU" altLang="ru-RU" sz="2800" smtClean="0">
                <a:solidFill>
                  <a:srgbClr val="0000FF"/>
                </a:solidFill>
              </a:rPr>
              <a:t>КЛАССИФИКАЦИЯ </a:t>
            </a:r>
            <a:br>
              <a:rPr lang="ru-RU" altLang="ru-RU" sz="2800" smtClean="0">
                <a:solidFill>
                  <a:srgbClr val="0000FF"/>
                </a:solidFill>
              </a:rPr>
            </a:br>
            <a:r>
              <a:rPr lang="ru-RU" altLang="ru-RU" sz="2800" smtClean="0">
                <a:solidFill>
                  <a:srgbClr val="0000FF"/>
                </a:solidFill>
              </a:rPr>
              <a:t>ХРОМОСОМНЫХ ЗАБОЛЕВАНИЙ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895850"/>
          </a:xfrm>
        </p:spPr>
        <p:txBody>
          <a:bodyPr/>
          <a:lstStyle/>
          <a:p>
            <a:pPr marL="185738" indent="-185738" eaLnBrk="1" hangingPunct="1">
              <a:buFontTx/>
              <a:buAutoNum type="romanUcPeriod"/>
            </a:pPr>
            <a:r>
              <a:rPr lang="ru-RU" altLang="ru-RU" sz="1800" smtClean="0">
                <a:solidFill>
                  <a:srgbClr val="CC0000"/>
                </a:solidFill>
              </a:rPr>
              <a:t>Хромосомные болезни, связанные с аномалиями числа хромосом при сохранении их структуры.</a:t>
            </a:r>
          </a:p>
          <a:p>
            <a:pPr marL="185738" indent="-185738" eaLnBrk="1" hangingPunct="1">
              <a:buFontTx/>
              <a:buNone/>
            </a:pPr>
            <a:r>
              <a:rPr lang="ru-RU" altLang="ru-RU" sz="1800" smtClean="0"/>
              <a:t>1) Болезни: обусловленные числовыми аномалиями половых (Х и У) хромосом (болезни Шерешевского-Тернера, Клайнфельтера).</a:t>
            </a:r>
          </a:p>
          <a:p>
            <a:pPr marL="185738" indent="-185738" eaLnBrk="1" hangingPunct="1">
              <a:buFontTx/>
              <a:buNone/>
            </a:pPr>
            <a:r>
              <a:rPr lang="ru-RU" altLang="ru-RU" sz="1800" smtClean="0"/>
              <a:t>2) Болезни, обусловленные числовыми аномалиями аутосом (синдромы Дауна, Патау, Эдвардса).</a:t>
            </a:r>
          </a:p>
          <a:p>
            <a:pPr marL="185738" indent="-185738" eaLnBrk="1" hangingPunct="1">
              <a:buFontTx/>
              <a:buNone/>
            </a:pPr>
            <a:r>
              <a:rPr lang="ru-RU" altLang="ru-RU" sz="1800" smtClean="0"/>
              <a:t>3) Болезни, обусловленные увеличением кратности полного гаплоидного набора хромосом – полиплодии.</a:t>
            </a:r>
          </a:p>
          <a:p>
            <a:pPr marL="185738" indent="-185738" eaLnBrk="1" hangingPunct="1">
              <a:buFontTx/>
              <a:buNone/>
            </a:pPr>
            <a:endParaRPr lang="ru-RU" altLang="ru-RU" sz="1800" smtClean="0"/>
          </a:p>
          <a:p>
            <a:pPr marL="185738" indent="-185738" eaLnBrk="1" hangingPunct="1">
              <a:buFontTx/>
              <a:buNone/>
            </a:pPr>
            <a:r>
              <a:rPr lang="ru-RU" altLang="ru-RU" sz="1800" smtClean="0">
                <a:solidFill>
                  <a:srgbClr val="CC0000"/>
                </a:solidFill>
              </a:rPr>
              <a:t>II. Хромосомные болезни, обусловленные структурными перестройками хромосом.</a:t>
            </a:r>
            <a:r>
              <a:rPr lang="ru-RU" altLang="ru-RU" sz="1800" smtClean="0"/>
              <a:t> </a:t>
            </a:r>
            <a:r>
              <a:rPr lang="ru-RU" altLang="ru-RU" sz="1800" u="sng" smtClean="0"/>
              <a:t>Виды хромосомных аберраций</a:t>
            </a:r>
            <a:r>
              <a:rPr lang="ru-RU" altLang="ru-RU" sz="1800" smtClean="0"/>
              <a:t>:</a:t>
            </a:r>
          </a:p>
          <a:p>
            <a:pPr marL="185738" indent="-185738" eaLnBrk="1" hangingPunct="1">
              <a:buFontTx/>
              <a:buNone/>
            </a:pPr>
            <a:r>
              <a:rPr lang="ru-RU" altLang="ru-RU" sz="1800" smtClean="0"/>
              <a:t>1) Транслокации – перенос участка хромосомы.</a:t>
            </a:r>
          </a:p>
          <a:p>
            <a:pPr marL="185738" indent="-185738" eaLnBrk="1" hangingPunct="1">
              <a:buFontTx/>
              <a:buNone/>
            </a:pPr>
            <a:r>
              <a:rPr lang="ru-RU" altLang="ru-RU" sz="1800" smtClean="0"/>
              <a:t>2) Инверсии – разворот участка хромосомы на 180 градусов.</a:t>
            </a:r>
          </a:p>
          <a:p>
            <a:pPr marL="185738" indent="-185738" eaLnBrk="1" hangingPunct="1">
              <a:buFontTx/>
              <a:buNone/>
            </a:pPr>
            <a:r>
              <a:rPr lang="ru-RU" altLang="ru-RU" sz="1800" smtClean="0"/>
              <a:t>3) Делеции – отрыв участка хромосомы.</a:t>
            </a:r>
          </a:p>
          <a:p>
            <a:pPr marL="185738" indent="-185738" eaLnBrk="1" hangingPunct="1">
              <a:buFontTx/>
              <a:buNone/>
            </a:pPr>
            <a:r>
              <a:rPr lang="ru-RU" altLang="ru-RU" sz="1800" smtClean="0"/>
              <a:t>4) Дупликации – удвоение участка или целой хромосомы.</a:t>
            </a:r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>
            <a:off x="468313" y="1052513"/>
            <a:ext cx="8280400" cy="0"/>
          </a:xfrm>
          <a:prstGeom prst="line">
            <a:avLst/>
          </a:prstGeom>
          <a:noFill/>
          <a:ln w="76200" cmpd="tri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395288" y="1052513"/>
            <a:ext cx="77057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140075" indent="-3140075">
              <a:spcBef>
                <a:spcPct val="50000"/>
              </a:spcBef>
            </a:pPr>
            <a:r>
              <a:rPr lang="ru-RU" altLang="ru-RU"/>
              <a:t>* </a:t>
            </a:r>
            <a:r>
              <a:rPr lang="ru-RU" altLang="ru-RU" b="1"/>
              <a:t>Этиологический принцип</a:t>
            </a:r>
            <a:r>
              <a:rPr lang="ru-RU" altLang="ru-RU"/>
              <a:t>, т.е. характеристика хромосомной или геномной мутации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 eaLnBrk="1" hangingPunct="1"/>
            <a:r>
              <a:rPr lang="ru-RU" altLang="ru-RU" sz="3200" smtClean="0"/>
              <a:t>Нарушения в гаметогенезе</a:t>
            </a:r>
          </a:p>
        </p:txBody>
      </p:sp>
      <p:pic>
        <p:nvPicPr>
          <p:cNvPr id="12291" name="Picture 4" descr="nerashozdenie_hromos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1196975"/>
            <a:ext cx="6985000" cy="543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ru-RU" altLang="ru-RU" sz="4000" b="1" i="1" smtClean="0"/>
              <a:t>Изменения в количестве аутосом</a:t>
            </a:r>
            <a:r>
              <a:rPr lang="ru-RU" altLang="ru-RU" sz="4000" smtClean="0"/>
              <a:t>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700213"/>
            <a:ext cx="7777163" cy="1944687"/>
          </a:xfrm>
        </p:spPr>
        <p:txBody>
          <a:bodyPr/>
          <a:lstStyle/>
          <a:p>
            <a:pPr eaLnBrk="1" hangingPunct="1"/>
            <a:r>
              <a:rPr lang="ru-RU" altLang="ru-RU" b="1" smtClean="0"/>
              <a:t>Синдром Дауна (трисомия 21)</a:t>
            </a:r>
            <a:r>
              <a:rPr lang="ru-RU" altLang="ru-RU" smtClean="0"/>
              <a:t> </a:t>
            </a:r>
            <a:endParaRPr lang="ru-RU" altLang="ru-RU" b="1" smtClean="0"/>
          </a:p>
          <a:p>
            <a:pPr eaLnBrk="1" hangingPunct="1"/>
            <a:r>
              <a:rPr lang="ru-RU" altLang="ru-RU" b="1" smtClean="0"/>
              <a:t>Синдром Эдвардса</a:t>
            </a:r>
            <a:r>
              <a:rPr lang="ru-RU" altLang="ru-RU" smtClean="0"/>
              <a:t> </a:t>
            </a:r>
            <a:r>
              <a:rPr lang="ru-RU" altLang="ru-RU" b="1" smtClean="0"/>
              <a:t>(трисомия 18) </a:t>
            </a:r>
          </a:p>
          <a:p>
            <a:pPr eaLnBrk="1" hangingPunct="1"/>
            <a:r>
              <a:rPr lang="ru-RU" altLang="ru-RU" b="1" smtClean="0"/>
              <a:t>Синдром Пата́у  (трисомия 13)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0"/>
            <a:ext cx="5915025" cy="777875"/>
          </a:xfrm>
        </p:spPr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FF0000"/>
                </a:solidFill>
              </a:rPr>
              <a:t>Синдром Дауна</a:t>
            </a:r>
            <a:r>
              <a:rPr lang="ru-RU" altLang="ru-RU" smtClean="0"/>
              <a:t> 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620713"/>
            <a:ext cx="4608512" cy="2520950"/>
          </a:xfrm>
        </p:spPr>
        <p:txBody>
          <a:bodyPr/>
          <a:lstStyle/>
          <a:p>
            <a:pPr eaLnBrk="1" hangingPunct="1"/>
            <a:r>
              <a:rPr lang="ru-RU" altLang="ru-RU" sz="2400" b="1" smtClean="0"/>
              <a:t>Генотип </a:t>
            </a:r>
            <a:br>
              <a:rPr lang="ru-RU" altLang="ru-RU" sz="2400" b="1" smtClean="0"/>
            </a:br>
            <a:r>
              <a:rPr lang="ru-RU" altLang="ru-RU" sz="2400" b="1" smtClean="0"/>
              <a:t>47,ХУ, +21</a:t>
            </a:r>
            <a:r>
              <a:rPr lang="ru-RU" altLang="ru-RU" sz="2400" smtClean="0"/>
              <a:t> или </a:t>
            </a:r>
            <a:r>
              <a:rPr lang="ru-RU" altLang="ru-RU" sz="2400" b="1" smtClean="0"/>
              <a:t>47,ХХ, +21</a:t>
            </a:r>
          </a:p>
          <a:p>
            <a:pPr eaLnBrk="1" hangingPunct="1"/>
            <a:r>
              <a:rPr lang="ru-RU" altLang="ru-RU" sz="2400" b="1" smtClean="0"/>
              <a:t>Частота встречаемости</a:t>
            </a:r>
            <a:r>
              <a:rPr lang="ru-RU" altLang="ru-RU" sz="2400" smtClean="0"/>
              <a:t> </a:t>
            </a:r>
            <a:br>
              <a:rPr lang="ru-RU" altLang="ru-RU" sz="2400" smtClean="0"/>
            </a:br>
            <a:r>
              <a:rPr lang="ru-RU" altLang="ru-RU" sz="2400" smtClean="0"/>
              <a:t>1 на 650 новорожденных  </a:t>
            </a:r>
          </a:p>
          <a:p>
            <a:pPr eaLnBrk="1" hangingPunct="1"/>
            <a:r>
              <a:rPr lang="ru-RU" altLang="ru-RU" sz="2400" smtClean="0"/>
              <a:t>Описан Джоном Дауном в 1866 году </a:t>
            </a:r>
          </a:p>
        </p:txBody>
      </p:sp>
      <p:pic>
        <p:nvPicPr>
          <p:cNvPr id="20484" name="Picture 4" descr="Наруш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908050"/>
            <a:ext cx="4424362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6" descr="Кариотип (хромосомный набор) человека с синдромом Дауна. В 21-й паре три хромосомы вместо двух"/>
          <p:cNvPicPr>
            <a:picLocks noChangeAspect="1" noChangeArrowheads="1"/>
          </p:cNvPicPr>
          <p:nvPr/>
        </p:nvPicPr>
        <p:blipFill>
          <a:blip r:embed="rId3" r:link="rId4" cstate="print">
            <a:lum bright="-24000" contrast="42000"/>
          </a:blip>
          <a:srcRect/>
          <a:stretch>
            <a:fillRect/>
          </a:stretch>
        </p:blipFill>
        <p:spPr bwMode="auto">
          <a:xfrm>
            <a:off x="539750" y="3284538"/>
            <a:ext cx="342582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6" name="Oval 7"/>
          <p:cNvSpPr>
            <a:spLocks noChangeArrowheads="1"/>
          </p:cNvSpPr>
          <p:nvPr/>
        </p:nvSpPr>
        <p:spPr bwMode="auto">
          <a:xfrm>
            <a:off x="1619250" y="5876925"/>
            <a:ext cx="577850" cy="576263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ru-RU" altLang="ru-RU" sz="3200" b="1" smtClean="0">
                <a:solidFill>
                  <a:srgbClr val="FF0000"/>
                </a:solidFill>
              </a:rPr>
              <a:t>Типичные признаки больных</a:t>
            </a:r>
            <a:br>
              <a:rPr lang="ru-RU" altLang="ru-RU" sz="3200" b="1" smtClean="0">
                <a:solidFill>
                  <a:srgbClr val="FF0000"/>
                </a:solidFill>
              </a:rPr>
            </a:br>
            <a:r>
              <a:rPr lang="ru-RU" altLang="ru-RU" sz="3200" b="1" smtClean="0">
                <a:solidFill>
                  <a:srgbClr val="FF0000"/>
                </a:solidFill>
              </a:rPr>
              <a:t> с синдромом Дауна</a:t>
            </a:r>
            <a:r>
              <a:rPr lang="ru-RU" altLang="ru-RU" sz="320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/>
              <a:t>«плоское лицо» — 90 % </a:t>
            </a:r>
          </a:p>
          <a:p>
            <a:pPr eaLnBrk="1" hangingPunct="1"/>
            <a:r>
              <a:rPr lang="ru-RU" altLang="ru-RU" sz="2000" smtClean="0"/>
              <a:t>брахицефалия (аномальное укорочение черепа) — 81 % </a:t>
            </a:r>
          </a:p>
          <a:p>
            <a:pPr eaLnBrk="1" hangingPunct="1"/>
            <a:r>
              <a:rPr lang="ru-RU" altLang="ru-RU" sz="2000" smtClean="0"/>
              <a:t>кожная складка на шее у новорожденных — 81 % </a:t>
            </a:r>
          </a:p>
          <a:p>
            <a:pPr eaLnBrk="1" hangingPunct="1"/>
            <a:r>
              <a:rPr lang="ru-RU" altLang="ru-RU" sz="2000" smtClean="0"/>
              <a:t>монголоидный разрез глаз — 80 % </a:t>
            </a:r>
          </a:p>
          <a:p>
            <a:pPr eaLnBrk="1" hangingPunct="1"/>
            <a:r>
              <a:rPr lang="ru-RU" altLang="ru-RU" sz="2000" smtClean="0"/>
              <a:t>эпикант (вертикальная кожная складка, прикрывающая медиальный угол глазной щели) — 80 % </a:t>
            </a:r>
          </a:p>
        </p:txBody>
      </p:sp>
      <p:pic>
        <p:nvPicPr>
          <p:cNvPr id="21508" name="Picture 5" descr="stk212403rke(болезнь Дауна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1484313"/>
            <a:ext cx="2840037" cy="259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1509" name="Object 6"/>
          <p:cNvGraphicFramePr>
            <a:graphicFrameLocks noChangeAspect="1"/>
          </p:cNvGraphicFramePr>
          <p:nvPr>
            <p:ph sz="half" idx="2"/>
          </p:nvPr>
        </p:nvGraphicFramePr>
        <p:xfrm>
          <a:off x="6813550" y="0"/>
          <a:ext cx="2330450" cy="2711450"/>
        </p:xfrm>
        <a:graphic>
          <a:graphicData uri="http://schemas.openxmlformats.org/presentationml/2006/ole">
            <p:oleObj spid="_x0000_s21509" name="Photo Editor Photo" r:id="rId4" imgW="3666667" imgH="4266667" progId="MSPhotoEd.3">
              <p:embed/>
            </p:oleObj>
          </a:graphicData>
        </a:graphic>
      </p:graphicFrame>
      <p:pic>
        <p:nvPicPr>
          <p:cNvPr id="21510" name="Picture 4" descr="HelpBig(болезнь Дауна)"/>
          <p:cNvPicPr>
            <a:picLocks noChangeAspect="1" noChangeArrowheads="1"/>
          </p:cNvPicPr>
          <p:nvPr/>
        </p:nvPicPr>
        <p:blipFill>
          <a:blip r:embed="rId5" cstate="print"/>
          <a:srcRect r="22647" b="29701"/>
          <a:stretch>
            <a:fillRect/>
          </a:stretch>
        </p:blipFill>
        <p:spPr bwMode="auto">
          <a:xfrm>
            <a:off x="4716463" y="3644900"/>
            <a:ext cx="233997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i-main-pic" descr="Картинка 8 из 1661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24700" y="3573463"/>
            <a:ext cx="2019300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ru-RU" altLang="ru-RU" sz="2800" b="1" smtClean="0">
                <a:solidFill>
                  <a:srgbClr val="FF0000"/>
                </a:solidFill>
              </a:rPr>
              <a:t>Типичные признаки больных</a:t>
            </a:r>
            <a:br>
              <a:rPr lang="ru-RU" altLang="ru-RU" sz="2800" b="1" smtClean="0">
                <a:solidFill>
                  <a:srgbClr val="FF0000"/>
                </a:solidFill>
              </a:rPr>
            </a:br>
            <a:r>
              <a:rPr lang="ru-RU" altLang="ru-RU" sz="2800" b="1" smtClean="0">
                <a:solidFill>
                  <a:srgbClr val="FF0000"/>
                </a:solidFill>
              </a:rPr>
              <a:t> с синдромом Дауна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ru-RU" altLang="ru-RU" sz="1800" smtClean="0"/>
              <a:t>брахимезофалангия (укорочение всех пальцев за счет недоразвития средних фаланг) - 70 %  </a:t>
            </a:r>
          </a:p>
          <a:p>
            <a:pPr eaLnBrk="1" hangingPunct="1"/>
            <a:r>
              <a:rPr lang="ru-RU" altLang="ru-RU" sz="1800" smtClean="0"/>
              <a:t>открытый рот (в связи с низким тонусом мышц и особым строением нёба) — 65 % </a:t>
            </a:r>
          </a:p>
          <a:p>
            <a:pPr eaLnBrk="1" hangingPunct="1"/>
            <a:r>
              <a:rPr lang="ru-RU" altLang="ru-RU" sz="1800" smtClean="0"/>
              <a:t>плоская переносица — 52 % </a:t>
            </a:r>
          </a:p>
          <a:p>
            <a:pPr eaLnBrk="1" hangingPunct="1"/>
            <a:r>
              <a:rPr lang="ru-RU" altLang="ru-RU" sz="1800" smtClean="0"/>
              <a:t>поперечная ладонная складка (называемая также «обезьяньей») — 45 % </a:t>
            </a:r>
          </a:p>
          <a:p>
            <a:pPr eaLnBrk="1" hangingPunct="1"/>
            <a:r>
              <a:rPr lang="ru-RU" altLang="ru-RU" sz="1800" smtClean="0"/>
              <a:t>короткая широкая шея — 45 % </a:t>
            </a:r>
          </a:p>
          <a:p>
            <a:pPr eaLnBrk="1" hangingPunct="1"/>
            <a:r>
              <a:rPr lang="ru-RU" altLang="ru-RU" sz="1800" smtClean="0"/>
              <a:t>короткий нос — 40 % </a:t>
            </a:r>
          </a:p>
          <a:p>
            <a:pPr eaLnBrk="1" hangingPunct="1"/>
            <a:endParaRPr lang="ru-RU" altLang="ru-RU" sz="1800" smtClean="0"/>
          </a:p>
        </p:txBody>
      </p:sp>
      <p:pic>
        <p:nvPicPr>
          <p:cNvPr id="22532" name="Picture 5" descr="http://tmn.fio.ru/works/118x/305/images/dermat17.jpg"/>
          <p:cNvPicPr>
            <a:picLocks noChangeAspect="1" noChangeArrowheads="1"/>
          </p:cNvPicPr>
          <p:nvPr/>
        </p:nvPicPr>
        <p:blipFill>
          <a:blip r:embed="rId2" r:link="rId3" cstate="print">
            <a:lum bright="12000" contrast="-6000"/>
          </a:blip>
          <a:srcRect/>
          <a:stretch>
            <a:fillRect/>
          </a:stretch>
        </p:blipFill>
        <p:spPr bwMode="auto">
          <a:xfrm>
            <a:off x="6011863" y="188913"/>
            <a:ext cx="2965450" cy="222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4" descr="даун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1700213"/>
            <a:ext cx="2971800" cy="252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6" descr="даун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588" y="3933825"/>
            <a:ext cx="2192337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изображение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179388" y="476250"/>
            <a:ext cx="3598862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-main-pic" descr="Картинка 170 из 3966">
            <a:hlinkClick r:id="rId4"/>
          </p:cNvPr>
          <p:cNvPicPr>
            <a:picLocks noChangeAspect="1" noChangeArrowheads="1"/>
          </p:cNvPicPr>
          <p:nvPr/>
        </p:nvPicPr>
        <p:blipFill>
          <a:blip r:embed="rId5" r:link="rId6" cstate="print"/>
          <a:srcRect/>
          <a:stretch>
            <a:fillRect/>
          </a:stretch>
        </p:blipFill>
        <p:spPr bwMode="auto">
          <a:xfrm>
            <a:off x="6084888" y="188913"/>
            <a:ext cx="2765425" cy="316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6" descr="даун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375" y="188913"/>
            <a:ext cx="257175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7" descr="24639b(бДаун Театр простодушных)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32363" y="3284538"/>
            <a:ext cx="3816350" cy="278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Text Box 8"/>
          <p:cNvSpPr txBox="1">
            <a:spLocks noChangeArrowheads="1"/>
          </p:cNvSpPr>
          <p:nvPr/>
        </p:nvSpPr>
        <p:spPr bwMode="auto">
          <a:xfrm>
            <a:off x="323850" y="3860800"/>
            <a:ext cx="4464050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/>
              <a:t>Большинство мужчин с синдромом Дауна бесплодны. По крайней мере 50 % женщин с синдромом Дауна могут иметь детей. 35-50 % детей, рождённых от матерей с синдромом Дауна, рождаются с синдромом Дауна или другими отклонениями.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5986463" cy="850900"/>
          </a:xfrm>
        </p:spPr>
        <p:txBody>
          <a:bodyPr/>
          <a:lstStyle/>
          <a:p>
            <a:pPr eaLnBrk="1" hangingPunct="1"/>
            <a:r>
              <a:rPr lang="ru-RU" altLang="ru-RU" smtClean="0">
                <a:solidFill>
                  <a:srgbClr val="FF0000"/>
                </a:solidFill>
              </a:rPr>
              <a:t>Синдром Эдвардса </a:t>
            </a:r>
          </a:p>
        </p:txBody>
      </p:sp>
      <p:sp>
        <p:nvSpPr>
          <p:cNvPr id="24579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23850" y="1052513"/>
            <a:ext cx="4608513" cy="2232025"/>
          </a:xfrm>
          <a:noFill/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2400" b="1" smtClean="0"/>
              <a:t>Генотип </a:t>
            </a:r>
            <a:br>
              <a:rPr lang="ru-RU" altLang="ru-RU" sz="2400" b="1" smtClean="0"/>
            </a:br>
            <a:r>
              <a:rPr lang="ru-RU" altLang="ru-RU" sz="2400" b="1" smtClean="0"/>
              <a:t>47,ХУ, +18</a:t>
            </a:r>
            <a:r>
              <a:rPr lang="ru-RU" altLang="ru-RU" sz="2400" smtClean="0"/>
              <a:t> или </a:t>
            </a:r>
            <a:r>
              <a:rPr lang="ru-RU" altLang="ru-RU" sz="2400" b="1" smtClean="0"/>
              <a:t>47,ХХ, +18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b="1" smtClean="0"/>
              <a:t>Частота встречаемости</a:t>
            </a:r>
            <a:r>
              <a:rPr lang="ru-RU" altLang="ru-RU" sz="2400" smtClean="0"/>
              <a:t> </a:t>
            </a:r>
            <a:br>
              <a:rPr lang="ru-RU" altLang="ru-RU" sz="2400" smtClean="0"/>
            </a:br>
            <a:r>
              <a:rPr lang="ru-RU" altLang="ru-RU" sz="2400" smtClean="0"/>
              <a:t>1 на 7000 новорожденных 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smtClean="0"/>
              <a:t>Описан в 1960 году Джоном Эдвардсом </a:t>
            </a:r>
          </a:p>
        </p:txBody>
      </p:sp>
      <p:pic>
        <p:nvPicPr>
          <p:cNvPr id="24580" name="Picture 5" descr="92798(синдром Эдвардса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8" y="260350"/>
            <a:ext cx="2589212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9"/>
          <p:cNvPicPr>
            <a:picLocks noChangeAspect="1" noChangeArrowheads="1"/>
          </p:cNvPicPr>
          <p:nvPr/>
        </p:nvPicPr>
        <p:blipFill>
          <a:blip r:embed="rId3" cstate="print">
            <a:lum bright="-12000" contrast="54000"/>
          </a:blip>
          <a:srcRect/>
          <a:stretch>
            <a:fillRect/>
          </a:stretch>
        </p:blipFill>
        <p:spPr bwMode="auto">
          <a:xfrm>
            <a:off x="1908175" y="3357563"/>
            <a:ext cx="5592763" cy="302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582" name="Oval 8"/>
          <p:cNvSpPr>
            <a:spLocks noChangeArrowheads="1"/>
          </p:cNvSpPr>
          <p:nvPr/>
        </p:nvSpPr>
        <p:spPr bwMode="auto">
          <a:xfrm>
            <a:off x="6443663" y="4941888"/>
            <a:ext cx="1079500" cy="863600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eaLnBrk="1" hangingPunct="1"/>
            <a:r>
              <a:rPr lang="ru-RU" altLang="ru-RU" smtClean="0">
                <a:solidFill>
                  <a:srgbClr val="FF0000"/>
                </a:solidFill>
              </a:rPr>
              <a:t>Синдром Эдвардса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08050"/>
            <a:ext cx="8229600" cy="57610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z="2000" u="sng" smtClean="0"/>
              <a:t>Фенотипические проявления</a:t>
            </a:r>
            <a:r>
              <a:rPr lang="ru-RU" altLang="ru-RU" sz="2000" smtClean="0"/>
              <a:t> </a:t>
            </a:r>
          </a:p>
          <a:p>
            <a:pPr eaLnBrk="1" hangingPunct="1"/>
            <a:r>
              <a:rPr lang="ru-RU" altLang="ru-RU" sz="2000" smtClean="0"/>
              <a:t>Чаще всего возникают аномалии мозгового и лицевого черепа, мозговой череп имеет долихоцефалическую форму. </a:t>
            </a:r>
          </a:p>
          <a:p>
            <a:pPr eaLnBrk="1" hangingPunct="1"/>
            <a:r>
              <a:rPr lang="ru-RU" altLang="ru-RU" sz="2000" smtClean="0"/>
              <a:t>Глазные щели узкие и короткие. </a:t>
            </a:r>
          </a:p>
          <a:p>
            <a:pPr eaLnBrk="1" hangingPunct="1"/>
            <a:r>
              <a:rPr lang="ru-RU" altLang="ru-RU" sz="2000" smtClean="0"/>
              <a:t>Ушные раковины деформированы </a:t>
            </a:r>
          </a:p>
          <a:p>
            <a:pPr eaLnBrk="1" hangingPunct="1"/>
            <a:r>
              <a:rPr lang="ru-RU" altLang="ru-RU" sz="2000" smtClean="0"/>
              <a:t>Грудина короткая, грудная клетка шире и короче нормальной. </a:t>
            </a:r>
          </a:p>
          <a:p>
            <a:pPr eaLnBrk="1" hangingPunct="1"/>
            <a:r>
              <a:rPr lang="ru-RU" altLang="ru-RU" sz="2000" smtClean="0"/>
              <a:t>Аномальное развитие стопы: пятка резко выступает, свод провисает (стопа-качалка), большой палец утолщен и укорочен. </a:t>
            </a:r>
          </a:p>
          <a:p>
            <a:pPr eaLnBrk="1" hangingPunct="1"/>
            <a:r>
              <a:rPr lang="ru-RU" altLang="ru-RU" sz="2000" smtClean="0"/>
              <a:t>Из дефектов внутренних органов наиболее часто отмечаются </a:t>
            </a:r>
            <a:r>
              <a:rPr lang="ru-RU" altLang="ru-RU" sz="2000" u="sng" smtClean="0"/>
              <a:t>пороки сердца</a:t>
            </a:r>
            <a:r>
              <a:rPr lang="ru-RU" altLang="ru-RU" sz="2000" smtClean="0"/>
              <a:t> и крупных сосудов: дефект межжелудочковой перегородки, аплазии одной створки клапанов аорты и легочной артерии. </a:t>
            </a:r>
          </a:p>
          <a:p>
            <a:pPr eaLnBrk="1" hangingPunct="1">
              <a:buFontTx/>
              <a:buNone/>
            </a:pPr>
            <a:endParaRPr lang="ru-RU" altLang="ru-RU" sz="2000" u="sng" smtClean="0"/>
          </a:p>
          <a:p>
            <a:pPr eaLnBrk="1" hangingPunct="1">
              <a:buFontTx/>
              <a:buNone/>
            </a:pPr>
            <a:r>
              <a:rPr lang="ru-RU" altLang="ru-RU" sz="2000" u="sng" smtClean="0"/>
              <a:t>60 % детей умирают в возрасте до 3 мес, до года доживает лишь 5-10 %. </a:t>
            </a:r>
            <a:r>
              <a:rPr lang="ru-RU" altLang="ru-RU" sz="2000" smtClean="0"/>
              <a:t>Основной причиной смерти служат остановка дыхания и нарушения работы сердца. Оставшиеся в живых — глубокие олигофрены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410200" cy="1066800"/>
          </a:xfrm>
        </p:spPr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FF0000"/>
                </a:solidFill>
              </a:rPr>
              <a:t>Синдром Пата́у</a:t>
            </a:r>
            <a:r>
              <a:rPr lang="ru-RU" altLang="ru-RU" smtClean="0"/>
              <a:t> </a:t>
            </a:r>
          </a:p>
        </p:txBody>
      </p:sp>
      <p:sp>
        <p:nvSpPr>
          <p:cNvPr id="26627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23850" y="908050"/>
            <a:ext cx="4608513" cy="2520950"/>
          </a:xfrm>
          <a:noFill/>
        </p:spPr>
        <p:txBody>
          <a:bodyPr/>
          <a:lstStyle/>
          <a:p>
            <a:pPr eaLnBrk="1" hangingPunct="1"/>
            <a:r>
              <a:rPr lang="ru-RU" altLang="ru-RU" sz="2000" b="1" smtClean="0"/>
              <a:t>Генотип </a:t>
            </a:r>
            <a:br>
              <a:rPr lang="ru-RU" altLang="ru-RU" sz="2000" b="1" smtClean="0"/>
            </a:br>
            <a:r>
              <a:rPr lang="ru-RU" altLang="ru-RU" sz="2000" b="1" smtClean="0"/>
              <a:t>47,ХУ, +13</a:t>
            </a:r>
            <a:r>
              <a:rPr lang="ru-RU" altLang="ru-RU" sz="2000" smtClean="0"/>
              <a:t> или </a:t>
            </a:r>
            <a:r>
              <a:rPr lang="ru-RU" altLang="ru-RU" sz="2000" b="1" smtClean="0"/>
              <a:t>47,ХХ, +13</a:t>
            </a:r>
          </a:p>
          <a:p>
            <a:pPr eaLnBrk="1" hangingPunct="1"/>
            <a:r>
              <a:rPr lang="ru-RU" altLang="ru-RU" sz="2000" b="1" smtClean="0"/>
              <a:t>Частота встречаемости</a:t>
            </a:r>
            <a:r>
              <a:rPr lang="ru-RU" altLang="ru-RU" sz="2000" smtClean="0"/>
              <a:t> </a:t>
            </a:r>
            <a:br>
              <a:rPr lang="ru-RU" altLang="ru-RU" sz="2000" smtClean="0"/>
            </a:br>
            <a:r>
              <a:rPr lang="ru-RU" altLang="ru-RU" sz="2000" smtClean="0"/>
              <a:t>1 на 6000 новорожденных  </a:t>
            </a:r>
          </a:p>
          <a:p>
            <a:pPr eaLnBrk="1" hangingPunct="1"/>
            <a:r>
              <a:rPr lang="ru-RU" altLang="ru-RU" sz="2000" smtClean="0"/>
              <a:t>Описан Эразмусом Бартолином в 1957 и Клаусом Патау в 1960 </a:t>
            </a:r>
          </a:p>
        </p:txBody>
      </p:sp>
      <p:pic>
        <p:nvPicPr>
          <p:cNvPr id="26628" name="Picture 5" descr="патау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620713"/>
            <a:ext cx="3995737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8"/>
          <p:cNvPicPr>
            <a:picLocks noChangeAspect="1" noChangeArrowheads="1"/>
          </p:cNvPicPr>
          <p:nvPr/>
        </p:nvPicPr>
        <p:blipFill>
          <a:blip r:embed="rId3" cstate="print">
            <a:lum contrast="36000"/>
          </a:blip>
          <a:srcRect/>
          <a:stretch>
            <a:fillRect/>
          </a:stretch>
        </p:blipFill>
        <p:spPr bwMode="auto">
          <a:xfrm>
            <a:off x="1692275" y="3213100"/>
            <a:ext cx="5646738" cy="327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630" name="Oval 9"/>
          <p:cNvSpPr>
            <a:spLocks noChangeArrowheads="1"/>
          </p:cNvSpPr>
          <p:nvPr/>
        </p:nvSpPr>
        <p:spPr bwMode="auto">
          <a:xfrm>
            <a:off x="1547813" y="4797425"/>
            <a:ext cx="1296987" cy="1008063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4402138" cy="417512"/>
          </a:xfrm>
        </p:spPr>
        <p:txBody>
          <a:bodyPr/>
          <a:lstStyle/>
          <a:p>
            <a:pPr eaLnBrk="1" hangingPunct="1"/>
            <a:r>
              <a:rPr lang="ru-RU" altLang="ru-RU" sz="4000" b="1" smtClean="0">
                <a:solidFill>
                  <a:srgbClr val="FF0000"/>
                </a:solidFill>
              </a:rPr>
              <a:t>Синдром Пата́у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125538"/>
            <a:ext cx="7138987" cy="53276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z="1800" b="1" u="sng" smtClean="0"/>
              <a:t>Проявления заболевания</a:t>
            </a:r>
            <a:endParaRPr lang="ru-RU" altLang="ru-RU" sz="1800" smtClean="0"/>
          </a:p>
          <a:p>
            <a:pPr eaLnBrk="1" hangingPunct="1"/>
            <a:r>
              <a:rPr lang="ru-RU" altLang="ru-RU" sz="1800" smtClean="0"/>
              <a:t>тяжелые врожденные пороки</a:t>
            </a:r>
          </a:p>
          <a:p>
            <a:pPr eaLnBrk="1" hangingPunct="1"/>
            <a:r>
              <a:rPr lang="ru-RU" altLang="ru-RU" sz="1800" smtClean="0"/>
              <a:t>умеренная микроцефалия, </a:t>
            </a:r>
          </a:p>
          <a:p>
            <a:pPr eaLnBrk="1" hangingPunct="1"/>
            <a:r>
              <a:rPr lang="ru-RU" altLang="ru-RU" sz="1800" smtClean="0"/>
              <a:t>нарушение развития различных отделов ЦНС, </a:t>
            </a:r>
          </a:p>
          <a:p>
            <a:pPr eaLnBrk="1" hangingPunct="1"/>
            <a:r>
              <a:rPr lang="ru-RU" altLang="ru-RU" sz="1800" smtClean="0"/>
              <a:t>низкий скошенный лоб, </a:t>
            </a:r>
          </a:p>
          <a:p>
            <a:pPr eaLnBrk="1" hangingPunct="1"/>
            <a:r>
              <a:rPr lang="ru-RU" altLang="ru-RU" sz="1800" smtClean="0"/>
              <a:t>суженные глазные щели, расстояние между </a:t>
            </a:r>
            <a:br>
              <a:rPr lang="ru-RU" altLang="ru-RU" sz="1800" smtClean="0"/>
            </a:br>
            <a:r>
              <a:rPr lang="ru-RU" altLang="ru-RU" sz="1800" smtClean="0"/>
              <a:t>которыми уменьшено, микрофтальмия, </a:t>
            </a:r>
            <a:br>
              <a:rPr lang="ru-RU" altLang="ru-RU" sz="1800" smtClean="0"/>
            </a:br>
            <a:r>
              <a:rPr lang="ru-RU" altLang="ru-RU" sz="1800" smtClean="0"/>
              <a:t>помутнение роговицы, </a:t>
            </a:r>
          </a:p>
          <a:p>
            <a:pPr eaLnBrk="1" hangingPunct="1"/>
            <a:r>
              <a:rPr lang="ru-RU" altLang="ru-RU" sz="1800" smtClean="0"/>
              <a:t>запавшая переносица, широкое основание носа, </a:t>
            </a:r>
          </a:p>
          <a:p>
            <a:pPr eaLnBrk="1" hangingPunct="1"/>
            <a:r>
              <a:rPr lang="ru-RU" altLang="ru-RU" sz="1800" smtClean="0"/>
              <a:t>деформированные ушные раковины, </a:t>
            </a:r>
          </a:p>
          <a:p>
            <a:pPr eaLnBrk="1" hangingPunct="1"/>
            <a:r>
              <a:rPr lang="ru-RU" altLang="ru-RU" sz="1800" smtClean="0"/>
              <a:t>расщелина верхней губы и нёба, полидактилия, </a:t>
            </a:r>
          </a:p>
          <a:p>
            <a:pPr eaLnBrk="1" hangingPunct="1"/>
            <a:r>
              <a:rPr lang="ru-RU" altLang="ru-RU" sz="1800" smtClean="0"/>
              <a:t>флексорное положение кистей, короткая шея. </a:t>
            </a:r>
          </a:p>
          <a:p>
            <a:pPr eaLnBrk="1" hangingPunct="1"/>
            <a:r>
              <a:rPr lang="ru-RU" altLang="ru-RU" sz="1800" smtClean="0"/>
              <a:t>характерна задержка умственного развития.</a:t>
            </a:r>
          </a:p>
          <a:p>
            <a:pPr eaLnBrk="1" hangingPunct="1"/>
            <a:endParaRPr lang="ru-RU" altLang="ru-RU" sz="1800" smtClean="0"/>
          </a:p>
          <a:p>
            <a:pPr eaLnBrk="1" hangingPunct="1">
              <a:buFontTx/>
              <a:buNone/>
            </a:pPr>
            <a:r>
              <a:rPr lang="ru-RU" altLang="ru-RU" sz="1800" smtClean="0"/>
              <a:t>В связи с тяжелыми врожденными пороками развития большинство детей с синдромом Патау умирают в первые недели или месяцы </a:t>
            </a:r>
            <a:br>
              <a:rPr lang="ru-RU" altLang="ru-RU" sz="1800" smtClean="0"/>
            </a:br>
            <a:r>
              <a:rPr lang="ru-RU" altLang="ru-RU" sz="1800" smtClean="0"/>
              <a:t>(</a:t>
            </a:r>
            <a:r>
              <a:rPr lang="ru-RU" altLang="ru-RU" sz="1800" b="1" smtClean="0"/>
              <a:t>95% - до 1 года</a:t>
            </a:r>
            <a:r>
              <a:rPr lang="ru-RU" altLang="ru-RU" sz="1800" smtClean="0"/>
              <a:t>) </a:t>
            </a:r>
          </a:p>
        </p:txBody>
      </p:sp>
      <p:pic>
        <p:nvPicPr>
          <p:cNvPr id="27652" name="Picture 4" descr="патау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8" y="2708275"/>
            <a:ext cx="266065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53" name="Object 5"/>
          <p:cNvGraphicFramePr>
            <a:graphicFrameLocks noChangeAspect="1"/>
          </p:cNvGraphicFramePr>
          <p:nvPr>
            <p:ph sz="half" idx="2"/>
          </p:nvPr>
        </p:nvGraphicFramePr>
        <p:xfrm>
          <a:off x="5580063" y="0"/>
          <a:ext cx="3563937" cy="2668588"/>
        </p:xfrm>
        <a:graphic>
          <a:graphicData uri="http://schemas.openxmlformats.org/presentationml/2006/ole">
            <p:oleObj spid="_x0000_s27653" name="Photo Editor Photo" r:id="rId4" imgW="5495238" imgH="4114286" progId="MSPhotoEd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FF0000"/>
                </a:solidFill>
              </a:rPr>
              <a:t>Синдром Пата́у</a:t>
            </a:r>
          </a:p>
        </p:txBody>
      </p:sp>
      <p:graphicFrame>
        <p:nvGraphicFramePr>
          <p:cNvPr id="28675" name="Object 4"/>
          <p:cNvGraphicFramePr>
            <a:graphicFrameLocks noChangeAspect="1"/>
          </p:cNvGraphicFramePr>
          <p:nvPr>
            <p:ph sz="half" idx="1"/>
          </p:nvPr>
        </p:nvGraphicFramePr>
        <p:xfrm>
          <a:off x="1042988" y="2300288"/>
          <a:ext cx="2867025" cy="3124200"/>
        </p:xfrm>
        <a:graphic>
          <a:graphicData uri="http://schemas.openxmlformats.org/presentationml/2006/ole">
            <p:oleObj spid="_x0000_s28675" name="Photo Editor Photo" r:id="rId3" imgW="2866667" imgH="3123810" progId="MSPhotoEd.3">
              <p:embed/>
            </p:oleObj>
          </a:graphicData>
        </a:graphic>
      </p:graphicFrame>
      <p:graphicFrame>
        <p:nvGraphicFramePr>
          <p:cNvPr id="28676" name="Object 8"/>
          <p:cNvGraphicFramePr>
            <a:graphicFrameLocks noChangeAspect="1"/>
          </p:cNvGraphicFramePr>
          <p:nvPr>
            <p:ph sz="half" idx="2"/>
          </p:nvPr>
        </p:nvGraphicFramePr>
        <p:xfrm>
          <a:off x="4427538" y="2636838"/>
          <a:ext cx="4038600" cy="2598737"/>
        </p:xfrm>
        <a:graphic>
          <a:graphicData uri="http://schemas.openxmlformats.org/presentationml/2006/ole">
            <p:oleObj spid="_x0000_s28676" name="Photo Editor Photo" r:id="rId4" imgW="4944165" imgH="3180952" progId="MSPhotoEd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>
                <a:solidFill>
                  <a:srgbClr val="FF0066"/>
                </a:solidFill>
              </a:rPr>
              <a:t>СПАСИБО ЗА ВНИМАНИЕ!</a:t>
            </a:r>
          </a:p>
        </p:txBody>
      </p:sp>
      <p:pic>
        <p:nvPicPr>
          <p:cNvPr id="33795" name="Picture 4" descr="00016383%2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313" y="1989138"/>
            <a:ext cx="3168650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875</TotalTime>
  <Words>684</Words>
  <Application>Microsoft Office PowerPoint</Application>
  <PresentationFormat>Экран (4:3)</PresentationFormat>
  <Paragraphs>109</Paragraphs>
  <Slides>20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Wingdings</vt:lpstr>
      <vt:lpstr>Times New Roman</vt:lpstr>
      <vt:lpstr>Оформление по умолчанию</vt:lpstr>
      <vt:lpstr>Microsoft Photo Editor 3.0 Photo</vt:lpstr>
      <vt:lpstr>  Наследственность и патологии.  Хромосомные болезни. </vt:lpstr>
      <vt:lpstr>Наследственные болезни —  это патологические состояния, в основе которых изменение наследственного материала (т.е. мутация).   В развитии таких заболеваний главную роль играют нарушения в структуре гена или хромосомы. </vt:lpstr>
      <vt:lpstr>Классификация  наследственной патологии </vt:lpstr>
      <vt:lpstr>Наследственные заболевания имеют  общие клинические особенности </vt:lpstr>
      <vt:lpstr>ХРОМОСОМНЫЕ ЗАБОЛЕВАНИЯ ЧЕЛОВЕКА </vt:lpstr>
      <vt:lpstr>КЛАССИФИКАЦИЯ  ХРОМОСОМНЫХ ЗАБОЛЕВАНИЙ</vt:lpstr>
      <vt:lpstr>КЛАССИФИКАЦИЯ  ХРОМОСОМНЫХ ЗАБОЛЕВАНИЙ</vt:lpstr>
      <vt:lpstr>КЛАССИФИКАЦИЯ  ХРОМОСОМНЫХ ЗАБОЛЕВАНИЙ </vt:lpstr>
      <vt:lpstr>Нарушения в гаметогенезе</vt:lpstr>
      <vt:lpstr>Изменения в количестве аутосом </vt:lpstr>
      <vt:lpstr>Синдром Дауна </vt:lpstr>
      <vt:lpstr>Типичные признаки больных  с синдромом Дауна </vt:lpstr>
      <vt:lpstr>Типичные признаки больных  с синдромом Дауна</vt:lpstr>
      <vt:lpstr>Слайд 14</vt:lpstr>
      <vt:lpstr>Синдром Эдвардса </vt:lpstr>
      <vt:lpstr>Синдром Эдвардса</vt:lpstr>
      <vt:lpstr>Синдром Пата́у </vt:lpstr>
      <vt:lpstr>Синдром Пата́у</vt:lpstr>
      <vt:lpstr>Синдром Пата́у</vt:lpstr>
      <vt:lpstr>СПАСИБО ЗА ВНИМАНИЕ!</vt:lpstr>
    </vt:vector>
  </TitlesOfParts>
  <Company>Melkosoft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6 Тема:  Наследственность и патологи. Хромосомные болезни.</dc:title>
  <dc:creator>FuckYouBill</dc:creator>
  <cp:lastModifiedBy>User</cp:lastModifiedBy>
  <cp:revision>66</cp:revision>
  <cp:lastPrinted>2014-04-19T13:24:14Z</cp:lastPrinted>
  <dcterms:created xsi:type="dcterms:W3CDTF">2009-11-07T11:49:46Z</dcterms:created>
  <dcterms:modified xsi:type="dcterms:W3CDTF">2019-03-11T18:52:25Z</dcterms:modified>
</cp:coreProperties>
</file>