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 smtClean="0">
                <a:solidFill>
                  <a:schemeClr val="bg1"/>
                </a:solidFill>
              </a:rPr>
              <a:t>Виконав</a:t>
            </a:r>
            <a:r>
              <a:rPr lang="ru-RU" dirty="0" smtClean="0">
                <a:solidFill>
                  <a:schemeClr val="bg1"/>
                </a:solidFill>
              </a:rPr>
              <a:t>: студент 5 курсу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 І </a:t>
            </a:r>
            <a:r>
              <a:rPr lang="ru-RU" dirty="0" err="1" smtClean="0">
                <a:solidFill>
                  <a:schemeClr val="bg1"/>
                </a:solidFill>
              </a:rPr>
              <a:t>мед.фак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>
                <a:solidFill>
                  <a:schemeClr val="bg1"/>
                </a:solidFill>
              </a:rPr>
              <a:t>10 </a:t>
            </a:r>
            <a:r>
              <a:rPr lang="ru-RU" dirty="0" smtClean="0">
                <a:solidFill>
                  <a:schemeClr val="bg1"/>
                </a:solidFill>
              </a:rPr>
              <a:t>гр.</a:t>
            </a:r>
            <a:endParaRPr lang="ru-RU" dirty="0">
              <a:solidFill>
                <a:schemeClr val="bg1"/>
              </a:solidFill>
            </a:endParaRPr>
          </a:p>
          <a:p>
            <a:pPr algn="r"/>
            <a:r>
              <a:rPr lang="ru-RU" dirty="0" err="1">
                <a:solidFill>
                  <a:schemeClr val="bg1"/>
                </a:solidFill>
              </a:rPr>
              <a:t>Ковальов</a:t>
            </a:r>
            <a:r>
              <a:rPr lang="ru-RU" dirty="0">
                <a:solidFill>
                  <a:schemeClr val="bg1"/>
                </a:solidFill>
              </a:rPr>
              <a:t> А.Є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772400" cy="1467594"/>
          </a:xfrm>
        </p:spPr>
        <p:txBody>
          <a:bodyPr/>
          <a:lstStyle/>
          <a:p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Синдро́м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Е́двардса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трисомія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18 хромосомою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4395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19128"/>
          </a:xfrm>
        </p:spPr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характеризується каріотипом 47,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XX,18+ 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або 47,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XY,18+. 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Частота виникнення 1:5000 новонароджених. Співвідношення хворих хлопчиків та дівчаток дорівнює 1:3. Причини переважання хворих дівчаток невідомі. Вперше даний синдром був 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описаний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британським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генетиком  Джоном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Едвардсом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1960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19648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Синдром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симптомокомплекс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множинних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аномалій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зовнішнніх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вісцеральних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обумовлених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хромосомною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патологією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18 пари. </a:t>
            </a:r>
            <a:endParaRPr lang="uk-UA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061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45" y="457200"/>
            <a:ext cx="3509739" cy="5715000"/>
          </a:xfrm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04048" y="620688"/>
            <a:ext cx="3762000" cy="5616624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Хромосома 18 є однією з 23 пар хромосом людини. За нормальних умов у людей дві копії цієї хромосоми. 18-та хромосома має в своєму складі 85 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пар основ або 2.5 % від загальної кількості 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нуклеотидів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ДНК 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клітин.</a:t>
            </a:r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8300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Причиною синдрому </a:t>
            </a:r>
            <a:r>
              <a:rPr lang="uk-UA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Едвардса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є нерозходження до протилежних полюсів хромосом 18 пари в анафазі мейозу. В результаті гамети (яйцеклітина або сперматозоїд) матимуть 22 хромосоми (-18) або 24 хромосоми (+18). Коли нормальна гамета, що має 23 хромосоми зливається з гаметою з 24 (+18) хромосомами, в результаті зигота матиме 47,+18 хромосоми та може народитися дитина з синдромом </a:t>
            </a:r>
            <a:r>
              <a:rPr lang="uk-UA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Едвардса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Ризик народження хворих дітей підвищується у матерів старшого віку.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Етіологія синдрому </a:t>
            </a:r>
            <a:r>
              <a:rPr lang="uk-UA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Едвардса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52798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3797475" cy="5209532"/>
          </a:xfrm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860032" y="1340768"/>
            <a:ext cx="3906016" cy="3993232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Синдром 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Едвардса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характеризується множинними вадами розвитку мозкового черепа та обличчя, зокрема, череп довгий вузький (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доліхоцефалія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низько розміщені, деформовані вуха, мала нижня щелепа та ротовий отвір (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мікрогнатія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розщілина піднебіння.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16016" y="332656"/>
            <a:ext cx="4046984" cy="720080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Фенотипові прояви </a:t>
            </a:r>
            <a:r>
              <a:rPr lang="uk-UA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трисомії</a:t>
            </a:r>
            <a:r>
              <a:rPr lang="uk-UA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18.</a:t>
            </a:r>
          </a:p>
        </p:txBody>
      </p:sp>
    </p:spTree>
    <p:extLst>
      <p:ext uri="{BB962C8B-B14F-4D97-AF65-F5344CB8AC3E}">
        <p14:creationId xmlns:p14="http://schemas.microsoft.com/office/powerpoint/2010/main" val="530753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3726766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04048" y="620688"/>
            <a:ext cx="3762000" cy="2736304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Вади опорно-рухового апарату включають </a:t>
            </a:r>
            <a:r>
              <a:rPr lang="uk-UA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флексорне</a:t>
            </a:r>
            <a:r>
              <a: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положення китиць (91 %), стопа-качалка (50 %) – п’ята виступає, склепіння провисає, короткі пальці, полідактилія, у 50 % шкірна синдактилія стоп.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77" y="3933056"/>
            <a:ext cx="4262342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821048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4176464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99992" y="332656"/>
            <a:ext cx="4266056" cy="6192688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90 %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спостерігаються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вади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серцево-судинної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дефекти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міжшлуночкової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перегородки,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дефекти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мідпередсердної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перегородки). </a:t>
            </a:r>
            <a:endParaRPr lang="uk-UA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12976"/>
            <a:ext cx="4984752" cy="3392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42708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9"/>
            <a:ext cx="3243139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283968" y="404664"/>
            <a:ext cx="4482080" cy="492933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57 %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відмічають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вади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сечової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зрощення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нирок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подвоєння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нирок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сечовода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киста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нирок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93360"/>
            <a:ext cx="7704856" cy="2897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83065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4286250" cy="3036738"/>
          </a:xfrm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436096" y="692696"/>
            <a:ext cx="3329952" cy="4824536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вад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органів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травлення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(55 %)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відзначити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дивертикул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Меккеля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незавершений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поворот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кишківника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атрезія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стравоходу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56992"/>
            <a:ext cx="4320480" cy="330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809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832648"/>
          </a:xfrm>
        </p:spPr>
        <p:txBody>
          <a:bodyPr>
            <a:noAutofit/>
          </a:bodyPr>
          <a:lstStyle/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Діагностичні критерії: пренатальна гіпоплазія, множинні аномалії розвитку та стигми </a:t>
            </a:r>
            <a:r>
              <a:rPr lang="uk-UA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дисембріогенезу</a:t>
            </a:r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серед яких : </a:t>
            </a:r>
            <a:r>
              <a:rPr lang="uk-UA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антимонголоїдний</a:t>
            </a:r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розріз очей, низько посаджені деформовані вушні раковини, </a:t>
            </a:r>
            <a:r>
              <a:rPr lang="uk-UA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мікрогенія</a:t>
            </a:r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єдина пупкова артерія.</a:t>
            </a:r>
          </a:p>
          <a:p>
            <a:endParaRPr lang="uk-U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Лікування : здебільшого симптоматичне, неефективне.</a:t>
            </a:r>
          </a:p>
          <a:p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Медико-генетичне консультування. Визначення ризику повторного народження хворої дитини проводять із врахуванням генеалогічного,  акушерського анамнезів та каріотипу батьків.</a:t>
            </a:r>
          </a:p>
          <a:p>
            <a:endParaRPr lang="uk-U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Прогноз несприятливий: 60 % дітей помирає у віці до 3 місяців; до річного віку доживає менше 10 % хворих.</a:t>
            </a:r>
          </a:p>
          <a:p>
            <a:endParaRPr lang="uk-U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Пренатальна  діагностика. Масове УЗД вагітної у І триместрі може виявити: багатовіддя, гіпотрофію плода, множинні аномалії. Селективна діагностика показана у випадку: один із батьків є носієм. </a:t>
            </a:r>
          </a:p>
        </p:txBody>
      </p:sp>
    </p:spTree>
    <p:extLst>
      <p:ext uri="{BB962C8B-B14F-4D97-AF65-F5344CB8AC3E}">
        <p14:creationId xmlns:p14="http://schemas.microsoft.com/office/powerpoint/2010/main" val="2008521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341</TotalTime>
  <Words>447</Words>
  <Application>Microsoft Office PowerPoint</Application>
  <PresentationFormat>Экран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Синдро́м Е́двардса або трисомія за 18 хромосомою</vt:lpstr>
      <vt:lpstr>Синдром Едвардса – симптомокомплекс множинних аномалій (зовнішнніх та вісцеральних) обумовлених хромосомною патологією 18 пари. </vt:lpstr>
      <vt:lpstr>Презентация PowerPoint</vt:lpstr>
      <vt:lpstr>Етіологія синдрому Едвардса.</vt:lpstr>
      <vt:lpstr>Фенотипові прояви трисомії 18.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Синдро́м Е́двардса або трисомія за 18 хромосомою</dc:title>
  <dc:creator>Anton</dc:creator>
  <cp:lastModifiedBy>Anton</cp:lastModifiedBy>
  <cp:revision>14</cp:revision>
  <dcterms:created xsi:type="dcterms:W3CDTF">2019-03-24T12:45:58Z</dcterms:created>
  <dcterms:modified xsi:type="dcterms:W3CDTF">2019-03-24T18:39:04Z</dcterms:modified>
</cp:coreProperties>
</file>