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89" r:id="rId2"/>
  </p:sldMasterIdLst>
  <p:notesMasterIdLst>
    <p:notesMasterId r:id="rId24"/>
  </p:notesMasterIdLst>
  <p:handoutMasterIdLst>
    <p:handoutMasterId r:id="rId25"/>
  </p:handoutMasterIdLst>
  <p:sldIdLst>
    <p:sldId id="443" r:id="rId3"/>
    <p:sldId id="444" r:id="rId4"/>
    <p:sldId id="458" r:id="rId5"/>
    <p:sldId id="445" r:id="rId6"/>
    <p:sldId id="446" r:id="rId7"/>
    <p:sldId id="447" r:id="rId8"/>
    <p:sldId id="459" r:id="rId9"/>
    <p:sldId id="448" r:id="rId10"/>
    <p:sldId id="460" r:id="rId11"/>
    <p:sldId id="461" r:id="rId12"/>
    <p:sldId id="462" r:id="rId13"/>
    <p:sldId id="449" r:id="rId14"/>
    <p:sldId id="450" r:id="rId15"/>
    <p:sldId id="451" r:id="rId16"/>
    <p:sldId id="452" r:id="rId17"/>
    <p:sldId id="453" r:id="rId18"/>
    <p:sldId id="454" r:id="rId19"/>
    <p:sldId id="455" r:id="rId20"/>
    <p:sldId id="463" r:id="rId21"/>
    <p:sldId id="456" r:id="rId22"/>
    <p:sldId id="457" r:id="rId2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orient="horz" pos="2387">
          <p15:clr>
            <a:srgbClr val="A4A3A4"/>
          </p15:clr>
        </p15:guide>
        <p15:guide id="3" pos="2880">
          <p15:clr>
            <a:srgbClr val="A4A3A4"/>
          </p15:clr>
        </p15:guide>
        <p15:guide id="4" pos="431">
          <p15:clr>
            <a:srgbClr val="A4A3A4"/>
          </p15:clr>
        </p15:guide>
        <p15:guide id="5" pos="532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95FF"/>
    <a:srgbClr val="808816"/>
    <a:srgbClr val="B1C01E"/>
    <a:srgbClr val="C38944"/>
    <a:srgbClr val="9EB31C"/>
    <a:srgbClr val="F1A138"/>
    <a:srgbClr val="CD2F86"/>
    <a:srgbClr val="0098D1"/>
    <a:srgbClr val="EE8510"/>
    <a:srgbClr val="DBDBD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e foncé 1 - Accentuation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e foncé 1 - Accentuation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tyle foncé 1 - Accentuation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e foncé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7300" autoAdjust="0"/>
    <p:restoredTop sz="94660"/>
  </p:normalViewPr>
  <p:slideViewPr>
    <p:cSldViewPr>
      <p:cViewPr varScale="1">
        <p:scale>
          <a:sx n="116" d="100"/>
          <a:sy n="116" d="100"/>
        </p:scale>
        <p:origin x="-1944" y="-114"/>
      </p:cViewPr>
      <p:guideLst>
        <p:guide orient="horz" pos="2160"/>
        <p:guide orient="horz" pos="2387"/>
        <p:guide pos="2880"/>
        <p:guide pos="431"/>
        <p:guide pos="532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117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3B4B9-AFB0-43EB-82AF-ED70AC262E4F}" type="datetimeFigureOut">
              <a:rPr lang="en-US" smtClean="0"/>
              <a:pPr/>
              <a:t>4/4/2019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72C8F-9949-4688-BFEB-F813D79CFC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2992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1E77A-DD07-4A76-801D-B4BF4990C412}" type="datetimeFigureOut">
              <a:rPr lang="en-US" smtClean="0"/>
              <a:pPr/>
              <a:t>4/4/2019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3AB2B-189A-4C92-A457-C6A3833631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53898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FA1CE-C640-4CE1-8D0A-EAE11EE282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4/4/2019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786E5-36B4-4750-9BD9-353AA4FBC16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9792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915816" y="620688"/>
            <a:ext cx="5770984" cy="288032"/>
          </a:xfrm>
        </p:spPr>
        <p:txBody>
          <a:bodyPr anchor="ctr">
            <a:noAutofit/>
          </a:bodyPr>
          <a:lstStyle>
            <a:lvl1pPr marL="0" indent="0" algn="r">
              <a:buNone/>
              <a:defRPr sz="1600" cap="small" baseline="0">
                <a:solidFill>
                  <a:srgbClr val="1D263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Modifiez le style des sous-titres du masque</a:t>
            </a:r>
            <a:endParaRPr lang="en-US" dirty="0"/>
          </a:p>
        </p:txBody>
      </p:sp>
      <p:sp>
        <p:nvSpPr>
          <p:cNvPr id="7" name="Espace réservé du titre 1"/>
          <p:cNvSpPr>
            <a:spLocks noGrp="1"/>
          </p:cNvSpPr>
          <p:nvPr>
            <p:ph type="title"/>
          </p:nvPr>
        </p:nvSpPr>
        <p:spPr>
          <a:xfrm>
            <a:off x="2915816" y="3076"/>
            <a:ext cx="5770984" cy="617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846223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7154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105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Christophe\Desktop\NEW SHOWEET\CHIMIE\fond_medecine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-3175"/>
            <a:ext cx="9150350" cy="686435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2071678"/>
            <a:ext cx="7772400" cy="1470025"/>
          </a:xfrm>
        </p:spPr>
        <p:txBody>
          <a:bodyPr>
            <a:normAutofit/>
          </a:bodyPr>
          <a:lstStyle>
            <a:lvl1pPr>
              <a:defRPr sz="4000" b="1" cap="small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71604" y="1214422"/>
            <a:ext cx="6400800" cy="714380"/>
          </a:xfrm>
        </p:spPr>
        <p:txBody>
          <a:bodyPr anchor="ctr"/>
          <a:lstStyle>
            <a:lvl1pPr marL="0" indent="0" algn="ctr">
              <a:buNone/>
              <a:defRPr cap="small" baseline="0">
                <a:solidFill>
                  <a:srgbClr val="0195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Your logo here</a:t>
            </a:r>
            <a:endParaRPr lang="en-US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Christophe\Desktop\NEW SHOWEET\CHIMIE\fond_medecine4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-3175"/>
            <a:ext cx="9150350" cy="686435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8794" y="274638"/>
            <a:ext cx="6929486" cy="1143000"/>
          </a:xfrm>
        </p:spPr>
        <p:txBody>
          <a:bodyPr>
            <a:normAutofit/>
          </a:bodyPr>
          <a:lstStyle>
            <a:lvl1pPr algn="l">
              <a:defRPr sz="36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8794" y="1600200"/>
            <a:ext cx="6929486" cy="4525963"/>
          </a:xfrm>
        </p:spPr>
        <p:txBody>
          <a:bodyPr/>
          <a:lstStyle>
            <a:lvl1pPr algn="l">
              <a:defRPr>
                <a:solidFill>
                  <a:srgbClr val="0195FF"/>
                </a:solidFill>
              </a:defRPr>
            </a:lvl1pPr>
            <a:lvl2pPr algn="l">
              <a:defRPr>
                <a:solidFill>
                  <a:srgbClr val="0195FF"/>
                </a:solidFill>
              </a:defRPr>
            </a:lvl2pPr>
            <a:lvl3pPr algn="l">
              <a:defRPr>
                <a:solidFill>
                  <a:srgbClr val="0195FF"/>
                </a:solidFill>
              </a:defRPr>
            </a:lvl3pPr>
            <a:lvl4pPr algn="l">
              <a:defRPr>
                <a:solidFill>
                  <a:srgbClr val="0195FF"/>
                </a:solidFill>
              </a:defRPr>
            </a:lvl4pPr>
            <a:lvl5pPr algn="l">
              <a:defRPr>
                <a:solidFill>
                  <a:srgbClr val="0195FF"/>
                </a:solidFill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786314" y="6356350"/>
            <a:ext cx="2895600" cy="365125"/>
          </a:xfrm>
        </p:spPr>
        <p:txBody>
          <a:bodyPr/>
          <a:lstStyle>
            <a:lvl1pPr algn="r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smtClean="0"/>
              <a:t>Your footer here</a:t>
            </a:r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15314" y="6356350"/>
            <a:ext cx="1042966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2300D93-9EE3-410E-A9B4-B115FE3FCC71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Christophe\Desktop\NEW SHOWEET\CHIMIE\fond_medecine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-3175"/>
            <a:ext cx="9150350" cy="686435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2071678"/>
            <a:ext cx="7772400" cy="1470025"/>
          </a:xfrm>
        </p:spPr>
        <p:txBody>
          <a:bodyPr>
            <a:normAutofit/>
          </a:bodyPr>
          <a:lstStyle>
            <a:lvl1pPr>
              <a:defRPr sz="4000" b="1" cap="small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71604" y="1214422"/>
            <a:ext cx="6400800" cy="714380"/>
          </a:xfrm>
        </p:spPr>
        <p:txBody>
          <a:bodyPr anchor="ctr"/>
          <a:lstStyle>
            <a:lvl1pPr marL="0" indent="0" algn="ctr">
              <a:buNone/>
              <a:defRPr cap="sm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Your logo here</a:t>
            </a:r>
            <a:endParaRPr lang="en-US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Christophe\Desktop\NEW SHOWEET\CHIMIE\fond_medecine2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-3175"/>
            <a:ext cx="9150350" cy="686435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8794" y="274638"/>
            <a:ext cx="6929486" cy="1143000"/>
          </a:xfrm>
        </p:spPr>
        <p:txBody>
          <a:bodyPr>
            <a:normAutofit/>
          </a:bodyPr>
          <a:lstStyle>
            <a:lvl1pPr algn="l">
              <a:defRPr sz="36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8794" y="1600200"/>
            <a:ext cx="6929486" cy="4525963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786314" y="6356350"/>
            <a:ext cx="2895600" cy="365125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Your footer here</a:t>
            </a:r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15314" y="6356350"/>
            <a:ext cx="104296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2300D93-9EE3-410E-A9B4-B115FE3FCC71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FA1CE-C640-4CE1-8D0A-EAE11EE2827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4/4/2019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Footer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786E5-36B4-4750-9BD9-353AA4FBC16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5400000">
            <a:off x="8473620" y="5799923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xmlns="" val="75492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A3BA4-6507-4AAF-A8E1-C086E99A7945}" type="datetimeFigureOut">
              <a:rPr lang="en-US" noProof="0" smtClean="0"/>
              <a:pPr/>
              <a:t>4/4/2019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00D93-9EE3-410E-A9B4-B115FE3FCC71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701" r:id="rId2"/>
    <p:sldLayoutId id="2147483691" r:id="rId3"/>
    <p:sldLayoutId id="2147483702" r:id="rId4"/>
    <p:sldLayoutId id="2147483703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chemeClr val="tx1"/>
                </a:solidFill>
              </a:rPr>
              <a:t>Синдром </a:t>
            </a:r>
            <a:r>
              <a:rPr lang="ru-RU" i="1" dirty="0" err="1" smtClean="0">
                <a:solidFill>
                  <a:schemeClr val="tx1"/>
                </a:solidFill>
              </a:rPr>
              <a:t>Дабина</a:t>
            </a:r>
            <a:r>
              <a:rPr lang="ru-RU" i="1" dirty="0" smtClean="0">
                <a:solidFill>
                  <a:schemeClr val="tx1"/>
                </a:solidFill>
              </a:rPr>
              <a:t> — Джонсона</a:t>
            </a:r>
            <a:br>
              <a:rPr lang="ru-RU" i="1" dirty="0" smtClean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928794" y="785794"/>
            <a:ext cx="692948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   Синдром </a:t>
            </a:r>
            <a:r>
              <a:rPr lang="ru-RU" b="1" dirty="0" err="1" smtClean="0"/>
              <a:t>Дабина</a:t>
            </a:r>
            <a:r>
              <a:rPr lang="ru-RU" b="1" dirty="0" smtClean="0"/>
              <a:t> — Джонсона</a:t>
            </a:r>
            <a:r>
              <a:rPr lang="ru-RU" dirty="0" smtClean="0"/>
              <a:t> — </a:t>
            </a:r>
            <a:r>
              <a:rPr lang="ru-RU" dirty="0" err="1" smtClean="0"/>
              <a:t>энзимопатическая</a:t>
            </a:r>
            <a:r>
              <a:rPr lang="ru-RU" dirty="0" smtClean="0"/>
              <a:t> </a:t>
            </a:r>
            <a:r>
              <a:rPr lang="ru-RU" dirty="0" smtClean="0"/>
              <a:t>желтуха, </a:t>
            </a:r>
            <a:r>
              <a:rPr lang="ru-RU" dirty="0" smtClean="0"/>
              <a:t>редкий пигментный </a:t>
            </a:r>
            <a:r>
              <a:rPr lang="ru-RU" dirty="0" err="1" smtClean="0"/>
              <a:t>гепатоз</a:t>
            </a:r>
            <a:r>
              <a:rPr lang="ru-RU" dirty="0" smtClean="0"/>
              <a:t>, характеризующийся нарушением экскреции связанного билирубина из </a:t>
            </a:r>
            <a:r>
              <a:rPr lang="ru-RU" dirty="0" err="1" smtClean="0"/>
              <a:t>гепатоцитов</a:t>
            </a:r>
            <a:r>
              <a:rPr lang="ru-RU" dirty="0" smtClean="0"/>
              <a:t> в желчные капилляры, что приводит к </a:t>
            </a:r>
            <a:r>
              <a:rPr lang="ru-RU" dirty="0" err="1" smtClean="0"/>
              <a:t>регургитации</a:t>
            </a:r>
            <a:r>
              <a:rPr lang="ru-RU" dirty="0" smtClean="0"/>
              <a:t> билирубина.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11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5918" y="714356"/>
            <a:ext cx="6548988" cy="4911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857232"/>
            <a:ext cx="6929486" cy="45259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b="1" dirty="0" smtClean="0"/>
              <a:t>Причина </a:t>
            </a:r>
            <a:r>
              <a:rPr lang="ru-RU" b="1" dirty="0" smtClean="0"/>
              <a:t>заболевания обусловлена наследственным дефектом </a:t>
            </a:r>
            <a:r>
              <a:rPr lang="ru-RU" b="1" dirty="0" err="1" smtClean="0"/>
              <a:t>АТФ-зависимой</a:t>
            </a:r>
            <a:r>
              <a:rPr lang="ru-RU" b="1" dirty="0" smtClean="0"/>
              <a:t> транспортной системы канальцев </a:t>
            </a:r>
            <a:r>
              <a:rPr lang="ru-RU" b="1" dirty="0" err="1" smtClean="0"/>
              <a:t>гепатоцитов</a:t>
            </a:r>
            <a:r>
              <a:rPr lang="ru-RU" b="1" dirty="0" smtClean="0"/>
              <a:t>. Задержка билирубина в </a:t>
            </a:r>
            <a:r>
              <a:rPr lang="ru-RU" b="1" dirty="0" err="1" smtClean="0"/>
              <a:t>гепатоцитах</a:t>
            </a:r>
            <a:r>
              <a:rPr lang="ru-RU" b="1" dirty="0" smtClean="0"/>
              <a:t> связана с извращением в них метаболизма адреналина, в результате чего происходит не только накопление билирубина, но и меланина, с дальнейшим развитием меланоза печени.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Эпидемиология</a:t>
            </a:r>
            <a:r>
              <a:rPr lang="ru-RU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1142984"/>
            <a:ext cx="6929486" cy="4525963"/>
          </a:xfrm>
        </p:spPr>
        <p:txBody>
          <a:bodyPr>
            <a:normAutofit fontScale="85000" lnSpcReduction="20000"/>
          </a:bodyPr>
          <a:lstStyle/>
          <a:p>
            <a:r>
              <a:rPr lang="ru-RU" sz="3300" dirty="0" smtClean="0"/>
              <a:t>Синдром </a:t>
            </a:r>
            <a:r>
              <a:rPr lang="ru-RU" sz="3300" dirty="0" err="1" smtClean="0"/>
              <a:t>Дабина</a:t>
            </a:r>
            <a:r>
              <a:rPr lang="ru-RU" sz="3300" dirty="0" smtClean="0"/>
              <a:t> — Джонсона распространён среди иранских евреев в ассоциации с частотой 1:1300.</a:t>
            </a:r>
          </a:p>
          <a:p>
            <a:r>
              <a:rPr lang="ru-RU" sz="3300" dirty="0" smtClean="0"/>
              <a:t>У 60 % больных выявляется снижение активности протромбина вследствие низких значений фактора коагуляции VII.</a:t>
            </a:r>
          </a:p>
          <a:p>
            <a:r>
              <a:rPr lang="ru-RU" sz="3300" dirty="0" smtClean="0"/>
              <a:t>В 70 % случаев синдром </a:t>
            </a:r>
            <a:r>
              <a:rPr lang="ru-RU" sz="3300" dirty="0" err="1" smtClean="0"/>
              <a:t>Дабина</a:t>
            </a:r>
            <a:r>
              <a:rPr lang="ru-RU" sz="3300" dirty="0" smtClean="0"/>
              <a:t> — Джонсона проявляется в молодом возрасте, очень редко у людей старше 50 лет.</a:t>
            </a:r>
          </a:p>
          <a:p>
            <a:r>
              <a:rPr lang="ru-RU" sz="3300" dirty="0" smtClean="0"/>
              <a:t>Заболевание не влияет на продолжительность жизни пациентов.</a:t>
            </a:r>
            <a:endParaRPr lang="ru-RU" sz="3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8794" y="274638"/>
            <a:ext cx="6929486" cy="725470"/>
          </a:xfrm>
        </p:spPr>
        <p:txBody>
          <a:bodyPr>
            <a:normAutofit/>
          </a:bodyPr>
          <a:lstStyle/>
          <a:p>
            <a:r>
              <a:rPr lang="ru-RU" sz="32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Этиология:</a:t>
            </a:r>
            <a:endParaRPr lang="ru-RU" sz="32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1000108"/>
            <a:ext cx="6929486" cy="5126055"/>
          </a:xfrm>
        </p:spPr>
        <p:txBody>
          <a:bodyPr>
            <a:normAutofit fontScale="55000" lnSpcReduction="20000"/>
          </a:bodyPr>
          <a:lstStyle/>
          <a:p>
            <a:r>
              <a:rPr lang="ru-RU" sz="3800" dirty="0" smtClean="0"/>
              <a:t>Синдром </a:t>
            </a:r>
            <a:r>
              <a:rPr lang="ru-RU" sz="3800" dirty="0" err="1" smtClean="0"/>
              <a:t>Дабина</a:t>
            </a:r>
            <a:r>
              <a:rPr lang="ru-RU" sz="3800" dirty="0" smtClean="0"/>
              <a:t> — Джонсона заболевание с аутосомно-рецессивным типом наследования. Генетический дефект заключается в появлении мутации в гене, кодирующем белок, который является ионным каналом, транспортёром органических анионов (</a:t>
            </a:r>
            <a:r>
              <a:rPr lang="ru-RU" sz="3800" dirty="0" err="1" smtClean="0"/>
              <a:t>cMOAT</a:t>
            </a:r>
            <a:r>
              <a:rPr lang="ru-RU" sz="3800" dirty="0" smtClean="0"/>
              <a:t>).</a:t>
            </a:r>
          </a:p>
          <a:p>
            <a:r>
              <a:rPr lang="ru-RU" sz="3800" dirty="0" smtClean="0"/>
              <a:t>В результате </a:t>
            </a:r>
            <a:r>
              <a:rPr lang="ru-RU" sz="3800" dirty="0" err="1" smtClean="0"/>
              <a:t>гепатобилиарный</a:t>
            </a:r>
            <a:r>
              <a:rPr lang="ru-RU" sz="3800" dirty="0" smtClean="0"/>
              <a:t> транспорт билирубина и органических анионов нарушается. В крови увеличивается содержание фракции конъюгированного билирубина, в моче — билирубинурия.</a:t>
            </a:r>
          </a:p>
          <a:p>
            <a:r>
              <a:rPr lang="ru-RU" sz="3800" dirty="0" err="1" smtClean="0"/>
              <a:t>Конъюгационная</a:t>
            </a:r>
            <a:r>
              <a:rPr lang="ru-RU" sz="3800" dirty="0" smtClean="0"/>
              <a:t> желтуха (конъюгированная </a:t>
            </a:r>
            <a:r>
              <a:rPr lang="ru-RU" sz="3800" dirty="0" err="1" smtClean="0"/>
              <a:t>гипербилирубинемия</a:t>
            </a:r>
            <a:r>
              <a:rPr lang="ru-RU" sz="3800" dirty="0" smtClean="0"/>
              <a:t>) диагностируется, если содержание прямой фракции билирубина превышает 0,3 мг/дл (5,2 </a:t>
            </a:r>
            <a:r>
              <a:rPr lang="ru-RU" sz="3800" dirty="0" err="1" smtClean="0"/>
              <a:t>мкмоль</a:t>
            </a:r>
            <a:r>
              <a:rPr lang="ru-RU" sz="3800" dirty="0" smtClean="0"/>
              <a:t>/л), а показатель общего сывороточного билирубина более 2,0 мг/дл (34,2 </a:t>
            </a:r>
            <a:r>
              <a:rPr lang="ru-RU" sz="3800" dirty="0" err="1" smtClean="0"/>
              <a:t>мкмоль</a:t>
            </a:r>
            <a:r>
              <a:rPr lang="ru-RU" sz="3800" dirty="0" smtClean="0"/>
              <a:t>/л) или если содержание прямой фракции билирубина составляет более 15 % от показателя общего сывороточного билирубина, который превышает 2,0 мг/дл.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71670" y="785794"/>
            <a:ext cx="6648746" cy="49865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Морфология</a:t>
            </a:r>
            <a:br>
              <a:rPr lang="ru-RU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1214422"/>
            <a:ext cx="6929486" cy="4911741"/>
          </a:xfrm>
        </p:spPr>
        <p:txBody>
          <a:bodyPr>
            <a:normAutofit fontScale="62500" lnSpcReduction="20000"/>
          </a:bodyPr>
          <a:lstStyle/>
          <a:p>
            <a:pPr algn="just" fontAlgn="base"/>
            <a:r>
              <a:rPr lang="ru-RU" b="1" dirty="0" smtClean="0">
                <a:solidFill>
                  <a:srgbClr val="000000"/>
                </a:solidFill>
              </a:rPr>
              <a:t>Особенностью этого синдрома является изменение цвета печени: она становится зеленовато-серой или коричневато-чёрной. </a:t>
            </a:r>
            <a:r>
              <a:rPr lang="ru-RU" b="1" dirty="0" err="1" smtClean="0">
                <a:solidFill>
                  <a:srgbClr val="000000"/>
                </a:solidFill>
              </a:rPr>
              <a:t>Макроскопически</a:t>
            </a:r>
            <a:r>
              <a:rPr lang="ru-RU" b="1" dirty="0" smtClean="0">
                <a:solidFill>
                  <a:srgbClr val="000000"/>
                </a:solidFill>
              </a:rPr>
              <a:t> в ткани печени определяются темные пятна («шоколадная печень, чёрная печень»), появление которых связывают с нарушением секреции метаболитов тирозина, триптофана, </a:t>
            </a:r>
            <a:r>
              <a:rPr lang="ru-RU" b="1" dirty="0" err="1" smtClean="0">
                <a:solidFill>
                  <a:srgbClr val="000000"/>
                </a:solidFill>
              </a:rPr>
              <a:t>фенилаланина</a:t>
            </a:r>
            <a:r>
              <a:rPr lang="ru-RU" b="1" dirty="0" smtClean="0">
                <a:solidFill>
                  <a:srgbClr val="000000"/>
                </a:solidFill>
              </a:rPr>
              <a:t>.</a:t>
            </a:r>
          </a:p>
          <a:p>
            <a:pPr algn="just" fontAlgn="base">
              <a:buFont typeface="Arial"/>
              <a:buChar char="•"/>
            </a:pPr>
            <a:r>
              <a:rPr lang="ru-RU" b="1" dirty="0" smtClean="0">
                <a:solidFill>
                  <a:srgbClr val="000000"/>
                </a:solidFill>
              </a:rPr>
              <a:t>Структура печени остаётся нормальной. Отложение пигмента также происходит в селезёнке.</a:t>
            </a:r>
          </a:p>
          <a:p>
            <a:pPr algn="just" fontAlgn="base">
              <a:buFont typeface="Arial"/>
              <a:buChar char="•"/>
            </a:pPr>
            <a:r>
              <a:rPr lang="ru-RU" b="1" dirty="0" err="1" smtClean="0">
                <a:solidFill>
                  <a:srgbClr val="000000"/>
                </a:solidFill>
              </a:rPr>
              <a:t>Гепатоциты</a:t>
            </a:r>
            <a:r>
              <a:rPr lang="ru-RU" b="1" dirty="0" smtClean="0">
                <a:solidFill>
                  <a:srgbClr val="000000"/>
                </a:solidFill>
              </a:rPr>
              <a:t> и клетки </a:t>
            </a:r>
            <a:r>
              <a:rPr lang="ru-RU" b="1" dirty="0" err="1" smtClean="0">
                <a:solidFill>
                  <a:srgbClr val="000000"/>
                </a:solidFill>
              </a:rPr>
              <a:t>Купффера</a:t>
            </a:r>
            <a:r>
              <a:rPr lang="ru-RU" b="1" dirty="0" smtClean="0">
                <a:solidFill>
                  <a:srgbClr val="000000"/>
                </a:solidFill>
              </a:rPr>
              <a:t> заполнены тёмным пигментом, который выявляется при окрашивании на липофусцин, преимущественно в центре долек.</a:t>
            </a:r>
          </a:p>
          <a:p>
            <a:pPr algn="just" fontAlgn="base">
              <a:buFont typeface="Arial"/>
              <a:buChar char="•"/>
            </a:pPr>
            <a:r>
              <a:rPr lang="ru-RU" b="1" dirty="0" smtClean="0">
                <a:solidFill>
                  <a:srgbClr val="000000"/>
                </a:solidFill>
              </a:rPr>
              <a:t>При электронной микроскопии пигмент выявляется в плотных тельцах, связанных с лизосомами, выявляются нормальные жёлчные канальцы с </a:t>
            </a:r>
            <a:r>
              <a:rPr lang="ru-RU" b="1" dirty="0" err="1" smtClean="0">
                <a:solidFill>
                  <a:srgbClr val="000000"/>
                </a:solidFill>
              </a:rPr>
              <a:t>интактными</a:t>
            </a:r>
            <a:r>
              <a:rPr lang="ru-RU" b="1" dirty="0" smtClean="0">
                <a:solidFill>
                  <a:srgbClr val="000000"/>
                </a:solidFill>
              </a:rPr>
              <a:t> </a:t>
            </a:r>
            <a:r>
              <a:rPr lang="ru-RU" b="1" dirty="0" err="1" smtClean="0">
                <a:solidFill>
                  <a:srgbClr val="000000"/>
                </a:solidFill>
              </a:rPr>
              <a:t>микроворсинками</a:t>
            </a:r>
            <a:r>
              <a:rPr lang="ru-RU" b="1" dirty="0" smtClean="0">
                <a:solidFill>
                  <a:srgbClr val="000000"/>
                </a:solidFill>
              </a:rPr>
              <a:t>. Лизосомы имеют неровные контуры, увеличены, заполнены зернистым содержимым и часто — жировыми капельками, связанными с мембраной.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7470" y="0"/>
            <a:ext cx="916146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Клиническая картина</a:t>
            </a:r>
            <a:endParaRPr lang="ru-RU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800" i="1" dirty="0" smtClean="0"/>
              <a:t>Синдром </a:t>
            </a:r>
            <a:r>
              <a:rPr lang="ru-RU" sz="2800" i="1" dirty="0" err="1" smtClean="0"/>
              <a:t>Дабина</a:t>
            </a:r>
            <a:r>
              <a:rPr lang="ru-RU" sz="2800" i="1" dirty="0" smtClean="0"/>
              <a:t> — Джонсона — очень редкое заболевание, встречающееся преимущественно у мужчин молодого возраста, в некоторых случаях — с рождения. Клиническая симптоматика более ярко выражена, чем при других формах </a:t>
            </a:r>
            <a:r>
              <a:rPr lang="ru-RU" sz="2800" i="1" dirty="0" err="1" smtClean="0"/>
              <a:t>гипербилирубинемии</a:t>
            </a:r>
            <a:r>
              <a:rPr lang="ru-RU" sz="2800" i="1" dirty="0" smtClean="0"/>
              <a:t>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785794"/>
            <a:ext cx="6929486" cy="5340369"/>
          </a:xfrm>
        </p:spPr>
        <p:txBody>
          <a:bodyPr>
            <a:normAutofit fontScale="85000" lnSpcReduction="10000"/>
          </a:bodyPr>
          <a:lstStyle/>
          <a:p>
            <a:pPr lvl="0" fontAlgn="base">
              <a:buClr>
                <a:schemeClr val="bg1"/>
              </a:buClr>
              <a:buFont typeface="Wingdings" pitchFamily="2" charset="2"/>
              <a:buChar char="§"/>
            </a:pPr>
            <a:r>
              <a:rPr lang="ru-RU" dirty="0" smtClean="0"/>
              <a:t>заболевание передается </a:t>
            </a:r>
            <a:r>
              <a:rPr lang="ru-RU" dirty="0" smtClean="0"/>
              <a:t>аутосомно-рецессивным </a:t>
            </a:r>
            <a:r>
              <a:rPr lang="ru-RU" dirty="0" smtClean="0"/>
              <a:t>путем;</a:t>
            </a:r>
          </a:p>
          <a:p>
            <a:pPr lvl="0" fontAlgn="base">
              <a:buClr>
                <a:schemeClr val="bg1"/>
              </a:buClr>
              <a:buFont typeface="Wingdings" pitchFamily="2" charset="2"/>
              <a:buChar char="§"/>
            </a:pPr>
            <a:r>
              <a:rPr lang="ru-RU" dirty="0" smtClean="0"/>
              <a:t>чаще болеют мужчины;</a:t>
            </a:r>
          </a:p>
          <a:p>
            <a:pPr lvl="0" fontAlgn="base">
              <a:buClr>
                <a:schemeClr val="bg1"/>
              </a:buClr>
              <a:buFont typeface="Wingdings" pitchFamily="2" charset="2"/>
              <a:buChar char="§"/>
            </a:pPr>
            <a:r>
              <a:rPr lang="ru-RU" dirty="0" smtClean="0"/>
              <a:t>первые клинические признаки заболевания обнаруживаются в период от рождения до 25 лет;</a:t>
            </a:r>
          </a:p>
          <a:p>
            <a:pPr lvl="0" fontAlgn="base">
              <a:buClr>
                <a:schemeClr val="bg1"/>
              </a:buClr>
              <a:buFont typeface="Wingdings" pitchFamily="2" charset="2"/>
              <a:buChar char="§"/>
            </a:pPr>
            <a:r>
              <a:rPr lang="ru-RU" dirty="0" smtClean="0"/>
              <a:t>основной признак заболевания — хроническая или </a:t>
            </a:r>
            <a:r>
              <a:rPr lang="ru-RU" dirty="0" err="1" smtClean="0"/>
              <a:t>интермиттирующая</a:t>
            </a:r>
            <a:r>
              <a:rPr lang="ru-RU" dirty="0" smtClean="0"/>
              <a:t> желтуха, </a:t>
            </a:r>
            <a:r>
              <a:rPr lang="ru-RU" dirty="0" err="1" smtClean="0"/>
              <a:t>нерезко</a:t>
            </a:r>
            <a:r>
              <a:rPr lang="ru-RU" dirty="0" smtClean="0"/>
              <a:t> выраженная;</a:t>
            </a:r>
          </a:p>
          <a:p>
            <a:pPr fontAlgn="base">
              <a:buClr>
                <a:schemeClr val="bg1"/>
              </a:buClr>
              <a:buFont typeface="Wingdings" pitchFamily="2" charset="2"/>
              <a:buChar char="§"/>
            </a:pPr>
            <a:r>
              <a:rPr lang="ru-RU" dirty="0" smtClean="0"/>
              <a:t>желтуха сопровождается утомляемостью, тошнотой, снижением аппетита, иногда болями в животе; редко — неинтенсивным кожным зудом;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714356"/>
            <a:ext cx="6929486" cy="5411807"/>
          </a:xfrm>
        </p:spPr>
        <p:txBody>
          <a:bodyPr>
            <a:normAutofit fontScale="85000" lnSpcReduction="20000"/>
          </a:bodyPr>
          <a:lstStyle/>
          <a:p>
            <a:pPr lvl="0" fontAlgn="base">
              <a:buClrTx/>
              <a:buFont typeface="Wingdings" pitchFamily="2" charset="2"/>
              <a:buChar char="§"/>
            </a:pPr>
            <a:r>
              <a:rPr lang="ru-RU" dirty="0" smtClean="0"/>
              <a:t>содержание в крови билирубина повышено до 20-50 </a:t>
            </a:r>
            <a:r>
              <a:rPr lang="ru-RU" dirty="0" err="1" smtClean="0"/>
              <a:t>мкмоль</a:t>
            </a:r>
            <a:r>
              <a:rPr lang="ru-RU" dirty="0" smtClean="0"/>
              <a:t>/л (редко до 80-90 </a:t>
            </a:r>
            <a:r>
              <a:rPr lang="ru-RU" dirty="0" err="1" smtClean="0"/>
              <a:t>мкмоль</a:t>
            </a:r>
            <a:r>
              <a:rPr lang="ru-RU" dirty="0" smtClean="0"/>
              <a:t>/л) за счет преимущественного увеличения конъюгированной (прямой) фракции;</a:t>
            </a:r>
          </a:p>
          <a:p>
            <a:pPr lvl="0" fontAlgn="base">
              <a:buClrTx/>
              <a:buFont typeface="Wingdings" pitchFamily="2" charset="2"/>
              <a:buChar char="§"/>
            </a:pPr>
            <a:r>
              <a:rPr lang="ru-RU" dirty="0" smtClean="0"/>
              <a:t>наблюдается билирубинурия; темный цвет мочи;</a:t>
            </a:r>
          </a:p>
          <a:p>
            <a:pPr lvl="0" fontAlgn="base">
              <a:buClrTx/>
              <a:buFont typeface="Wingdings" pitchFamily="2" charset="2"/>
              <a:buChar char="§"/>
            </a:pPr>
            <a:r>
              <a:rPr lang="ru-RU" dirty="0" smtClean="0"/>
              <a:t>печень у большинства больных не увеличена, изредка отмечается ее увеличение на 1-2 см;</a:t>
            </a:r>
          </a:p>
          <a:p>
            <a:pPr lvl="0" fontAlgn="base">
              <a:buClrTx/>
              <a:buFont typeface="Wingdings" pitchFamily="2" charset="2"/>
              <a:buChar char="§"/>
            </a:pPr>
            <a:r>
              <a:rPr lang="ru-RU" dirty="0" err="1" smtClean="0"/>
              <a:t>бромсульфалеиновая</a:t>
            </a:r>
            <a:r>
              <a:rPr lang="ru-RU" dirty="0" smtClean="0"/>
              <a:t> проба, а также радиоизотопная </a:t>
            </a:r>
            <a:r>
              <a:rPr lang="ru-RU" dirty="0" err="1" smtClean="0"/>
              <a:t>гепатография</a:t>
            </a:r>
            <a:r>
              <a:rPr lang="ru-RU" dirty="0" smtClean="0"/>
              <a:t> выявляют резкое нарушение экскреторной функции печени; другие функциональные пробы печени существенно не изменены;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1928794" y="714356"/>
            <a:ext cx="6929486" cy="3697295"/>
          </a:xfrm>
        </p:spPr>
        <p:txBody>
          <a:bodyPr>
            <a:normAutofit fontScale="85000" lnSpcReduction="10000"/>
          </a:bodyPr>
          <a:lstStyle/>
          <a:p>
            <a:pPr marL="285750" indent="-285750"/>
            <a:r>
              <a:rPr lang="ru-RU" dirty="0" smtClean="0"/>
              <a:t>при рентгенологическом исследовании желчевыводящих путей характерно отсутствие </a:t>
            </a:r>
            <a:r>
              <a:rPr lang="ru-RU" dirty="0" err="1" smtClean="0"/>
              <a:t>контрастирования</a:t>
            </a:r>
            <a:r>
              <a:rPr lang="ru-RU" dirty="0" smtClean="0"/>
              <a:t> или позднее и слабое заполнение желчных путей и пузыря контрастным веществом;</a:t>
            </a:r>
          </a:p>
          <a:p>
            <a:pPr marL="285750" indent="-285750"/>
            <a:r>
              <a:rPr lang="ru-RU" dirty="0" smtClean="0"/>
              <a:t>изменений показателей крови нет;</a:t>
            </a:r>
          </a:p>
          <a:p>
            <a:pPr marL="285750" indent="-285750"/>
            <a:r>
              <a:rPr lang="ru-RU" dirty="0" smtClean="0"/>
              <a:t>синдром цитолиза </a:t>
            </a:r>
            <a:r>
              <a:rPr lang="ru-RU" dirty="0" err="1" smtClean="0"/>
              <a:t>гепатоцитов</a:t>
            </a:r>
            <a:r>
              <a:rPr lang="ru-RU" dirty="0" smtClean="0"/>
              <a:t> не характерен.</a:t>
            </a:r>
          </a:p>
          <a:p>
            <a:pPr marL="285750" indent="-285750"/>
            <a:r>
              <a:rPr lang="ru-RU" dirty="0" smtClean="0"/>
              <a:t>изменены;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Диагностика</a:t>
            </a:r>
            <a:endParaRPr lang="ru-RU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1285861"/>
            <a:ext cx="6929486" cy="150019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i="1" u="sng" dirty="0" err="1" smtClean="0"/>
              <a:t>Физикальные</a:t>
            </a:r>
            <a:r>
              <a:rPr lang="ru-RU" b="1" i="1" u="sng" dirty="0" smtClean="0"/>
              <a:t> </a:t>
            </a:r>
            <a:r>
              <a:rPr lang="ru-RU" b="1" i="1" u="sng" dirty="0" smtClean="0"/>
              <a:t>методы обследования</a:t>
            </a:r>
          </a:p>
          <a:p>
            <a:pPr>
              <a:buNone/>
            </a:pPr>
            <a:r>
              <a:rPr lang="ru-RU" dirty="0" smtClean="0"/>
              <a:t>    В </a:t>
            </a:r>
            <a:r>
              <a:rPr lang="ru-RU" dirty="0" smtClean="0"/>
              <a:t>результате внешнего осмотра выявляется </a:t>
            </a:r>
            <a:r>
              <a:rPr lang="ru-RU" dirty="0" err="1" smtClean="0"/>
              <a:t>иктеричность</a:t>
            </a:r>
            <a:r>
              <a:rPr lang="ru-RU" dirty="0" smtClean="0"/>
              <a:t> (желтушность) кожного покрова и слизистых оболочек. 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7174" y="2938373"/>
            <a:ext cx="4488164" cy="30814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Диагностика</a:t>
            </a:r>
            <a:br>
              <a:rPr lang="ru-RU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1000108"/>
            <a:ext cx="6929486" cy="5126055"/>
          </a:xfrm>
        </p:spPr>
        <p:txBody>
          <a:bodyPr>
            <a:normAutofit fontScale="55000" lnSpcReduction="20000"/>
          </a:bodyPr>
          <a:lstStyle/>
          <a:p>
            <a:pPr algn="just" fontAlgn="base">
              <a:buNone/>
            </a:pPr>
            <a:r>
              <a:rPr lang="ru-RU" sz="3600" b="1" i="1" u="sng" dirty="0" smtClean="0">
                <a:solidFill>
                  <a:srgbClr val="000000"/>
                </a:solidFill>
              </a:rPr>
              <a:t>Лабораторные исследования</a:t>
            </a:r>
          </a:p>
          <a:p>
            <a:pPr algn="just" fontAlgn="base"/>
            <a:r>
              <a:rPr lang="ru-RU" dirty="0" smtClean="0">
                <a:solidFill>
                  <a:srgbClr val="000000"/>
                </a:solidFill>
              </a:rPr>
              <a:t>Обязательные:</a:t>
            </a:r>
          </a:p>
          <a:p>
            <a:pPr algn="just" fontAlgn="base"/>
            <a:r>
              <a:rPr lang="ru-RU" dirty="0" smtClean="0">
                <a:solidFill>
                  <a:srgbClr val="000000"/>
                </a:solidFill>
              </a:rPr>
              <a:t>• общий анализ крови;</a:t>
            </a:r>
          </a:p>
          <a:p>
            <a:pPr algn="just" fontAlgn="base"/>
            <a:r>
              <a:rPr lang="ru-RU" dirty="0" smtClean="0">
                <a:solidFill>
                  <a:srgbClr val="000000"/>
                </a:solidFill>
              </a:rPr>
              <a:t>• общий анализ мочи;</a:t>
            </a:r>
          </a:p>
          <a:p>
            <a:pPr algn="just" fontAlgn="base"/>
            <a:r>
              <a:rPr lang="ru-RU" dirty="0" smtClean="0">
                <a:solidFill>
                  <a:srgbClr val="000000"/>
                </a:solidFill>
              </a:rPr>
              <a:t>• билирубин крови — повышение конъюгированного билирубина;</a:t>
            </a:r>
          </a:p>
          <a:p>
            <a:pPr algn="just" fontAlgn="base"/>
            <a:r>
              <a:rPr lang="ru-RU" dirty="0" smtClean="0">
                <a:solidFill>
                  <a:srgbClr val="000000"/>
                </a:solidFill>
              </a:rPr>
              <a:t>• билирубин мочи — повышен</a:t>
            </a:r>
          </a:p>
          <a:p>
            <a:pPr algn="just" fontAlgn="base"/>
            <a:r>
              <a:rPr lang="ru-RU" dirty="0" smtClean="0">
                <a:solidFill>
                  <a:srgbClr val="000000"/>
                </a:solidFill>
              </a:rPr>
              <a:t>• проба с </a:t>
            </a:r>
            <a:r>
              <a:rPr lang="ru-RU" dirty="0" err="1" smtClean="0">
                <a:solidFill>
                  <a:srgbClr val="000000"/>
                </a:solidFill>
              </a:rPr>
              <a:t>фенобарбиталом</a:t>
            </a:r>
            <a:r>
              <a:rPr lang="ru-RU" dirty="0" smtClean="0">
                <a:solidFill>
                  <a:srgbClr val="000000"/>
                </a:solidFill>
              </a:rPr>
              <a:t> — снижение уровня билирубина на фоне приема </a:t>
            </a:r>
            <a:r>
              <a:rPr lang="ru-RU" dirty="0" err="1" smtClean="0">
                <a:solidFill>
                  <a:srgbClr val="000000"/>
                </a:solidFill>
              </a:rPr>
              <a:t>фенобарбитала</a:t>
            </a:r>
            <a:r>
              <a:rPr lang="ru-RU" dirty="0" smtClean="0">
                <a:solidFill>
                  <a:srgbClr val="000000"/>
                </a:solidFill>
              </a:rPr>
              <a:t>;</a:t>
            </a:r>
          </a:p>
          <a:p>
            <a:pPr algn="just" fontAlgn="base"/>
            <a:r>
              <a:rPr lang="ru-RU" dirty="0" smtClean="0">
                <a:solidFill>
                  <a:srgbClr val="000000"/>
                </a:solidFill>
              </a:rPr>
              <a:t>• ферменты крови (</a:t>
            </a:r>
            <a:r>
              <a:rPr lang="ru-RU" dirty="0" err="1" smtClean="0">
                <a:solidFill>
                  <a:srgbClr val="000000"/>
                </a:solidFill>
              </a:rPr>
              <a:t>АсНТ</a:t>
            </a:r>
            <a:r>
              <a:rPr lang="ru-RU" dirty="0" smtClean="0">
                <a:solidFill>
                  <a:srgbClr val="000000"/>
                </a:solidFill>
              </a:rPr>
              <a:t>, </a:t>
            </a:r>
            <a:r>
              <a:rPr lang="ru-RU" dirty="0" err="1" smtClean="0">
                <a:solidFill>
                  <a:srgbClr val="000000"/>
                </a:solidFill>
              </a:rPr>
              <a:t>АлАТ</a:t>
            </a:r>
            <a:r>
              <a:rPr lang="ru-RU" dirty="0" smtClean="0">
                <a:solidFill>
                  <a:srgbClr val="000000"/>
                </a:solidFill>
              </a:rPr>
              <a:t>, ГГТП, ЩФ) — возможно умеренное повышение;</a:t>
            </a:r>
          </a:p>
          <a:p>
            <a:pPr algn="just" fontAlgn="base"/>
            <a:r>
              <a:rPr lang="ru-RU" dirty="0" smtClean="0">
                <a:solidFill>
                  <a:srgbClr val="000000"/>
                </a:solidFill>
              </a:rPr>
              <a:t>• </a:t>
            </a:r>
            <a:r>
              <a:rPr lang="ru-RU" dirty="0" err="1" smtClean="0">
                <a:solidFill>
                  <a:srgbClr val="000000"/>
                </a:solidFill>
              </a:rPr>
              <a:t>бромсульфалеиновая</a:t>
            </a:r>
            <a:r>
              <a:rPr lang="ru-RU" dirty="0" smtClean="0">
                <a:solidFill>
                  <a:srgbClr val="000000"/>
                </a:solidFill>
              </a:rPr>
              <a:t> проба — повышение уровня в сыворотке кривой выведения через 90 мин в сравнении с таковым через 45 мин;</a:t>
            </a:r>
          </a:p>
          <a:p>
            <a:pPr algn="just" fontAlgn="base"/>
            <a:r>
              <a:rPr lang="ru-RU" dirty="0" smtClean="0">
                <a:solidFill>
                  <a:srgbClr val="000000"/>
                </a:solidFill>
              </a:rPr>
              <a:t>• уровень общего </a:t>
            </a:r>
            <a:r>
              <a:rPr lang="ru-RU" dirty="0" err="1" smtClean="0">
                <a:solidFill>
                  <a:srgbClr val="000000"/>
                </a:solidFill>
              </a:rPr>
              <a:t>копропорфирина</a:t>
            </a:r>
            <a:r>
              <a:rPr lang="ru-RU" dirty="0" smtClean="0">
                <a:solidFill>
                  <a:srgbClr val="000000"/>
                </a:solidFill>
              </a:rPr>
              <a:t> в суточной моче — не изменен;</a:t>
            </a:r>
          </a:p>
          <a:p>
            <a:pPr algn="just" fontAlgn="base"/>
            <a:r>
              <a:rPr lang="ru-RU" dirty="0" smtClean="0">
                <a:solidFill>
                  <a:srgbClr val="000000"/>
                </a:solidFill>
              </a:rPr>
              <a:t>• уровень изомера </a:t>
            </a:r>
            <a:r>
              <a:rPr lang="ru-RU" dirty="0" err="1" smtClean="0">
                <a:solidFill>
                  <a:srgbClr val="000000"/>
                </a:solidFill>
              </a:rPr>
              <a:t>копропорфирина</a:t>
            </a:r>
            <a:r>
              <a:rPr lang="ru-RU" dirty="0" smtClean="0">
                <a:solidFill>
                  <a:srgbClr val="000000"/>
                </a:solidFill>
              </a:rPr>
              <a:t> типа I в суточной моче — увеличение. При наличии показаний:</a:t>
            </a:r>
          </a:p>
          <a:p>
            <a:pPr algn="just" fontAlgn="base"/>
            <a:r>
              <a:rPr lang="ru-RU" dirty="0" smtClean="0">
                <a:solidFill>
                  <a:srgbClr val="000000"/>
                </a:solidFill>
              </a:rPr>
              <a:t>• маркеры вирусов гепатита B, С, D — для исключения вирусных гепатитов.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Диагностика</a:t>
            </a:r>
            <a:br>
              <a:rPr lang="ru-RU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1071546"/>
            <a:ext cx="6929486" cy="5054617"/>
          </a:xfrm>
        </p:spPr>
        <p:txBody>
          <a:bodyPr>
            <a:normAutofit lnSpcReduction="10000"/>
          </a:bodyPr>
          <a:lstStyle/>
          <a:p>
            <a:pPr lvl="1" algn="just">
              <a:buNone/>
            </a:pPr>
            <a:r>
              <a:rPr lang="ru-RU" sz="2000" b="1" i="1" u="sng" dirty="0" smtClean="0">
                <a:solidFill>
                  <a:schemeClr val="tx1"/>
                </a:solidFill>
              </a:rPr>
              <a:t>Инструментальные и другие методы диагностики</a:t>
            </a:r>
          </a:p>
          <a:p>
            <a:pPr lvl="1" algn="just"/>
            <a:r>
              <a:rPr lang="ru-RU" sz="2000" b="1" i="1" u="sng" dirty="0" smtClean="0">
                <a:solidFill>
                  <a:schemeClr val="tx1"/>
                </a:solidFill>
              </a:rPr>
              <a:t>Обязательные:</a:t>
            </a:r>
          </a:p>
          <a:p>
            <a:pPr lvl="1" algn="just"/>
            <a:r>
              <a:rPr lang="ru-RU" sz="2000" dirty="0" smtClean="0">
                <a:solidFill>
                  <a:schemeClr val="tx1"/>
                </a:solidFill>
              </a:rPr>
              <a:t>• УЗИ органов брюшной полости (определение размеров и состояния паренхимы печени — обычно умеренно увеличены; размеры, форма, толщина стенок желчного пузыря и желчных протоков — не изменены, конкременты отсутствуют; размеры селезенки — нередко бывают увеличены);</a:t>
            </a:r>
          </a:p>
          <a:p>
            <a:pPr lvl="1" algn="just"/>
            <a:r>
              <a:rPr lang="ru-RU" sz="2000" dirty="0" smtClean="0">
                <a:solidFill>
                  <a:schemeClr val="tx1"/>
                </a:solidFill>
              </a:rPr>
              <a:t>• </a:t>
            </a:r>
            <a:r>
              <a:rPr lang="ru-RU" sz="2000" dirty="0" err="1" smtClean="0">
                <a:solidFill>
                  <a:schemeClr val="tx1"/>
                </a:solidFill>
              </a:rPr>
              <a:t>пероральная</a:t>
            </a:r>
            <a:r>
              <a:rPr lang="ru-RU" sz="2000" dirty="0" smtClean="0">
                <a:solidFill>
                  <a:schemeClr val="tx1"/>
                </a:solidFill>
              </a:rPr>
              <a:t> или внутривенная холецистография — запаздывание или полное </a:t>
            </a:r>
            <a:r>
              <a:rPr lang="ru-RU" sz="2000" dirty="0" err="1" smtClean="0">
                <a:solidFill>
                  <a:schemeClr val="tx1"/>
                </a:solidFill>
              </a:rPr>
              <a:t>отсутствиe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</a:rPr>
              <a:t>контрастирования</a:t>
            </a:r>
            <a:r>
              <a:rPr lang="ru-RU" sz="2000" dirty="0" smtClean="0">
                <a:solidFill>
                  <a:schemeClr val="tx1"/>
                </a:solidFill>
              </a:rPr>
              <a:t> желчного пузыря и желчных протоков. При наличии показаний:</a:t>
            </a:r>
          </a:p>
          <a:p>
            <a:pPr lvl="1" algn="just"/>
            <a:r>
              <a:rPr lang="ru-RU" sz="2000" dirty="0" smtClean="0">
                <a:solidFill>
                  <a:schemeClr val="tx1"/>
                </a:solidFill>
              </a:rPr>
              <a:t>• пункционная биопсия печени — обнаружение в </a:t>
            </a:r>
            <a:r>
              <a:rPr lang="ru-RU" sz="2000" dirty="0" err="1" smtClean="0">
                <a:solidFill>
                  <a:schemeClr val="tx1"/>
                </a:solidFill>
              </a:rPr>
              <a:t>гепатоцитах</a:t>
            </a:r>
            <a:r>
              <a:rPr lang="ru-RU" sz="2000" dirty="0" smtClean="0">
                <a:solidFill>
                  <a:schemeClr val="tx1"/>
                </a:solidFill>
              </a:rPr>
              <a:t> печени характерного пигмента;</a:t>
            </a:r>
          </a:p>
          <a:p>
            <a:pPr lvl="1" algn="just"/>
            <a:r>
              <a:rPr lang="ru-RU" sz="2000" dirty="0" smtClean="0">
                <a:solidFill>
                  <a:schemeClr val="tx1"/>
                </a:solidFill>
              </a:rPr>
              <a:t>• диагностическая лапароскопия — характерное черное окрашивание печени.</a:t>
            </a:r>
          </a:p>
          <a:p>
            <a:pPr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Лечение</a:t>
            </a:r>
            <a:endParaRPr lang="ru-RU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857232"/>
            <a:ext cx="6929486" cy="5268931"/>
          </a:xfrm>
        </p:spPr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pPr marL="285750" indent="-285750"/>
            <a:r>
              <a:rPr lang="ru-RU" dirty="0" smtClean="0"/>
              <a:t>Стремление избежать провоцирующих факторов (инфекции, физические и психические нагрузки, употребление алкоголя и </a:t>
            </a:r>
            <a:r>
              <a:rPr lang="ru-RU" dirty="0" err="1" smtClean="0"/>
              <a:t>гепатотоксичных</a:t>
            </a:r>
            <a:r>
              <a:rPr lang="ru-RU" dirty="0" smtClean="0"/>
              <a:t> лекарств)</a:t>
            </a:r>
          </a:p>
          <a:p>
            <a:pPr marL="285750" indent="-285750"/>
            <a:r>
              <a:rPr lang="ru-RU" dirty="0" smtClean="0"/>
              <a:t>Противопоказана инсоляция</a:t>
            </a:r>
          </a:p>
          <a:p>
            <a:pPr marL="285750" indent="-285750"/>
            <a:r>
              <a:rPr lang="ru-RU" dirty="0" smtClean="0"/>
              <a:t>Диета с ограничением тугоплавких жиров и продуктов содержащих консерванты. Витамины группы В.</a:t>
            </a:r>
          </a:p>
          <a:p>
            <a:pPr marL="285750" indent="-285750"/>
            <a:r>
              <a:rPr lang="ru-RU" dirty="0" smtClean="0"/>
              <a:t>Рекомендуются желчегонные средства.</a:t>
            </a:r>
          </a:p>
          <a:p>
            <a:pPr marL="285750" indent="-285750"/>
            <a:r>
              <a:rPr lang="ru-RU" dirty="0" smtClean="0"/>
              <a:t>Санация хронических очагов инфекции и лечение имеющейся патологии желчевыводящих путей.</a:t>
            </a:r>
          </a:p>
          <a:p>
            <a:endParaRPr lang="ru-RU" b="1" i="1" u="sng" dirty="0" smtClean="0"/>
          </a:p>
          <a:p>
            <a:pPr>
              <a:buNone/>
            </a:pPr>
            <a:r>
              <a:rPr lang="ru-RU" b="1" i="1" u="sng" dirty="0" smtClean="0"/>
              <a:t>Критерии эффективности лечения</a:t>
            </a:r>
          </a:p>
          <a:p>
            <a:pPr>
              <a:buNone/>
            </a:pPr>
            <a:r>
              <a:rPr lang="ru-RU" dirty="0" smtClean="0"/>
              <a:t>      Уменьшение </a:t>
            </a:r>
            <a:r>
              <a:rPr lang="ru-RU" dirty="0" smtClean="0"/>
              <a:t>интенсивности или устранение желтухи. Нормализация (достоверное уменьшение) уровня билирубина в крови. Продолжительность лечения — в течение всей жизни.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Профилактика</a:t>
            </a:r>
            <a:r>
              <a:rPr lang="ru-RU" i="1" dirty="0" smtClean="0">
                <a:solidFill>
                  <a:srgbClr val="000000"/>
                </a:solidFill>
              </a:rPr>
              <a:t/>
            </a:r>
            <a:br>
              <a:rPr lang="ru-RU" i="1" dirty="0" smtClean="0">
                <a:solidFill>
                  <a:srgbClr val="000000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1214422"/>
            <a:ext cx="6929486" cy="4554551"/>
          </a:xfrm>
        </p:spPr>
        <p:txBody>
          <a:bodyPr/>
          <a:lstStyle/>
          <a:p>
            <a:pPr>
              <a:buNone/>
            </a:pPr>
            <a:r>
              <a:rPr lang="ru-RU" sz="2800" b="1" dirty="0" smtClean="0"/>
              <a:t>    Родители</a:t>
            </a:r>
            <a:r>
              <a:rPr lang="ru-RU" sz="2800" b="1" dirty="0" smtClean="0"/>
              <a:t>, имеющие детей, страдающих этим синдромом, должны проконсультироваться у генетика перед планированием очередной беременности. Аналогичным образом следует поступать, если у родственников семейной пары, собирающейся иметь детей, диагностирован.</a:t>
            </a:r>
          </a:p>
          <a:p>
            <a:pPr>
              <a:buNone/>
            </a:pP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44131</TotalTime>
  <Words>691</Words>
  <Application>Microsoft Office PowerPoint</Application>
  <PresentationFormat>Экран (4:3)</PresentationFormat>
  <Paragraphs>67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Blank</vt:lpstr>
      <vt:lpstr>Custom Design</vt:lpstr>
      <vt:lpstr>Синдром Дабина — Джонсона </vt:lpstr>
      <vt:lpstr>Слайд 2</vt:lpstr>
      <vt:lpstr>Слайд 3</vt:lpstr>
      <vt:lpstr>Слайд 4</vt:lpstr>
      <vt:lpstr>Эпидемиология </vt:lpstr>
      <vt:lpstr>Этиология:</vt:lpstr>
      <vt:lpstr>Слайд 7</vt:lpstr>
      <vt:lpstr>Морфология </vt:lpstr>
      <vt:lpstr>Слайд 9</vt:lpstr>
      <vt:lpstr>Слайд 10</vt:lpstr>
      <vt:lpstr>Слайд 11</vt:lpstr>
      <vt:lpstr>Клиническая картина</vt:lpstr>
      <vt:lpstr>Слайд 13</vt:lpstr>
      <vt:lpstr>Слайд 14</vt:lpstr>
      <vt:lpstr>Слайд 15</vt:lpstr>
      <vt:lpstr>Диагностика</vt:lpstr>
      <vt:lpstr>Диагностика </vt:lpstr>
      <vt:lpstr>Диагностика </vt:lpstr>
      <vt:lpstr>Слайд 19</vt:lpstr>
      <vt:lpstr>Лечение</vt:lpstr>
      <vt:lpstr>Профилактика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- Medical</dc:title>
  <dc:creator>showeet.com</dc:creator>
  <dc:description>© Copyright Showeet.com</dc:description>
  <cp:lastModifiedBy>Admin</cp:lastModifiedBy>
  <cp:revision>11</cp:revision>
  <dcterms:created xsi:type="dcterms:W3CDTF">2011-05-09T14:18:21Z</dcterms:created>
  <dcterms:modified xsi:type="dcterms:W3CDTF">2019-04-04T08:29:16Z</dcterms:modified>
  <cp:category>Templates</cp:category>
</cp:coreProperties>
</file>