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35"/>
  </p:notesMasterIdLst>
  <p:sldIdLst>
    <p:sldId id="299" r:id="rId2"/>
    <p:sldId id="258" r:id="rId3"/>
    <p:sldId id="285" r:id="rId4"/>
    <p:sldId id="284" r:id="rId5"/>
    <p:sldId id="306" r:id="rId6"/>
    <p:sldId id="286" r:id="rId7"/>
    <p:sldId id="324" r:id="rId8"/>
    <p:sldId id="287" r:id="rId9"/>
    <p:sldId id="277" r:id="rId10"/>
    <p:sldId id="275" r:id="rId11"/>
    <p:sldId id="273" r:id="rId12"/>
    <p:sldId id="276" r:id="rId13"/>
    <p:sldId id="303" r:id="rId14"/>
    <p:sldId id="325" r:id="rId15"/>
    <p:sldId id="311" r:id="rId16"/>
    <p:sldId id="267" r:id="rId17"/>
    <p:sldId id="26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312" r:id="rId27"/>
    <p:sldId id="318" r:id="rId28"/>
    <p:sldId id="323" r:id="rId29"/>
    <p:sldId id="314" r:id="rId30"/>
    <p:sldId id="320" r:id="rId31"/>
    <p:sldId id="298" r:id="rId32"/>
    <p:sldId id="322" r:id="rId33"/>
    <p:sldId id="316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18" autoAdjust="0"/>
    <p:restoredTop sz="94660"/>
  </p:normalViewPr>
  <p:slideViewPr>
    <p:cSldViewPr>
      <p:cViewPr varScale="1">
        <p:scale>
          <a:sx n="65" d="100"/>
          <a:sy n="65" d="100"/>
        </p:scale>
        <p:origin x="159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52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F72BA4-3794-4AED-B129-B2E2FB9B2DDF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E9A1A5-7570-439B-931F-8DEEA78C90C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800B423-3E5D-4D9B-A0CB-11A8CCD7602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6EDF051-9D7B-410A-8858-F48295765C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www.polismed.com/subject-fermenty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avatarko.ru/kartinka.php?id=77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hyperlink" Target="http://avatarko.ru/kartinka.php?id=208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lismed.com/subject-ehkzema.html" TargetMode="External"/><Relationship Id="rId2" Type="http://schemas.openxmlformats.org/officeDocument/2006/relationships/hyperlink" Target="https://www.polismed.com/subject-syp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olismed.com/subject-ehnurez-nederzhanie-mochi.html" TargetMode="External"/><Relationship Id="rId5" Type="http://schemas.openxmlformats.org/officeDocument/2006/relationships/hyperlink" Target="https://www.polismed.com/subject-sudorogi.html" TargetMode="External"/><Relationship Id="rId4" Type="http://schemas.openxmlformats.org/officeDocument/2006/relationships/hyperlink" Target="https://www.polismed.com/subject-rvota.html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olismed.com/subject-fenilketonurija-fku.html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dic.academic.ru/dic.nsf/medic2/6313" TargetMode="Externa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1142999"/>
            <a:ext cx="8390981" cy="5201469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err="1" smtClean="0"/>
              <a:t>Фенилкетонурия</a:t>
            </a:r>
            <a:r>
              <a:rPr lang="ru-RU" dirty="0" smtClean="0"/>
              <a:t>, </a:t>
            </a:r>
            <a:r>
              <a:rPr lang="ru-RU" dirty="0" err="1" smtClean="0"/>
              <a:t>гистидинемия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1600" dirty="0" smtClean="0"/>
              <a:t>Работу сделала:</a:t>
            </a:r>
            <a:br>
              <a:rPr lang="ru-RU" sz="1600" dirty="0" smtClean="0"/>
            </a:br>
            <a:r>
              <a:rPr lang="ru-RU" sz="1600" dirty="0" smtClean="0"/>
              <a:t>студентка 5 курса, 2 мед фак-та, 27гр.,</a:t>
            </a:r>
            <a:br>
              <a:rPr lang="ru-RU" sz="1600" dirty="0" smtClean="0"/>
            </a:br>
            <a:r>
              <a:rPr lang="ru-RU" sz="1600" dirty="0" smtClean="0"/>
              <a:t>Дендерес София Михайловна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Объект 3" descr="&lt;strong&gt;Фенилкетонурия&lt;/strong&gt;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24" y="1853950"/>
            <a:ext cx="3779565" cy="3779565"/>
          </a:xfrm>
        </p:spPr>
      </p:pic>
      <p:pic>
        <p:nvPicPr>
          <p:cNvPr id="5" name="Рисунок 4" descr="&lt;strong&gt;Фенилкетонурия&lt;/strong&gt; у детей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204864"/>
            <a:ext cx="3412085" cy="22775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0"/>
            <a:ext cx="7406640" cy="14287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i="1" u="sng" dirty="0" err="1" smtClean="0">
                <a:solidFill>
                  <a:srgbClr val="FF0000"/>
                </a:solidFill>
              </a:rPr>
              <a:t>Фенилкетонурия</a:t>
            </a:r>
            <a:r>
              <a:rPr lang="ru-RU" sz="4400" i="1" u="sng" dirty="0" smtClean="0"/>
              <a:t/>
            </a:r>
            <a:br>
              <a:rPr lang="ru-RU" sz="4400" i="1" u="sng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10" y="3857628"/>
            <a:ext cx="8501090" cy="2857520"/>
          </a:xfrm>
        </p:spPr>
        <p:txBody>
          <a:bodyPr>
            <a:normAutofit fontScale="70000" lnSpcReduction="20000"/>
          </a:bodyPr>
          <a:lstStyle/>
          <a:p>
            <a:r>
              <a:rPr lang="ru-RU" sz="2800" b="1" dirty="0" err="1" smtClean="0"/>
              <a:t>Фенилкетонурия</a:t>
            </a:r>
            <a:r>
              <a:rPr lang="ru-RU" sz="2800" b="1" dirty="0" smtClean="0"/>
              <a:t> (ФКУ)</a:t>
            </a:r>
            <a:r>
              <a:rPr lang="ru-RU" sz="2800" dirty="0" smtClean="0"/>
              <a:t> – довольно редкое наследственное заболевание, связанное с нарушением обмена аминокислот. Организм больного </a:t>
            </a:r>
            <a:r>
              <a:rPr lang="ru-RU" sz="2800" dirty="0" err="1" smtClean="0"/>
              <a:t>фенилкетонурией</a:t>
            </a:r>
            <a:r>
              <a:rPr lang="ru-RU" sz="2800" dirty="0" smtClean="0"/>
              <a:t> человека не способен расщеплять аминокислоту </a:t>
            </a:r>
            <a:r>
              <a:rPr lang="ru-RU" sz="2800" b="1" dirty="0" err="1" smtClean="0"/>
              <a:t>фенилаланин</a:t>
            </a:r>
            <a:r>
              <a:rPr lang="ru-RU" sz="2800" dirty="0" smtClean="0"/>
              <a:t>, которая поступает с белковой пищей. В результате этого, в тканях накапливаются соединения, отравляющие нервную систему и головной мозг в частности. Развивается умственная отсталость (</a:t>
            </a:r>
            <a:r>
              <a:rPr lang="ru-RU" sz="2800" dirty="0" err="1" smtClean="0"/>
              <a:t>малоумие</a:t>
            </a:r>
            <a:r>
              <a:rPr lang="ru-RU" sz="2800" dirty="0" smtClean="0"/>
              <a:t>), вплоть до </a:t>
            </a:r>
            <a:r>
              <a:rPr lang="ru-RU" sz="2800" dirty="0" err="1" smtClean="0"/>
              <a:t>идиотии</a:t>
            </a:r>
            <a:r>
              <a:rPr lang="ru-RU" sz="2800" dirty="0" smtClean="0"/>
              <a:t>. </a:t>
            </a:r>
          </a:p>
          <a:p>
            <a:endParaRPr lang="ru-RU" sz="2800" dirty="0" smtClean="0"/>
          </a:p>
          <a:p>
            <a:r>
              <a:rPr lang="ru-RU" sz="2800" dirty="0" smtClean="0"/>
              <a:t>В связи с этим болезнь получила и другое название – </a:t>
            </a:r>
            <a:r>
              <a:rPr lang="ru-RU" sz="2800" dirty="0" err="1" smtClean="0"/>
              <a:t>фенилпировиноградная</a:t>
            </a:r>
            <a:r>
              <a:rPr lang="ru-RU" sz="2800" dirty="0" smtClean="0"/>
              <a:t> олигофрения.</a:t>
            </a:r>
            <a:endParaRPr lang="ru-RU" sz="2800" i="1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фенилкетонурия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928670"/>
            <a:ext cx="328614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https://www.polismed.com/upfiles/articles/midi/5/02076800138070747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785794"/>
            <a:ext cx="2714644" cy="258248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97200" y="332656"/>
            <a:ext cx="5400600" cy="6696744"/>
          </a:xfrm>
        </p:spPr>
        <p:txBody>
          <a:bodyPr>
            <a:normAutofit/>
          </a:bodyPr>
          <a:lstStyle/>
          <a:p>
            <a:r>
              <a:rPr lang="ru-RU" sz="1600" u="sng" dirty="0" smtClean="0">
                <a:solidFill>
                  <a:srgbClr val="FF0000"/>
                </a:solidFill>
              </a:rPr>
              <a:t>Причина возникновения </a:t>
            </a:r>
            <a:r>
              <a:rPr lang="ru-RU" sz="1600" dirty="0" smtClean="0"/>
              <a:t>этого заболевания связана с тем, что в печени человека не вырабатывается особый фермент – </a:t>
            </a:r>
            <a:r>
              <a:rPr lang="ru-RU" sz="1600" b="1" dirty="0" smtClean="0"/>
              <a:t>фенилаланин-4-гидроксилаза.( снижения активности печеночного фермента)   </a:t>
            </a:r>
            <a:r>
              <a:rPr lang="ru-RU" sz="1600" dirty="0" smtClean="0"/>
              <a:t>Он отвечает за превращение </a:t>
            </a:r>
            <a:r>
              <a:rPr lang="ru-RU" sz="1600" dirty="0" err="1" smtClean="0"/>
              <a:t>фенилаланина</a:t>
            </a:r>
            <a:r>
              <a:rPr lang="ru-RU" sz="1600" dirty="0" smtClean="0"/>
              <a:t> в тирозин. Последний входит в состав пигмента меланина, </a:t>
            </a:r>
            <a:r>
              <a:rPr lang="ru-RU" sz="1600" dirty="0" smtClean="0">
                <a:hlinkClick r:id="rId2"/>
              </a:rPr>
              <a:t>ферментов</a:t>
            </a:r>
            <a:r>
              <a:rPr lang="ru-RU" sz="1600" dirty="0" smtClean="0"/>
              <a:t>, гормонов и необходим для нормальной работы организма.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При ФКУ </a:t>
            </a:r>
            <a:r>
              <a:rPr lang="ru-RU" sz="1600" dirty="0" err="1" smtClean="0"/>
              <a:t>фенилаланин</a:t>
            </a:r>
            <a:r>
              <a:rPr lang="ru-RU" sz="1600" dirty="0" smtClean="0"/>
              <a:t>, в результате побочных путей обмена, превращается в вещества, которых не должно быть в организме: </a:t>
            </a:r>
            <a:r>
              <a:rPr lang="ru-RU" sz="1600" dirty="0" err="1" smtClean="0"/>
              <a:t>фенилпировиноградную</a:t>
            </a:r>
            <a:r>
              <a:rPr lang="ru-RU" sz="1600" dirty="0" smtClean="0"/>
              <a:t> и </a:t>
            </a:r>
            <a:r>
              <a:rPr lang="ru-RU" sz="1600" dirty="0" err="1" smtClean="0"/>
              <a:t>фенилмолочную</a:t>
            </a:r>
            <a:r>
              <a:rPr lang="ru-RU" sz="1600" dirty="0" smtClean="0"/>
              <a:t> кислоты, </a:t>
            </a:r>
            <a:r>
              <a:rPr lang="ru-RU" sz="1600" dirty="0" err="1" smtClean="0"/>
              <a:t>фенилэтиламин</a:t>
            </a:r>
            <a:r>
              <a:rPr lang="ru-RU" sz="1600" dirty="0" smtClean="0"/>
              <a:t> и </a:t>
            </a:r>
            <a:r>
              <a:rPr lang="ru-RU" sz="1600" dirty="0" err="1" smtClean="0"/>
              <a:t>ортофенилацетат</a:t>
            </a:r>
            <a:r>
              <a:rPr lang="ru-RU" sz="1600" dirty="0" smtClean="0"/>
              <a:t>. Эти соединения накапливаются в крови и оказывают комплексное действие:</a:t>
            </a:r>
            <a:br>
              <a:rPr lang="ru-RU" sz="1600" dirty="0" smtClean="0"/>
            </a:br>
            <a:r>
              <a:rPr lang="ru-RU" sz="1600" dirty="0" smtClean="0"/>
              <a:t>нарушают процессы жирового обмена в мозге</a:t>
            </a:r>
          </a:p>
          <a:p>
            <a:r>
              <a:rPr lang="ru-RU" sz="1600" dirty="0" smtClean="0"/>
              <a:t>вызывают дефицит </a:t>
            </a:r>
            <a:r>
              <a:rPr lang="ru-RU" sz="1600" dirty="0" err="1" smtClean="0"/>
              <a:t>нейромедиаторов</a:t>
            </a:r>
            <a:r>
              <a:rPr lang="ru-RU" sz="1600" dirty="0" smtClean="0"/>
              <a:t>, которые передают нервный импульс между клетками нервной системы</a:t>
            </a:r>
          </a:p>
          <a:p>
            <a:r>
              <a:rPr lang="ru-RU" sz="1600" dirty="0" smtClean="0"/>
              <a:t>оказывают токсическое действие, отравляя мозг</a:t>
            </a:r>
          </a:p>
          <a:p>
            <a:r>
              <a:rPr lang="ru-RU" sz="1600" dirty="0" smtClean="0"/>
              <a:t>Это вызывает значительное и необратимое снижение интеллекта. У ребенка быстро развивается умственная отсталость – олигофрения.</a:t>
            </a:r>
          </a:p>
          <a:p>
            <a:endParaRPr lang="ru-RU" sz="1600" dirty="0"/>
          </a:p>
        </p:txBody>
      </p:sp>
      <p:pic>
        <p:nvPicPr>
          <p:cNvPr id="2" name="Рисунок 1" descr="Презентация на тему: &quot;&lt;strong&gt;Фенилкетонурия&lt;/strong&gt; ФКУ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899" y="922366"/>
            <a:ext cx="3720413" cy="3226713"/>
          </a:xfrm>
          <a:prstGeom prst="rect">
            <a:avLst/>
          </a:prstGeom>
        </p:spPr>
      </p:pic>
      <p:pic>
        <p:nvPicPr>
          <p:cNvPr id="4" name="Рисунок 3" descr="&lt;strong&gt;Фенилкетонурия&lt;/strong&gt; - это... Что такое &lt;strong&gt;Фенилкетонурия&lt;/strong&gt;?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738789"/>
            <a:ext cx="1809750" cy="18669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498080" cy="1214422"/>
          </a:xfrm>
        </p:spPr>
        <p:txBody>
          <a:bodyPr/>
          <a:lstStyle/>
          <a:p>
            <a:r>
              <a:rPr lang="ru-RU" i="1" u="sng" dirty="0" smtClean="0">
                <a:solidFill>
                  <a:srgbClr val="C00000"/>
                </a:solidFill>
              </a:rPr>
              <a:t>Этиология и патогенез: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357298"/>
            <a:ext cx="778674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Картинки по запросу фенилкетонурия у детей леч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85794"/>
            <a:ext cx="5500694" cy="5715039"/>
          </a:xfrm>
          <a:prstGeom prst="rect">
            <a:avLst/>
          </a:prstGeom>
          <a:noFill/>
        </p:spPr>
      </p:pic>
      <p:pic>
        <p:nvPicPr>
          <p:cNvPr id="1028" name="Picture 4" descr="Картинки по запросу фенилкетонурия у детей леч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2428868"/>
            <a:ext cx="3214678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74638"/>
            <a:ext cx="7362084" cy="868346"/>
          </a:xfrm>
        </p:spPr>
        <p:txBody>
          <a:bodyPr>
            <a:normAutofit/>
          </a:bodyPr>
          <a:lstStyle/>
          <a:p>
            <a:r>
              <a:rPr lang="ru-RU" dirty="0" smtClean="0"/>
              <a:t>Симптомы </a:t>
            </a:r>
            <a:r>
              <a:rPr lang="ru-RU" dirty="0" err="1" smtClean="0"/>
              <a:t>фенилкетонурии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505092" cy="5105416"/>
          </a:xfrm>
        </p:spPr>
        <p:txBody>
          <a:bodyPr>
            <a:normAutofit fontScale="40000" lnSpcReduction="20000"/>
          </a:bodyPr>
          <a:lstStyle/>
          <a:p>
            <a:r>
              <a:rPr lang="ru-RU" sz="4500" u="sng" dirty="0" smtClean="0">
                <a:solidFill>
                  <a:srgbClr val="FF0000"/>
                </a:solidFill>
              </a:rPr>
              <a:t>Дети с ФКУ рождаются абсолютно здоровыми</a:t>
            </a:r>
            <a:r>
              <a:rPr lang="ru-RU" sz="4500" dirty="0" smtClean="0"/>
              <a:t>. Поэтому, если в течение первых дней жизни выявить заболевание и придерживаться диеты, то удается предотвратить разрушение мозга ребенка. При этом, никакие признаки заболевания не появляются. Малыш развивается и растет, как и его сверстники.</a:t>
            </a:r>
            <a:br>
              <a:rPr lang="ru-RU" sz="4500" dirty="0" smtClean="0"/>
            </a:br>
            <a:endParaRPr lang="ru-RU" sz="4500" dirty="0" smtClean="0"/>
          </a:p>
          <a:p>
            <a:r>
              <a:rPr lang="ru-RU" sz="4500" dirty="0" smtClean="0"/>
              <a:t>Если же момент упущен, и ребенок употребляет в пищу белковые продукты, богатые </a:t>
            </a:r>
            <a:r>
              <a:rPr lang="ru-RU" sz="4500" dirty="0" err="1" smtClean="0"/>
              <a:t>фенилаланином</a:t>
            </a:r>
            <a:r>
              <a:rPr lang="ru-RU" sz="4500" dirty="0" smtClean="0"/>
              <a:t>, то начинают проявляться симптомы поражения центральной нервной системы. </a:t>
            </a:r>
          </a:p>
          <a:p>
            <a:endParaRPr lang="ru-RU" sz="4500" dirty="0" smtClean="0"/>
          </a:p>
          <a:p>
            <a:r>
              <a:rPr lang="ru-RU" sz="4500" dirty="0" smtClean="0"/>
              <a:t>Поначалу изменения у больных </a:t>
            </a:r>
            <a:r>
              <a:rPr lang="ru-RU" sz="4500" dirty="0" err="1" smtClean="0"/>
              <a:t>фенилкетонурией</a:t>
            </a:r>
            <a:r>
              <a:rPr lang="ru-RU" sz="4500" dirty="0" smtClean="0"/>
              <a:t> незначительны. </a:t>
            </a:r>
            <a:r>
              <a:rPr lang="ru-RU" sz="4500" dirty="0" smtClean="0"/>
              <a:t>Это </a:t>
            </a:r>
            <a:r>
              <a:rPr lang="ru-RU" sz="4500" dirty="0" smtClean="0"/>
              <a:t>слабость и беспокойство. </a:t>
            </a:r>
          </a:p>
          <a:p>
            <a:endParaRPr lang="ru-RU" sz="4500" dirty="0" smtClean="0"/>
          </a:p>
          <a:p>
            <a:r>
              <a:rPr lang="ru-RU" sz="4500" dirty="0" smtClean="0"/>
              <a:t>Малыш не улыбается и мало двигается. ребенок похож на дорогую антикварную фарфоровую куклу (очень светлые волосы, ярко-голубые глаза, сухая бледная </a:t>
            </a:r>
            <a:r>
              <a:rPr lang="ru-RU" sz="4500" dirty="0" smtClean="0"/>
              <a:t>кожа.</a:t>
            </a: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5538" name="Picture 2" descr="Картинки по запросу фенилкетонурия симптом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797719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14356"/>
            <a:ext cx="8433654" cy="5534044"/>
          </a:xfrm>
        </p:spPr>
        <p:txBody>
          <a:bodyPr>
            <a:normAutofit/>
          </a:bodyPr>
          <a:lstStyle/>
          <a:p>
            <a:r>
              <a:rPr lang="ru-RU" sz="1800" u="sng" dirty="0" smtClean="0">
                <a:solidFill>
                  <a:srgbClr val="FF0000"/>
                </a:solidFill>
              </a:rPr>
              <a:t>К шести месяцам </a:t>
            </a:r>
            <a:r>
              <a:rPr lang="ru-RU" sz="1800" dirty="0" smtClean="0"/>
              <a:t>задержка развития становится более заметной. Ребенок слабо реагирует на происходящее, не узнает мать, не пытается сесть и перевернуться. </a:t>
            </a:r>
            <a:r>
              <a:rPr lang="ru-RU" sz="1800" dirty="0" err="1" smtClean="0"/>
              <a:t>Фенилаланин</a:t>
            </a:r>
            <a:r>
              <a:rPr lang="ru-RU" sz="1800" dirty="0" smtClean="0"/>
              <a:t> и его производные выводятся из организма с мочой и потом. Они вызывают специфический «мышиный» или затхлый запах.</a:t>
            </a:r>
          </a:p>
          <a:p>
            <a:r>
              <a:rPr lang="ru-RU" sz="1800" u="sng" dirty="0" smtClean="0">
                <a:solidFill>
                  <a:srgbClr val="FF0000"/>
                </a:solidFill>
              </a:rPr>
              <a:t>Годовалый ребенок</a:t>
            </a:r>
            <a:r>
              <a:rPr lang="ru-RU" sz="1800" dirty="0" smtClean="0"/>
              <a:t> не умеет выражать голосом свои эмоции и переживания, имеет невыразительную мимику, не понимает речь родителей.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В возрасте </a:t>
            </a:r>
            <a:r>
              <a:rPr lang="ru-RU" sz="1800" u="sng" dirty="0" smtClean="0">
                <a:solidFill>
                  <a:srgbClr val="FF0000"/>
                </a:solidFill>
              </a:rPr>
              <a:t>трех лет и старше </a:t>
            </a:r>
            <a:r>
              <a:rPr lang="ru-RU" sz="1800" dirty="0" smtClean="0"/>
              <a:t>симптомы </a:t>
            </a:r>
            <a:r>
              <a:rPr lang="ru-RU" sz="1800" dirty="0" err="1" smtClean="0"/>
              <a:t>фенилкетонурии</a:t>
            </a:r>
            <a:r>
              <a:rPr lang="ru-RU" sz="1800" dirty="0" smtClean="0"/>
              <a:t> нарастают. У детей наблюдается повышенная возбудимость, утомляемость, нарушения поведения, </a:t>
            </a:r>
            <a:r>
              <a:rPr lang="ru-RU" sz="1800" dirty="0" err="1" smtClean="0"/>
              <a:t>психотические</a:t>
            </a:r>
            <a:r>
              <a:rPr lang="ru-RU" sz="1800" dirty="0" smtClean="0"/>
              <a:t> расстройства, умственная отсталость. Если не заниматься лечением </a:t>
            </a:r>
            <a:r>
              <a:rPr lang="ru-RU" sz="1800" dirty="0" err="1" smtClean="0"/>
              <a:t>фенилкетонурии</a:t>
            </a:r>
            <a:r>
              <a:rPr lang="ru-RU" sz="1800" dirty="0" smtClean="0"/>
              <a:t>, то состояние больного будет ухудшаться.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540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 smtClean="0">
                <a:solidFill>
                  <a:srgbClr val="C00000"/>
                </a:solidFill>
              </a:rPr>
              <a:t>Физические признаки:</a:t>
            </a:r>
            <a:endParaRPr lang="ru-RU" b="1" i="1" u="sng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786842" cy="5643578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ru-RU" sz="3000" i="1" dirty="0" smtClean="0"/>
              <a:t> </a:t>
            </a:r>
            <a:r>
              <a:rPr lang="ru-RU" sz="2400" i="1" dirty="0" smtClean="0"/>
              <a:t>- </a:t>
            </a:r>
            <a:r>
              <a:rPr lang="ru-RU" sz="2000" i="1" dirty="0" smtClean="0"/>
              <a:t>дети белокурые со светлой кожей и голубыми глазами</a:t>
            </a:r>
          </a:p>
          <a:p>
            <a:pPr>
              <a:buNone/>
            </a:pPr>
            <a:r>
              <a:rPr lang="ru-RU" sz="2000" i="1" dirty="0" smtClean="0"/>
              <a:t> - часто отмечаются экзема, дерматиты</a:t>
            </a:r>
          </a:p>
          <a:p>
            <a:pPr>
              <a:buNone/>
            </a:pPr>
            <a:r>
              <a:rPr lang="ru-RU" sz="2000" i="1" dirty="0" smtClean="0"/>
              <a:t> - моча и пот имеют « заплесневелый», «мышиный», «волчий» запах</a:t>
            </a:r>
          </a:p>
          <a:p>
            <a:pPr>
              <a:buNone/>
            </a:pPr>
            <a:r>
              <a:rPr lang="ru-RU" sz="2000" i="1" dirty="0" smtClean="0"/>
              <a:t> - быстрое и чрезмерное прибавление в весе, однако остаются рыхлыми, вялыми.</a:t>
            </a:r>
          </a:p>
          <a:p>
            <a:pPr>
              <a:buNone/>
            </a:pPr>
            <a:r>
              <a:rPr lang="ru-RU" sz="2000" i="1" dirty="0" smtClean="0"/>
              <a:t> -  у большинства рано зарастает большой родничок                                                                       </a:t>
            </a:r>
          </a:p>
          <a:p>
            <a:pPr>
              <a:buNone/>
            </a:pPr>
            <a:r>
              <a:rPr lang="ru-RU" sz="2000" i="1" dirty="0" smtClean="0"/>
              <a:t> </a:t>
            </a:r>
            <a:endParaRPr lang="ru-RU" sz="2400" i="1" dirty="0" smtClean="0"/>
          </a:p>
          <a:p>
            <a:pPr>
              <a:buNone/>
            </a:pPr>
            <a:r>
              <a:rPr lang="ru-RU" sz="2400" i="1" dirty="0" smtClean="0"/>
              <a:t> </a:t>
            </a:r>
          </a:p>
        </p:txBody>
      </p:sp>
      <p:pic>
        <p:nvPicPr>
          <p:cNvPr id="1026" name="Picture 2" descr="C:\Documents and Settings\Администратор\Рабочий стол\фенилкет. фото\i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4143380"/>
            <a:ext cx="2786082" cy="2357454"/>
          </a:xfrm>
          <a:prstGeom prst="rect">
            <a:avLst/>
          </a:prstGeom>
          <a:noFill/>
        </p:spPr>
      </p:pic>
      <p:pic>
        <p:nvPicPr>
          <p:cNvPr id="1027" name="Picture 3" descr="C:\Documents and Settings\Администратор\Рабочий стол\фенилкет. фото\images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4214818"/>
            <a:ext cx="2643206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143900" cy="1142984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>
                <a:solidFill>
                  <a:srgbClr val="C00000"/>
                </a:solidFill>
              </a:rPr>
              <a:t>Психопатологически отмечается:</a:t>
            </a:r>
            <a:endParaRPr lang="ru-RU" b="1" i="1" u="sng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285836"/>
            <a:ext cx="8076464" cy="5572164"/>
          </a:xfrm>
        </p:spPr>
        <p:txBody>
          <a:bodyPr>
            <a:normAutofit/>
          </a:bodyPr>
          <a:lstStyle/>
          <a:p>
            <a:r>
              <a:rPr lang="ru-RU" sz="2000" i="1" dirty="0" smtClean="0"/>
              <a:t>Умственная отсталость( 65% - глубокая, 31.8% - умеренная и 3.2% - легкая)</a:t>
            </a:r>
          </a:p>
          <a:p>
            <a:r>
              <a:rPr lang="ru-RU" sz="2000" i="1" dirty="0" smtClean="0"/>
              <a:t>Недоразвитие речи (ее или совсем нет, или есть отдельные слова, которые больные не соотносят с объектом), т.е. нарушено:</a:t>
            </a:r>
          </a:p>
          <a:p>
            <a:pPr>
              <a:buNone/>
            </a:pPr>
            <a:r>
              <a:rPr lang="ru-RU" sz="2000" i="1" dirty="0" smtClean="0"/>
              <a:t>     - понимание речи</a:t>
            </a:r>
          </a:p>
          <a:p>
            <a:pPr>
              <a:buNone/>
            </a:pPr>
            <a:r>
              <a:rPr lang="ru-RU" sz="2000" i="1" dirty="0" smtClean="0"/>
              <a:t>     - звукопроизношение</a:t>
            </a:r>
            <a:endParaRPr lang="ru-RU" sz="2000" i="1" dirty="0"/>
          </a:p>
        </p:txBody>
      </p:sp>
      <p:pic>
        <p:nvPicPr>
          <p:cNvPr id="15362" name="Picture 2" descr="https://www.polismed.com/upfiles/other/artgen/11/sm_3733090013807096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4071942"/>
            <a:ext cx="2857520" cy="2786058"/>
          </a:xfrm>
          <a:prstGeom prst="rect">
            <a:avLst/>
          </a:prstGeom>
          <a:noFill/>
        </p:spPr>
      </p:pic>
      <p:pic>
        <p:nvPicPr>
          <p:cNvPr id="4" name="Рисунок 3" descr="&lt;strong&gt;Фенилкетонурия&lt;/strong&gt; – что это за заболевание, тип наследования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58" y="3429000"/>
            <a:ext cx="5113451" cy="26884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357166"/>
            <a:ext cx="7790712" cy="1214422"/>
          </a:xfrm>
        </p:spPr>
        <p:txBody>
          <a:bodyPr>
            <a:noAutofit/>
          </a:bodyPr>
          <a:lstStyle/>
          <a:p>
            <a:pPr algn="ctr"/>
            <a:r>
              <a:rPr lang="ru-RU" sz="3600" b="1" i="1" u="sng" dirty="0" err="1" smtClean="0">
                <a:solidFill>
                  <a:srgbClr val="C00000"/>
                </a:solidFill>
              </a:rPr>
              <a:t>Неврологическаясимптоматика</a:t>
            </a:r>
            <a:r>
              <a:rPr lang="ru-RU" sz="3600" b="1" i="1" u="sng" dirty="0" smtClean="0">
                <a:solidFill>
                  <a:srgbClr val="C00000"/>
                </a:solidFill>
              </a:rPr>
              <a:t>:</a:t>
            </a:r>
            <a:endParaRPr lang="ru-RU" sz="3600" b="1" i="1" u="sng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000240"/>
            <a:ext cx="8576530" cy="5072098"/>
          </a:xfrm>
        </p:spPr>
        <p:txBody>
          <a:bodyPr>
            <a:normAutofit/>
          </a:bodyPr>
          <a:lstStyle/>
          <a:p>
            <a:r>
              <a:rPr lang="ru-RU" sz="2400" i="1" dirty="0" err="1" smtClean="0"/>
              <a:t>Эпилептиформные</a:t>
            </a:r>
            <a:r>
              <a:rPr lang="ru-RU" sz="2400" i="1" dirty="0" smtClean="0"/>
              <a:t> припадки</a:t>
            </a:r>
          </a:p>
          <a:p>
            <a:r>
              <a:rPr lang="ru-RU" sz="2400" i="1" dirty="0" smtClean="0"/>
              <a:t>Нарушение мышечного тонуса</a:t>
            </a:r>
          </a:p>
          <a:p>
            <a:r>
              <a:rPr lang="ru-RU" sz="2400" i="1" dirty="0" smtClean="0"/>
              <a:t>Плохая координация движений</a:t>
            </a:r>
          </a:p>
          <a:p>
            <a:r>
              <a:rPr lang="ru-RU" sz="2400" i="1" dirty="0" smtClean="0"/>
              <a:t>Много стереотипии, часты другие знаки экстрапирамидной недостаточности </a:t>
            </a:r>
            <a:r>
              <a:rPr lang="ru-RU" sz="2800" i="1" dirty="0" smtClean="0"/>
              <a:t>(</a:t>
            </a:r>
            <a:r>
              <a:rPr lang="ru-RU" sz="2400" i="1" dirty="0" err="1" smtClean="0"/>
              <a:t>атетоидные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хореиформные</a:t>
            </a:r>
            <a:r>
              <a:rPr lang="ru-RU" sz="2400" i="1" dirty="0" smtClean="0"/>
              <a:t> движения)</a:t>
            </a:r>
          </a:p>
        </p:txBody>
      </p:sp>
      <p:pic>
        <p:nvPicPr>
          <p:cNvPr id="4098" name="Picture 2" descr="C:\Documents and Settings\Администратор\Рабочий стол\Изображение\Изображение 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4214818"/>
            <a:ext cx="5445132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14290"/>
            <a:ext cx="7498080" cy="928670"/>
          </a:xfrm>
        </p:spPr>
        <p:txBody>
          <a:bodyPr>
            <a:normAutofit/>
          </a:bodyPr>
          <a:lstStyle/>
          <a:p>
            <a:r>
              <a:rPr lang="ru-RU" sz="3200" b="1" i="1" u="sng" dirty="0" smtClean="0">
                <a:solidFill>
                  <a:srgbClr val="C00000"/>
                </a:solidFill>
              </a:rPr>
              <a:t>Расстройства поведения:</a:t>
            </a:r>
            <a:endParaRPr lang="ru-RU" sz="3200" b="1" i="1" u="sng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858280" cy="5500702"/>
          </a:xfrm>
        </p:spPr>
        <p:txBody>
          <a:bodyPr>
            <a:normAutofit/>
          </a:bodyPr>
          <a:lstStyle/>
          <a:p>
            <a:r>
              <a:rPr lang="ru-RU" sz="2400" i="1" dirty="0" smtClean="0"/>
              <a:t>Двигательное беспокойство, целенаправленные, неуправляемые перемещения от объекта к объекту, бесцельные манипуляции с предметами.</a:t>
            </a:r>
          </a:p>
          <a:p>
            <a:pPr algn="ctr">
              <a:buNone/>
            </a:pPr>
            <a:r>
              <a:rPr lang="ru-RU" sz="2400" i="1" dirty="0" smtClean="0">
                <a:solidFill>
                  <a:srgbClr val="FF0000"/>
                </a:solidFill>
              </a:rPr>
              <a:t>или</a:t>
            </a:r>
          </a:p>
          <a:p>
            <a:r>
              <a:rPr lang="ru-RU" sz="2400" i="1" dirty="0" smtClean="0"/>
              <a:t>Дети пассивны, вялы, плохо узнают близких, </a:t>
            </a:r>
            <a:r>
              <a:rPr lang="ru-RU" sz="2000" i="1" dirty="0" smtClean="0"/>
              <a:t>оживляются при упоминании о еде.</a:t>
            </a:r>
          </a:p>
          <a:p>
            <a:endParaRPr lang="ru-RU" sz="2000" i="1" dirty="0" smtClean="0"/>
          </a:p>
          <a:p>
            <a:pPr>
              <a:buNone/>
            </a:pPr>
            <a:r>
              <a:rPr lang="ru-RU" sz="2000" b="1" i="1" u="sng" dirty="0" smtClean="0">
                <a:solidFill>
                  <a:srgbClr val="C00000"/>
                </a:solidFill>
              </a:rPr>
              <a:t>   </a:t>
            </a:r>
            <a:r>
              <a:rPr lang="ru-RU" sz="2400" b="1" i="1" u="sng" dirty="0" err="1" smtClean="0">
                <a:solidFill>
                  <a:srgbClr val="C00000"/>
                </a:solidFill>
              </a:rPr>
              <a:t>Патологоанатомически</a:t>
            </a:r>
            <a:r>
              <a:rPr lang="ru-RU" sz="2400" b="1" i="1" u="sng" dirty="0" smtClean="0">
                <a:solidFill>
                  <a:srgbClr val="C00000"/>
                </a:solidFill>
              </a:rPr>
              <a:t> обнаруживается:</a:t>
            </a:r>
            <a:endParaRPr lang="ru-RU" sz="2000" i="1" dirty="0" smtClean="0"/>
          </a:p>
          <a:p>
            <a:r>
              <a:rPr lang="ru-RU" sz="2400" i="1" dirty="0" smtClean="0"/>
              <a:t> - малая масса мозга</a:t>
            </a:r>
          </a:p>
          <a:p>
            <a:r>
              <a:rPr lang="ru-RU" sz="2400" i="1" dirty="0" smtClean="0"/>
              <a:t> - дефекты </a:t>
            </a:r>
            <a:r>
              <a:rPr lang="ru-RU" sz="2400" i="1" dirty="0" err="1" smtClean="0"/>
              <a:t>миелинезации</a:t>
            </a:r>
            <a:r>
              <a:rPr lang="ru-RU" sz="2400" i="1" dirty="0" smtClean="0"/>
              <a:t> в коре больших полушарии( особенно в лобных и височных долях), и других структурах (внутренняя капсула, зрительные проводящие пути)</a:t>
            </a:r>
          </a:p>
          <a:p>
            <a:r>
              <a:rPr lang="ru-RU" sz="2400" i="1" dirty="0" smtClean="0"/>
              <a:t> - депигментация черной субстанции</a:t>
            </a:r>
          </a:p>
          <a:p>
            <a:endParaRPr 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571480"/>
            <a:ext cx="7576398" cy="7254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Диагностика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858280" cy="5786454"/>
          </a:xfrm>
        </p:spPr>
        <p:txBody>
          <a:bodyPr>
            <a:normAutofit fontScale="40000" lnSpcReduction="20000"/>
          </a:bodyPr>
          <a:lstStyle/>
          <a:p>
            <a:r>
              <a:rPr lang="ru-RU" sz="4800" dirty="0" smtClean="0"/>
              <a:t>в родильных домах к 4-5 дням жизни (для новорожденных доношенных) берется для анализа кровь. У недоношенных детей на предмет </a:t>
            </a:r>
            <a:r>
              <a:rPr lang="ru-RU" sz="4800" dirty="0" err="1" smtClean="0"/>
              <a:t>фенилкетонурии</a:t>
            </a:r>
            <a:r>
              <a:rPr lang="ru-RU" sz="4800" dirty="0" smtClean="0"/>
              <a:t> (ФКУ) кровь берется на 7 день </a:t>
            </a:r>
            <a:r>
              <a:rPr lang="ru-RU" sz="4800" i="1" dirty="0" smtClean="0"/>
              <a:t>-- </a:t>
            </a:r>
            <a:r>
              <a:rPr lang="ru-RU" sz="4800" dirty="0" smtClean="0"/>
              <a:t> </a:t>
            </a:r>
            <a:r>
              <a:rPr lang="ru-RU" sz="4800" u="sng" dirty="0" smtClean="0"/>
              <a:t>анализ крови </a:t>
            </a:r>
            <a:r>
              <a:rPr lang="ru-RU" sz="4800" dirty="0" smtClean="0"/>
              <a:t>(биохимический).</a:t>
            </a:r>
          </a:p>
          <a:p>
            <a:r>
              <a:rPr lang="ru-RU" sz="4800" u="sng" dirty="0" smtClean="0"/>
              <a:t>проба </a:t>
            </a:r>
            <a:r>
              <a:rPr lang="ru-RU" sz="4800" u="sng" dirty="0" err="1" smtClean="0"/>
              <a:t>Феллинга</a:t>
            </a:r>
            <a:r>
              <a:rPr lang="ru-RU" sz="4800" dirty="0" smtClean="0"/>
              <a:t> (анализ мочи, на обнаружение </a:t>
            </a:r>
            <a:r>
              <a:rPr lang="ru-RU" sz="4800" dirty="0" err="1" smtClean="0"/>
              <a:t>фенилпировиноградной</a:t>
            </a:r>
            <a:r>
              <a:rPr lang="ru-RU" sz="4800" dirty="0" smtClean="0"/>
              <a:t> кислоты).</a:t>
            </a:r>
          </a:p>
          <a:p>
            <a:r>
              <a:rPr lang="ru-RU" sz="4800" u="sng" dirty="0" smtClean="0"/>
              <a:t>тест </a:t>
            </a:r>
            <a:r>
              <a:rPr lang="ru-RU" sz="4800" u="sng" dirty="0" err="1" smtClean="0"/>
              <a:t>Гатри</a:t>
            </a:r>
            <a:r>
              <a:rPr lang="ru-RU" sz="4800" u="sng" dirty="0" smtClean="0"/>
              <a:t> </a:t>
            </a:r>
            <a:r>
              <a:rPr lang="ru-RU" sz="4800" dirty="0" smtClean="0"/>
              <a:t>(анализ крови на чувствительность к высокому содержанию </a:t>
            </a:r>
            <a:r>
              <a:rPr lang="ru-RU" sz="4800" dirty="0" err="1" smtClean="0"/>
              <a:t>фенилаланина</a:t>
            </a:r>
            <a:r>
              <a:rPr lang="ru-RU" sz="4800" dirty="0" smtClean="0"/>
              <a:t>).</a:t>
            </a:r>
          </a:p>
          <a:p>
            <a:r>
              <a:rPr lang="ru-RU" sz="4800" u="sng" dirty="0" smtClean="0"/>
              <a:t>хроматография</a:t>
            </a:r>
            <a:r>
              <a:rPr lang="ru-RU" sz="4800" dirty="0" smtClean="0"/>
              <a:t> (вещества подвергаются маркировке, после чего, сначала в «разъединенном», а потом и в «собранном» виде, изучаются в разных фазах, например, в статике или динамике.</a:t>
            </a:r>
          </a:p>
          <a:p>
            <a:r>
              <a:rPr lang="ru-RU" sz="4800" u="sng" dirty="0" err="1" smtClean="0"/>
              <a:t>флуориметрия</a:t>
            </a:r>
            <a:r>
              <a:rPr lang="ru-RU" sz="4800" u="sng" dirty="0" smtClean="0"/>
              <a:t>,</a:t>
            </a:r>
            <a:r>
              <a:rPr lang="ru-RU" sz="4800" dirty="0" smtClean="0"/>
              <a:t> определение концентрации </a:t>
            </a:r>
            <a:r>
              <a:rPr lang="ru-RU" sz="4800" dirty="0" err="1" smtClean="0"/>
              <a:t>фенилаланина</a:t>
            </a:r>
            <a:r>
              <a:rPr lang="ru-RU" sz="4800" dirty="0" smtClean="0"/>
              <a:t> при облучении ультрафиолетом. Позволяет обнаружить микродозы вещества.</a:t>
            </a:r>
          </a:p>
          <a:p>
            <a:r>
              <a:rPr lang="ru-RU" sz="4800" u="sng" dirty="0" smtClean="0"/>
              <a:t>поиск мутантного гена </a:t>
            </a:r>
            <a:r>
              <a:rPr lang="ru-RU" sz="4800" dirty="0" smtClean="0"/>
              <a:t>(развернутый анализ ДНК у взрослого, исследование ДНК-зондом плода)</a:t>
            </a:r>
          </a:p>
          <a:p>
            <a:r>
              <a:rPr lang="ru-RU" sz="4800" u="sng" dirty="0" err="1" smtClean="0"/>
              <a:t>ЭЭГи</a:t>
            </a:r>
            <a:r>
              <a:rPr lang="ru-RU" sz="4800" u="sng" dirty="0" smtClean="0"/>
              <a:t> МРТ.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 smtClean="0"/>
          </a:p>
          <a:p>
            <a:r>
              <a:rPr lang="ru-RU" sz="4800" dirty="0" smtClean="0"/>
              <a:t> Один из важнейших методов — </a:t>
            </a:r>
            <a:r>
              <a:rPr lang="ru-RU" sz="4800" b="1" dirty="0" smtClean="0"/>
              <a:t>изучение родословной пациента на предмет выявления факторов,</a:t>
            </a:r>
            <a:r>
              <a:rPr lang="ru-RU" sz="4800" dirty="0" smtClean="0"/>
              <a:t> способных спровоцировать </a:t>
            </a:r>
            <a:r>
              <a:rPr lang="ru-RU" sz="4800" dirty="0" err="1" smtClean="0"/>
              <a:t>фенилкетонури́ю</a:t>
            </a:r>
            <a:r>
              <a:rPr lang="ru-RU" sz="4800" dirty="0" smtClean="0"/>
              <a:t> (близкородственные браки, случаи подобного заболевания у кровных родственников).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Фенилкетонурия : Симптомы и лечение &lt;strong&gt;фенилкетонурии&lt;/strong&gt;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356992"/>
            <a:ext cx="3929260" cy="3159125"/>
          </a:xfrm>
        </p:spPr>
      </p:pic>
      <p:pic>
        <p:nvPicPr>
          <p:cNvPr id="5" name="Рисунок 4" descr="Фенилкетонурия у детей - признаки, &lt;strong&gt;диагностика&lt;/strong&gt;, лечение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64704"/>
            <a:ext cx="619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15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785794"/>
            <a:ext cx="6400800" cy="11144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Лекарства в лечении </a:t>
            </a:r>
            <a:r>
              <a:rPr lang="ru-RU" dirty="0" err="1" smtClean="0"/>
              <a:t>фенилкетонурии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43174" y="2000240"/>
            <a:ext cx="6500826" cy="464347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Препараты кальция, фосфора, железа</a:t>
            </a:r>
          </a:p>
          <a:p>
            <a:pPr lvl="0"/>
            <a:r>
              <a:rPr lang="ru-RU" dirty="0" smtClean="0"/>
              <a:t>Витамины</a:t>
            </a:r>
          </a:p>
          <a:p>
            <a:pPr lvl="0"/>
            <a:r>
              <a:rPr lang="ru-RU" dirty="0" smtClean="0"/>
              <a:t>-Препараты, улучшающие мозговое кровообращение (</a:t>
            </a:r>
            <a:r>
              <a:rPr lang="ru-RU" dirty="0" err="1" smtClean="0"/>
              <a:t>ноотропы</a:t>
            </a:r>
            <a:r>
              <a:rPr lang="ru-RU" dirty="0" smtClean="0"/>
              <a:t> – </a:t>
            </a:r>
            <a:r>
              <a:rPr lang="ru-RU" dirty="0" err="1" smtClean="0"/>
              <a:t>церебролизин</a:t>
            </a:r>
            <a:r>
              <a:rPr lang="ru-RU" dirty="0" smtClean="0"/>
              <a:t>, </a:t>
            </a:r>
            <a:r>
              <a:rPr lang="ru-RU" dirty="0" err="1" smtClean="0"/>
              <a:t>аминолон</a:t>
            </a:r>
            <a:r>
              <a:rPr lang="ru-RU" dirty="0" smtClean="0"/>
              <a:t>, </a:t>
            </a:r>
            <a:r>
              <a:rPr lang="ru-RU" dirty="0" err="1" smtClean="0"/>
              <a:t>энцефабол</a:t>
            </a:r>
            <a:r>
              <a:rPr lang="ru-RU" dirty="0" smtClean="0"/>
              <a:t>)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-Препараты, улучшающие тканевой обмен (АТФ, </a:t>
            </a:r>
            <a:r>
              <a:rPr lang="ru-RU" dirty="0" err="1" smtClean="0"/>
              <a:t>рибоксин</a:t>
            </a:r>
            <a:r>
              <a:rPr lang="ru-RU" dirty="0" smtClean="0"/>
              <a:t>)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-Препараты, улучшающие </a:t>
            </a:r>
            <a:r>
              <a:rPr lang="ru-RU" dirty="0" err="1" smtClean="0"/>
              <a:t>микроциркуляцию</a:t>
            </a:r>
            <a:r>
              <a:rPr lang="ru-RU" dirty="0" smtClean="0"/>
              <a:t> (</a:t>
            </a:r>
            <a:r>
              <a:rPr lang="ru-RU" dirty="0" err="1" smtClean="0"/>
              <a:t>трентал</a:t>
            </a:r>
            <a:r>
              <a:rPr lang="ru-RU" dirty="0" smtClean="0"/>
              <a:t>, </a:t>
            </a:r>
            <a:r>
              <a:rPr lang="ru-RU" dirty="0" err="1" smtClean="0"/>
              <a:t>теоникол</a:t>
            </a:r>
            <a:r>
              <a:rPr lang="ru-RU" dirty="0" smtClean="0"/>
              <a:t>, </a:t>
            </a:r>
            <a:r>
              <a:rPr lang="ru-RU" dirty="0" err="1" smtClean="0"/>
              <a:t>пентоксифиллин</a:t>
            </a:r>
            <a:r>
              <a:rPr lang="ru-RU" dirty="0" smtClean="0"/>
              <a:t>)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- лекарства, содержащие сбалансированное количество витаминов, аминокислот и белков (</a:t>
            </a:r>
            <a:r>
              <a:rPr lang="ru-RU" dirty="0" err="1" smtClean="0"/>
              <a:t>тетрафен</a:t>
            </a:r>
            <a:r>
              <a:rPr lang="ru-RU" dirty="0" smtClean="0"/>
              <a:t>, </a:t>
            </a:r>
            <a:r>
              <a:rPr lang="ru-RU" dirty="0" err="1" smtClean="0"/>
              <a:t>лофеналак</a:t>
            </a:r>
            <a:r>
              <a:rPr lang="ru-RU" dirty="0" smtClean="0"/>
              <a:t>, </a:t>
            </a:r>
            <a:r>
              <a:rPr lang="ru-RU" dirty="0" err="1" smtClean="0"/>
              <a:t>афенилак</a:t>
            </a:r>
            <a:r>
              <a:rPr lang="ru-RU" dirty="0" smtClean="0"/>
              <a:t>, </a:t>
            </a:r>
            <a:r>
              <a:rPr lang="ru-RU" dirty="0" err="1" smtClean="0"/>
              <a:t>апонти</a:t>
            </a:r>
            <a:r>
              <a:rPr lang="ru-RU" dirty="0" smtClean="0"/>
              <a:t>, фенил 100, фенил 400).</a:t>
            </a:r>
          </a:p>
          <a:p>
            <a:pPr lvl="0"/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1324755026_lechebnoe-pitanie-dlya-bolnyh-fenilketonuriey-det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71678"/>
            <a:ext cx="2449982" cy="244998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357166"/>
            <a:ext cx="7498080" cy="1143008"/>
          </a:xfrm>
        </p:spPr>
        <p:txBody>
          <a:bodyPr>
            <a:noAutofit/>
          </a:bodyPr>
          <a:lstStyle/>
          <a:p>
            <a:pPr algn="ctr"/>
            <a:r>
              <a:rPr lang="ru-RU" sz="4400" b="1" i="1" u="sng" dirty="0" smtClean="0">
                <a:solidFill>
                  <a:srgbClr val="C00000"/>
                </a:solidFill>
              </a:rPr>
              <a:t>Диетотерапия:</a:t>
            </a:r>
            <a:br>
              <a:rPr lang="ru-RU" sz="4400" b="1" i="1" u="sng" dirty="0" smtClean="0">
                <a:solidFill>
                  <a:srgbClr val="C00000"/>
                </a:solidFill>
              </a:rPr>
            </a:br>
            <a:endParaRPr lang="ru-RU" sz="4800" b="1" i="1" u="sng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43050"/>
            <a:ext cx="8286808" cy="50006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i="1" u="sng" dirty="0" smtClean="0">
                <a:solidFill>
                  <a:srgbClr val="FF0000"/>
                </a:solidFill>
              </a:rPr>
              <a:t>Исключить:</a:t>
            </a:r>
          </a:p>
          <a:p>
            <a:pPr>
              <a:buNone/>
            </a:pPr>
            <a:r>
              <a:rPr lang="ru-RU" sz="4000" i="1" dirty="0" smtClean="0"/>
              <a:t>     </a:t>
            </a:r>
            <a:r>
              <a:rPr lang="ru-RU" sz="2400" i="1" dirty="0" smtClean="0"/>
              <a:t>мясо, колбасы, рыбу, бульоны, яйца, творог, сыр, мучные изделия, каши из естественных круп, фасоль, орехи, шоколад. </a:t>
            </a:r>
          </a:p>
          <a:p>
            <a:pPr>
              <a:buNone/>
            </a:pPr>
            <a:r>
              <a:rPr lang="ru-RU" sz="2400" i="1" dirty="0" smtClean="0"/>
              <a:t>    </a:t>
            </a:r>
          </a:p>
          <a:p>
            <a:pPr algn="ctr">
              <a:buNone/>
            </a:pPr>
            <a:r>
              <a:rPr lang="ru-RU" sz="2400" b="1" i="1" u="sng" dirty="0" smtClean="0"/>
              <a:t>   Меню для детей составляется из: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i="1" dirty="0" smtClean="0"/>
              <a:t>      фруктов, овощей, крахмальных изделий, жиров, со строгим учетом содержания в них </a:t>
            </a:r>
            <a:r>
              <a:rPr lang="ru-RU" sz="2400" i="1" dirty="0" err="1" smtClean="0"/>
              <a:t>фенилаланина</a:t>
            </a:r>
            <a:r>
              <a:rPr lang="ru-RU" sz="2400" i="1" dirty="0" smtClean="0"/>
              <a:t>. </a:t>
            </a:r>
            <a:r>
              <a:rPr lang="ru-RU" sz="4800" i="1" dirty="0" smtClean="0"/>
              <a:t>  </a:t>
            </a:r>
          </a:p>
          <a:p>
            <a:pPr>
              <a:buNone/>
            </a:pPr>
            <a:r>
              <a:rPr lang="ru-RU" sz="4800" i="1" dirty="0" smtClean="0"/>
              <a:t>          </a:t>
            </a:r>
          </a:p>
        </p:txBody>
      </p:sp>
      <p:pic>
        <p:nvPicPr>
          <p:cNvPr id="9218" name="Picture 2" descr="Картинка зелёное яблоко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572140"/>
            <a:ext cx="952500" cy="952500"/>
          </a:xfrm>
          <a:prstGeom prst="rect">
            <a:avLst/>
          </a:prstGeom>
          <a:noFill/>
        </p:spPr>
      </p:pic>
      <p:pic>
        <p:nvPicPr>
          <p:cNvPr id="9220" name="Picture 4" descr="Ананас аватар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5072074"/>
            <a:ext cx="95250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428604"/>
            <a:ext cx="7862150" cy="1214446"/>
          </a:xfrm>
        </p:spPr>
        <p:txBody>
          <a:bodyPr>
            <a:noAutofit/>
          </a:bodyPr>
          <a:lstStyle/>
          <a:p>
            <a:pPr algn="ctr"/>
            <a:r>
              <a:rPr lang="ru-RU" sz="3600" b="1" i="1" u="sng" dirty="0" smtClean="0">
                <a:solidFill>
                  <a:srgbClr val="FF0000"/>
                </a:solidFill>
              </a:rPr>
              <a:t>Профилактика </a:t>
            </a:r>
            <a:r>
              <a:rPr lang="ru-RU" sz="3600" b="1" i="1" u="sng" dirty="0" err="1" smtClean="0">
                <a:solidFill>
                  <a:srgbClr val="FF0000"/>
                </a:solidFill>
              </a:rPr>
              <a:t>фенилкетонурии</a:t>
            </a:r>
            <a:r>
              <a:rPr lang="ru-RU" sz="3600" b="1" i="1" u="sng" dirty="0" smtClean="0">
                <a:solidFill>
                  <a:srgbClr val="FF0000"/>
                </a:solidFill>
              </a:rPr>
              <a:t>:</a:t>
            </a:r>
            <a:r>
              <a:rPr lang="ru-RU" sz="4400" dirty="0" smtClean="0">
                <a:solidFill>
                  <a:srgbClr val="FF0000"/>
                </a:solidFill>
              </a:rPr>
              <a:t/>
            </a:r>
            <a:br>
              <a:rPr lang="ru-RU" sz="4400" dirty="0" smtClean="0">
                <a:solidFill>
                  <a:srgbClr val="FF0000"/>
                </a:solidFill>
              </a:rPr>
            </a:b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7554" y="1428736"/>
            <a:ext cx="5786446" cy="5214974"/>
          </a:xfrm>
        </p:spPr>
        <p:txBody>
          <a:bodyPr>
            <a:normAutofit fontScale="77500" lnSpcReduction="20000"/>
          </a:bodyPr>
          <a:lstStyle/>
          <a:p>
            <a:r>
              <a:rPr lang="ru-RU" sz="2400" dirty="0" smtClean="0"/>
              <a:t>Будущим матерям </a:t>
            </a:r>
            <a:r>
              <a:rPr lang="ru-RU" sz="2400" dirty="0" err="1" smtClean="0"/>
              <a:t>c</a:t>
            </a:r>
            <a:r>
              <a:rPr lang="ru-RU" sz="2400" dirty="0" smtClean="0"/>
              <a:t> ФКУ для предотвращения повреждения плода до зачатия и на протяжении всей беременности рекомендуется строго соблюдать диету с низким содержанием </a:t>
            </a:r>
            <a:r>
              <a:rPr lang="ru-RU" sz="2400" dirty="0" err="1" smtClean="0"/>
              <a:t>фенилаланина</a:t>
            </a:r>
            <a:r>
              <a:rPr lang="ru-RU" sz="2400" dirty="0" smtClean="0"/>
              <a:t>, поддерживая его уровень &lt; 4 </a:t>
            </a:r>
            <a:r>
              <a:rPr lang="ru-RU" sz="2400" dirty="0" err="1" smtClean="0"/>
              <a:t>мг%</a:t>
            </a:r>
            <a:r>
              <a:rPr lang="ru-RU" sz="2400" dirty="0" smtClean="0"/>
              <a:t> (&lt; 242 </a:t>
            </a:r>
            <a:r>
              <a:rPr lang="ru-RU" sz="2400" dirty="0" err="1" smtClean="0"/>
              <a:t>мкмоль</a:t>
            </a:r>
            <a:r>
              <a:rPr lang="ru-RU" sz="2400" dirty="0" smtClean="0"/>
              <a:t>/л).  </a:t>
            </a:r>
          </a:p>
          <a:p>
            <a:r>
              <a:rPr lang="ru-RU" sz="2400" b="1" i="1" dirty="0" smtClean="0"/>
              <a:t>1. Большое значение имеет специальное наблюдение за «семьями риска».                                                               </a:t>
            </a:r>
            <a:r>
              <a:rPr lang="ru-RU" sz="2400" i="1" dirty="0" smtClean="0"/>
              <a:t>Новорожденные из этих семей должны быть подвергнуты обязательному биохимическому исследованию и при показаниях к раннему лечению.</a:t>
            </a:r>
          </a:p>
          <a:p>
            <a:r>
              <a:rPr lang="ru-RU" sz="2400" b="1" i="1" dirty="0" smtClean="0"/>
              <a:t>2. Внедрение программ массового скрининга новорожденных для раннего выявления ФКУ и своевременного назначения диетотерапии. </a:t>
            </a:r>
          </a:p>
          <a:p>
            <a:r>
              <a:rPr lang="ru-RU" sz="2400" b="1" i="1" dirty="0" smtClean="0"/>
              <a:t>3. </a:t>
            </a:r>
            <a:r>
              <a:rPr lang="ru-RU" sz="2400" b="1" i="1" dirty="0" err="1" smtClean="0"/>
              <a:t>Пренатальная</a:t>
            </a:r>
            <a:r>
              <a:rPr lang="ru-RU" sz="2400" b="1" i="1" dirty="0" smtClean="0"/>
              <a:t> диагностика в «семьях высокого риска».</a:t>
            </a:r>
          </a:p>
        </p:txBody>
      </p:sp>
      <p:pic>
        <p:nvPicPr>
          <p:cNvPr id="6151" name="Picture 7" descr="C:\Documents and Settings\Администратор\Рабочий стол\фенилкет. фото\663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285992"/>
            <a:ext cx="2849762" cy="292895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28604"/>
            <a:ext cx="8072494" cy="250033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   Как проявляется </a:t>
            </a:r>
            <a:r>
              <a:rPr lang="ru-RU" b="1" dirty="0" err="1" smtClean="0"/>
              <a:t>фенилкетонурия</a:t>
            </a:r>
            <a:r>
              <a:rPr lang="ru-RU" b="1" dirty="0" smtClean="0"/>
              <a:t> у новорожденных?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14338" name="Picture 2" descr="Картинки по запросу Фенилкетонур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643182"/>
            <a:ext cx="3540433" cy="3286148"/>
          </a:xfrm>
          <a:prstGeom prst="rect">
            <a:avLst/>
          </a:prstGeom>
          <a:noFill/>
        </p:spPr>
      </p:pic>
      <p:pic>
        <p:nvPicPr>
          <p:cNvPr id="14340" name="Picture 4" descr="Картинки по запросу Фенилкетонур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643182"/>
            <a:ext cx="3810000" cy="3267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00042"/>
            <a:ext cx="8643998" cy="6357958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Новорожденные с диагнозом ФКУ ничем не отличаются от здоровых детей. И если болезнь вовремя выявить и остановить ее развитие, то и в дальнейшем такой ребенок останется абсолютно здоровым.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Как выглядят больные </a:t>
            </a:r>
            <a:r>
              <a:rPr lang="ru-RU" b="1" dirty="0" err="1" smtClean="0"/>
              <a:t>фенилкетонурией</a:t>
            </a:r>
            <a:r>
              <a:rPr lang="ru-RU" b="1" dirty="0" smtClean="0"/>
              <a:t>?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При рождении младенцы, больные </a:t>
            </a:r>
            <a:r>
              <a:rPr lang="ru-RU" dirty="0" err="1" smtClean="0"/>
              <a:t>фенилкетонурией</a:t>
            </a:r>
            <a:r>
              <a:rPr lang="ru-RU" dirty="0" smtClean="0"/>
              <a:t>, ничем не отличаются от остальных детей. Но на втором месяце жизни начинают проявляться изменения:</a:t>
            </a:r>
            <a:br>
              <a:rPr lang="ru-RU" dirty="0" smtClean="0"/>
            </a:br>
            <a:r>
              <a:rPr lang="ru-RU" dirty="0" err="1" smtClean="0"/>
              <a:t>посветление</a:t>
            </a:r>
            <a:r>
              <a:rPr lang="ru-RU" dirty="0" smtClean="0"/>
              <a:t> волос и радужки глаза из-за недостатка пигмента меланина</a:t>
            </a:r>
          </a:p>
          <a:p>
            <a:r>
              <a:rPr lang="ru-RU" dirty="0" smtClean="0"/>
              <a:t>чрезмерная прибавка в весе</a:t>
            </a:r>
          </a:p>
          <a:p>
            <a:r>
              <a:rPr lang="ru-RU" dirty="0" smtClean="0"/>
              <a:t>быстро зарастает большой родничок</a:t>
            </a:r>
          </a:p>
          <a:p>
            <a:r>
              <a:rPr lang="ru-RU" dirty="0" smtClean="0"/>
              <a:t>суховатая кожа</a:t>
            </a:r>
          </a:p>
          <a:p>
            <a:r>
              <a:rPr lang="ru-RU" dirty="0" smtClean="0"/>
              <a:t>шелушение, </a:t>
            </a:r>
            <a:r>
              <a:rPr lang="ru-RU" dirty="0" smtClean="0">
                <a:hlinkClick r:id="rId2"/>
              </a:rPr>
              <a:t>сыпь</a:t>
            </a:r>
            <a:r>
              <a:rPr lang="ru-RU" dirty="0" smtClean="0"/>
              <a:t> и </a:t>
            </a:r>
            <a:r>
              <a:rPr lang="ru-RU" dirty="0" smtClean="0">
                <a:hlinkClick r:id="rId3"/>
              </a:rPr>
              <a:t>экзема</a:t>
            </a:r>
            <a:endParaRPr lang="ru-RU" dirty="0" smtClean="0"/>
          </a:p>
          <a:p>
            <a:r>
              <a:rPr lang="ru-RU" dirty="0" smtClean="0">
                <a:hlinkClick r:id="rId4"/>
              </a:rPr>
              <a:t>частая рвота</a:t>
            </a:r>
            <a:endParaRPr lang="ru-RU" dirty="0" smtClean="0"/>
          </a:p>
          <a:p>
            <a:r>
              <a:rPr lang="ru-RU" dirty="0" smtClean="0"/>
              <a:t>моча и пот с характерным «мышиным» запахом</a:t>
            </a:r>
          </a:p>
          <a:p>
            <a:r>
              <a:rPr lang="ru-RU" dirty="0" smtClean="0"/>
              <a:t>На втором полугодье дети, не получающие лечение, перестают узнавать мать, не могут фиксировать взгляд на одном предмете, не реагируют на яркие игрушки, не садятся и не переворачиваются, становятся раздражительными. В возрасте 2-3 года отмечаются такие особенности:</a:t>
            </a:r>
            <a:br>
              <a:rPr lang="ru-RU" dirty="0" smtClean="0"/>
            </a:br>
            <a:r>
              <a:rPr lang="ru-RU" dirty="0" smtClean="0"/>
              <a:t>появляются </a:t>
            </a:r>
            <a:r>
              <a:rPr lang="ru-RU" dirty="0" smtClean="0">
                <a:hlinkClick r:id="rId5"/>
              </a:rPr>
              <a:t>судороги</a:t>
            </a:r>
            <a:r>
              <a:rPr lang="ru-RU" dirty="0" smtClean="0"/>
              <a:t> и спазмы</a:t>
            </a:r>
          </a:p>
          <a:p>
            <a:r>
              <a:rPr lang="ru-RU" dirty="0" smtClean="0"/>
              <a:t>скованность движений и зажатая «поза портного», что связанно с повышенным напряжением в мышцах</a:t>
            </a:r>
          </a:p>
          <a:p>
            <a:r>
              <a:rPr lang="ru-RU" dirty="0" smtClean="0"/>
              <a:t>неадекватное поведение, выкрики, смех</a:t>
            </a:r>
          </a:p>
          <a:p>
            <a:r>
              <a:rPr lang="ru-RU" dirty="0" smtClean="0"/>
              <a:t>уменьшение размеров черепа</a:t>
            </a:r>
          </a:p>
          <a:p>
            <a:r>
              <a:rPr lang="ru-RU" dirty="0" smtClean="0"/>
              <a:t>деформация ушных раковин</a:t>
            </a:r>
          </a:p>
          <a:p>
            <a:r>
              <a:rPr lang="ru-RU" dirty="0" smtClean="0"/>
              <a:t>дрожание пальцев рук</a:t>
            </a:r>
          </a:p>
          <a:p>
            <a:r>
              <a:rPr lang="ru-RU" dirty="0" smtClean="0">
                <a:hlinkClick r:id="rId6"/>
              </a:rPr>
              <a:t>недержание мочи</a:t>
            </a:r>
            <a:endParaRPr lang="ru-RU" dirty="0" smtClean="0"/>
          </a:p>
          <a:p>
            <a:r>
              <a:rPr lang="ru-RU" dirty="0" smtClean="0"/>
              <a:t>выступающая вперед нижняя челюсть</a:t>
            </a:r>
          </a:p>
          <a:p>
            <a:r>
              <a:rPr lang="ru-RU" dirty="0" smtClean="0"/>
              <a:t>Внешние признаки болезни выражены незначительно, но при отсутствии диеты развиваются сильные психические отклонения, приводящие к инвалидности.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07167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Какие смеси использовать для ребенка с </a:t>
            </a:r>
            <a:r>
              <a:rPr lang="ru-RU" b="1" dirty="0" err="1" smtClean="0"/>
              <a:t>фенилкетонурией</a:t>
            </a:r>
            <a:r>
              <a:rPr lang="ru-RU" b="1" dirty="0" smtClean="0"/>
              <a:t>?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3" name="Рисунок 2" descr="ПКУ 3 Адванта / PKU 3 Advanta – Bioaptek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0" y="3429000"/>
            <a:ext cx="3175000" cy="3175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357166"/>
            <a:ext cx="7715304" cy="628654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3800" i="1" u="sng" dirty="0" smtClean="0">
                <a:solidFill>
                  <a:srgbClr val="FF0000"/>
                </a:solidFill>
              </a:rPr>
              <a:t>Для детей до одного года рекомендуют</a:t>
            </a:r>
            <a:r>
              <a:rPr lang="ru-RU" i="1" u="sng" dirty="0" smtClean="0"/>
              <a:t>: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       </a:t>
            </a:r>
            <a:r>
              <a:rPr lang="ru-RU" dirty="0" err="1" smtClean="0"/>
              <a:t>Афенилак</a:t>
            </a:r>
            <a:r>
              <a:rPr lang="ru-RU" dirty="0" smtClean="0"/>
              <a:t> 13, </a:t>
            </a:r>
            <a:r>
              <a:rPr lang="ru-RU" dirty="0" err="1" smtClean="0"/>
              <a:t>Афенилак</a:t>
            </a:r>
            <a:r>
              <a:rPr lang="ru-RU" dirty="0" smtClean="0"/>
              <a:t> 15 от компании "</a:t>
            </a:r>
            <a:r>
              <a:rPr lang="ru-RU" dirty="0" err="1" smtClean="0"/>
              <a:t>Нутритек</a:t>
            </a:r>
            <a:r>
              <a:rPr lang="ru-RU" dirty="0" smtClean="0"/>
              <a:t>", Россия;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       </a:t>
            </a:r>
            <a:r>
              <a:rPr lang="ru-RU" dirty="0" err="1" smtClean="0"/>
              <a:t>MIDмил</a:t>
            </a:r>
            <a:r>
              <a:rPr lang="ru-RU" dirty="0" smtClean="0"/>
              <a:t> ФКУ 0 (</a:t>
            </a:r>
            <a:r>
              <a:rPr lang="ru-RU" dirty="0" err="1" smtClean="0"/>
              <a:t>Hero</a:t>
            </a:r>
            <a:r>
              <a:rPr lang="ru-RU" dirty="0" smtClean="0"/>
              <a:t>, Испания);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       ХР Аналог ("</a:t>
            </a:r>
            <a:r>
              <a:rPr lang="ru-RU" dirty="0" err="1" smtClean="0"/>
              <a:t>Нутриция</a:t>
            </a:r>
            <a:r>
              <a:rPr lang="ru-RU" dirty="0" smtClean="0"/>
              <a:t>", Голландия);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       Фенил Фри 1 ("</a:t>
            </a:r>
            <a:r>
              <a:rPr lang="ru-RU" dirty="0" err="1" smtClean="0"/>
              <a:t>Мид</a:t>
            </a:r>
            <a:r>
              <a:rPr lang="ru-RU" dirty="0" smtClean="0"/>
              <a:t> Джонсон" США).</a:t>
            </a:r>
          </a:p>
          <a:p>
            <a:endParaRPr lang="ru-RU" dirty="0" smtClean="0"/>
          </a:p>
          <a:p>
            <a:r>
              <a:rPr lang="ru-RU" sz="3800" i="1" u="sng" dirty="0" smtClean="0">
                <a:solidFill>
                  <a:srgbClr val="FF0000"/>
                </a:solidFill>
              </a:rPr>
              <a:t>Для детей старше одного года и для взрослых: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       П-АМ 1, П-АМ 2, П-АМ 3;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       </a:t>
            </a:r>
            <a:r>
              <a:rPr lang="ru-RU" dirty="0" err="1" smtClean="0"/>
              <a:t>Изифен</a:t>
            </a:r>
            <a:r>
              <a:rPr lang="ru-RU" dirty="0" smtClean="0"/>
              <a:t> (готовый продукт), а также ХР </a:t>
            </a:r>
            <a:r>
              <a:rPr lang="ru-RU" dirty="0" err="1" smtClean="0"/>
              <a:t>Максамейд</a:t>
            </a:r>
            <a:r>
              <a:rPr lang="ru-RU" dirty="0" smtClean="0"/>
              <a:t> и ХР </a:t>
            </a:r>
            <a:r>
              <a:rPr lang="ru-RU" dirty="0" err="1" smtClean="0"/>
              <a:t>Максамум</a:t>
            </a:r>
            <a:r>
              <a:rPr lang="ru-RU" dirty="0" smtClean="0"/>
              <a:t> с нейтральным и фруктовым вкусами ("</a:t>
            </a:r>
            <a:r>
              <a:rPr lang="ru-RU" dirty="0" err="1" smtClean="0"/>
              <a:t>Нутриция</a:t>
            </a:r>
            <a:r>
              <a:rPr lang="ru-RU" dirty="0" smtClean="0"/>
              <a:t>", Голландия).</a:t>
            </a:r>
          </a:p>
          <a:p>
            <a:r>
              <a:rPr lang="ru-RU" dirty="0" smtClean="0"/>
              <a:t>Эти продукты имеют прекрасные вкусовые качества и хорошо переносятся. Они необходимы детям и взрослым с диагнозом ФКУ в периоды умственных и физических нагрузок. Смеси удобны в применении, питательны и полностью покрывают потребности организма в аминокислотах.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928802"/>
            <a:ext cx="7576398" cy="201135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 Какова продолжительность жизни больного с </a:t>
            </a:r>
            <a:r>
              <a:rPr lang="ru-RU" b="1" dirty="0" err="1" smtClean="0"/>
              <a:t>фенилкетонурей</a:t>
            </a:r>
            <a:r>
              <a:rPr lang="ru-RU" b="1" dirty="0" smtClean="0"/>
              <a:t>?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10242" name="Picture 2" descr="Картинки по запросу Фенилкетонур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2714620"/>
            <a:ext cx="20955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208358" cy="348139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Если человеку вовремя было назначено соответствующее лечение, то продолжительность и качество его жизни никак не отличается от остальных членов общества. </a:t>
            </a:r>
          </a:p>
          <a:p>
            <a:r>
              <a:rPr lang="ru-RU" dirty="0" smtClean="0"/>
              <a:t>В том случае, если развилось слабоумие, то продолжительность жизни резко сокращается.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647836" cy="2582858"/>
          </a:xfrm>
        </p:spPr>
        <p:txBody>
          <a:bodyPr>
            <a:normAutofit/>
          </a:bodyPr>
          <a:lstStyle/>
          <a:p>
            <a:r>
              <a:rPr lang="ru-RU" b="1" dirty="0" smtClean="0"/>
              <a:t>Какие бывают типы </a:t>
            </a:r>
            <a:r>
              <a:rPr lang="ru-RU" b="1" dirty="0" err="1" smtClean="0"/>
              <a:t>фенилкетонурии</a:t>
            </a:r>
            <a:r>
              <a:rPr lang="ru-RU" b="1" dirty="0" smtClean="0"/>
              <a:t>?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3" name="Рисунок 2" descr="Презентация &quot;Различные &lt;strong&gt;типы&lt;/strong&gt; ФКУ и методы их молекулярной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44824"/>
            <a:ext cx="6516216" cy="488716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428604"/>
            <a:ext cx="7786742" cy="642939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Выделяют 3 типа </a:t>
            </a:r>
            <a:r>
              <a:rPr lang="ru-RU" dirty="0" err="1" smtClean="0">
                <a:hlinkClick r:id="rId2"/>
              </a:rPr>
              <a:t>фенилкетонурии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/>
              <a:t>Фенилкетонурия</a:t>
            </a:r>
            <a:r>
              <a:rPr lang="ru-RU" b="1" dirty="0" smtClean="0"/>
              <a:t> I Новорожденные</a:t>
            </a:r>
            <a:r>
              <a:rPr lang="ru-RU" dirty="0" smtClean="0"/>
              <a:t> с </a:t>
            </a:r>
            <a:r>
              <a:rPr lang="ru-RU" dirty="0" err="1" smtClean="0"/>
              <a:t>фенилкетонури́ей</a:t>
            </a:r>
            <a:r>
              <a:rPr lang="ru-RU" dirty="0" smtClean="0"/>
              <a:t> малыши, обычно выглядят здоровыми, но бывают случаи, когда ребенок похож на дорогую антикварную фарфоровую куклу (очень светлые волосы, ярко-голубые глаза, сухая бледная кожа, то заметно даже на фото). Если болезнь своевременно не </a:t>
            </a:r>
            <a:r>
              <a:rPr lang="ru-RU" dirty="0" err="1" smtClean="0"/>
              <a:t>продиагностирована</a:t>
            </a:r>
            <a:r>
              <a:rPr lang="ru-RU" dirty="0" smtClean="0"/>
              <a:t> и не выявлена, то уже к двухмесячному возрасту у ребенка начинается чрезмерная раздражительность, частые приступы рвоты. По мере роста малыша, приблизительно в период </a:t>
            </a:r>
            <a:r>
              <a:rPr lang="ru-RU" b="1" dirty="0" smtClean="0"/>
              <a:t>от 4 до 9 месяцев</a:t>
            </a:r>
            <a:r>
              <a:rPr lang="ru-RU" dirty="0" smtClean="0"/>
              <a:t>, становятся очевидны отставания в психомоторике</a:t>
            </a:r>
            <a:br>
              <a:rPr lang="ru-RU" dirty="0" smtClean="0"/>
            </a:br>
            <a:endParaRPr lang="ru-RU" dirty="0" smtClean="0"/>
          </a:p>
          <a:p>
            <a:r>
              <a:rPr lang="ru-RU" b="1" dirty="0" err="1" smtClean="0"/>
              <a:t>Фенилкетонурия</a:t>
            </a:r>
            <a:r>
              <a:rPr lang="ru-RU" b="1" dirty="0" smtClean="0"/>
              <a:t> II</a:t>
            </a:r>
            <a:r>
              <a:rPr lang="ru-RU" dirty="0" smtClean="0"/>
              <a:t>. </a:t>
            </a:r>
            <a:r>
              <a:rPr lang="ru-RU" b="1" dirty="0" smtClean="0"/>
              <a:t>Клинические симптомы проявляются у детей примерно </a:t>
            </a:r>
            <a:r>
              <a:rPr lang="ru-RU" dirty="0" smtClean="0"/>
              <a:t>ко второму году жизни. И даже если было произведено своевременное выявление болезни и назначена диетотерапия – болезнь продолжает довольно активно прогрессировать. К этому времени отставание в умственном развитии носит ярко выраженные признаки в совокупности с повышенной возбудимостью, судорогами и мышечной </a:t>
            </a:r>
            <a:r>
              <a:rPr lang="ru-RU" dirty="0" err="1" smtClean="0"/>
              <a:t>дистонией</a:t>
            </a:r>
            <a:r>
              <a:rPr lang="ru-RU" dirty="0" smtClean="0"/>
              <a:t>. К сожалению, в подобных случаях, ребенок не доживает до 4-х летнего возраста. </a:t>
            </a:r>
            <a:br>
              <a:rPr lang="ru-RU" dirty="0" smtClean="0"/>
            </a:br>
            <a:endParaRPr lang="ru-RU" dirty="0" smtClean="0"/>
          </a:p>
          <a:p>
            <a:r>
              <a:rPr lang="ru-RU" b="1" dirty="0" err="1" smtClean="0"/>
              <a:t>Фенилкетонурия</a:t>
            </a:r>
            <a:r>
              <a:rPr lang="ru-RU" b="1" dirty="0" smtClean="0"/>
              <a:t> III</a:t>
            </a:r>
            <a:r>
              <a:rPr lang="ru-RU" dirty="0" smtClean="0"/>
              <a:t>. Клиническая картина соответствует </a:t>
            </a:r>
            <a:r>
              <a:rPr lang="ru-RU" dirty="0" err="1" smtClean="0"/>
              <a:t>фенилкетонури́и</a:t>
            </a:r>
            <a:r>
              <a:rPr lang="ru-RU" dirty="0" smtClean="0"/>
              <a:t> II, но с обязательным присутствием: глубокой умственной отсталостью, микроцефалией, спастическим </a:t>
            </a:r>
            <a:r>
              <a:rPr lang="ru-RU" dirty="0" err="1" smtClean="0"/>
              <a:t>тетрапарезом</a:t>
            </a:r>
            <a:r>
              <a:rPr lang="ru-RU" dirty="0" smtClean="0"/>
              <a:t> (повышение мышечного тонуса).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14348" y="500042"/>
            <a:ext cx="7772400" cy="1362075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Что же такое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гистидинемия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500430" y="2357430"/>
            <a:ext cx="5357850" cy="394498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 </a:t>
            </a:r>
            <a:r>
              <a:rPr lang="ru-RU" sz="2400" dirty="0" smtClean="0"/>
              <a:t>Наследственная</a:t>
            </a:r>
            <a:r>
              <a:rPr lang="en-US" sz="2400" dirty="0" smtClean="0"/>
              <a:t> </a:t>
            </a:r>
            <a:r>
              <a:rPr lang="ru-RU" sz="2400" u="sng" dirty="0" smtClean="0">
                <a:hlinkClick r:id="rId2"/>
              </a:rPr>
              <a:t>болезнь</a:t>
            </a:r>
            <a:r>
              <a:rPr lang="en-US" sz="2400" dirty="0" smtClean="0"/>
              <a:t> </a:t>
            </a:r>
            <a:r>
              <a:rPr lang="ru-RU" sz="2400" dirty="0" smtClean="0"/>
              <a:t>обмена веществ, обусловленная дефицитом</a:t>
            </a:r>
            <a:r>
              <a:rPr lang="ru-RU" sz="2400" b="1" dirty="0" smtClean="0"/>
              <a:t> фермента гистидин - </a:t>
            </a:r>
            <a:r>
              <a:rPr lang="ru-RU" sz="2400" b="1" dirty="0" err="1" smtClean="0"/>
              <a:t>аммиак-лиазы</a:t>
            </a:r>
            <a:r>
              <a:rPr lang="ru-RU" sz="2400" dirty="0" smtClean="0"/>
              <a:t>, (который необходим для метаболизма аминокислоты гистидина)характеризующаяся повышенным содержанием </a:t>
            </a:r>
            <a:r>
              <a:rPr lang="ru-RU" sz="2400" dirty="0" smtClean="0">
                <a:solidFill>
                  <a:srgbClr val="FF0000"/>
                </a:solidFill>
              </a:rPr>
              <a:t>гистидина  в крови , </a:t>
            </a:r>
            <a:r>
              <a:rPr lang="ru-RU" sz="2400" dirty="0" err="1" smtClean="0">
                <a:solidFill>
                  <a:srgbClr val="FF0000"/>
                </a:solidFill>
              </a:rPr>
              <a:t>имидазол-пировиноградной</a:t>
            </a:r>
            <a:r>
              <a:rPr lang="ru-RU" sz="2400" dirty="0" smtClean="0">
                <a:solidFill>
                  <a:srgbClr val="FF0000"/>
                </a:solidFill>
              </a:rPr>
              <a:t> кислот и других продуктов обмена веществ имидазола  в моче </a:t>
            </a:r>
            <a:r>
              <a:rPr lang="ru-RU" sz="2400" dirty="0" smtClean="0"/>
              <a:t>и проявляющаяся олигофренией, расстройством координации движений, судорогами, нарушением речи; наследуется по аутосомно-рецессивному типу.</a:t>
            </a:r>
            <a:r>
              <a:rPr lang="ru-RU" dirty="0" smtClean="0"/>
              <a:t> </a:t>
            </a:r>
            <a:endParaRPr lang="ru-RU" sz="2400" dirty="0" smtClean="0"/>
          </a:p>
          <a:p>
            <a:endParaRPr lang="ru-RU" sz="2400" dirty="0"/>
          </a:p>
        </p:txBody>
      </p:sp>
      <p:pic>
        <p:nvPicPr>
          <p:cNvPr id="5" name="Рисунок 4" descr="dopami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357430"/>
            <a:ext cx="2897048" cy="300039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85794"/>
            <a:ext cx="8501122" cy="5857916"/>
          </a:xfrm>
        </p:spPr>
        <p:txBody>
          <a:bodyPr>
            <a:normAutofit fontScale="70000" lnSpcReduction="20000"/>
          </a:bodyPr>
          <a:lstStyle/>
          <a:p>
            <a:r>
              <a:rPr lang="ru-RU" dirty="0" err="1" smtClean="0"/>
              <a:t>Гистидинемия</a:t>
            </a:r>
            <a:r>
              <a:rPr lang="ru-RU" dirty="0" smtClean="0"/>
              <a:t> описана </a:t>
            </a:r>
            <a:r>
              <a:rPr lang="ru-RU" u="sng" dirty="0" smtClean="0"/>
              <a:t>A. </a:t>
            </a:r>
            <a:r>
              <a:rPr lang="ru-RU" u="sng" dirty="0" err="1" smtClean="0"/>
              <a:t>Ghadimi</a:t>
            </a:r>
            <a:r>
              <a:rPr lang="ru-RU" u="sng" dirty="0" smtClean="0"/>
              <a:t> и др. в 1961 г</a:t>
            </a:r>
            <a:r>
              <a:rPr lang="ru-RU" dirty="0" smtClean="0"/>
              <a:t>. Заболевание встречается с частотой 1 : 17 000 новорожденных.</a:t>
            </a:r>
          </a:p>
          <a:p>
            <a:r>
              <a:rPr lang="ru-RU" dirty="0" smtClean="0"/>
              <a:t> В основе заболевания лежит </a:t>
            </a:r>
            <a:r>
              <a:rPr lang="ru-RU" b="1" dirty="0" smtClean="0"/>
              <a:t>врожденный дефект фермента </a:t>
            </a:r>
            <a:r>
              <a:rPr lang="ru-RU" b="1" dirty="0" err="1" smtClean="0"/>
              <a:t>гистидазы</a:t>
            </a:r>
            <a:r>
              <a:rPr lang="ru-RU" b="1" dirty="0" smtClean="0"/>
              <a:t>, который в норме превращает гистидин в </a:t>
            </a:r>
            <a:r>
              <a:rPr lang="ru-RU" b="1" dirty="0" err="1" smtClean="0"/>
              <a:t>уроканиновую</a:t>
            </a:r>
            <a:r>
              <a:rPr lang="ru-RU" b="1" dirty="0" smtClean="0"/>
              <a:t> кислоту. </a:t>
            </a:r>
          </a:p>
          <a:p>
            <a:r>
              <a:rPr lang="ru-RU" dirty="0" smtClean="0"/>
              <a:t>Гистидин является </a:t>
            </a:r>
            <a:r>
              <a:rPr lang="ru-RU" dirty="0" smtClean="0">
                <a:solidFill>
                  <a:srgbClr val="FF0000"/>
                </a:solidFill>
              </a:rPr>
              <a:t>незаменимой аминокислотой</a:t>
            </a:r>
            <a:r>
              <a:rPr lang="ru-RU" dirty="0" smtClean="0"/>
              <a:t>, которая обязательно должна входить в состав продуктов питания для детей раннего возраста. </a:t>
            </a:r>
          </a:p>
          <a:p>
            <a:r>
              <a:rPr lang="ru-RU" dirty="0" smtClean="0"/>
              <a:t>Минимальная суточная потребность в ней для детей раннего возраста составляет </a:t>
            </a:r>
            <a:r>
              <a:rPr lang="ru-RU" u="sng" dirty="0" smtClean="0"/>
              <a:t>16— 34 мг/кг . </a:t>
            </a:r>
            <a:r>
              <a:rPr lang="ru-RU" dirty="0" smtClean="0"/>
              <a:t>Обычно эта потребность покрывается за счет молочного питания, так как в 100 мл молока содержится примерно 30 мг гистидина, а суточное потребление 30—1000 мг этой аминокислоты в норме полностью утилизируется </a:t>
            </a:r>
            <a:r>
              <a:rPr lang="ru-RU" dirty="0" err="1" smtClean="0"/>
              <a:t>гистидазой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Однако при отсутствии или дефиците фермента это количество гистидина оказывает токсическое воздействие, поскольку в тканях накапливается </a:t>
            </a:r>
            <a:r>
              <a:rPr lang="ru-RU" dirty="0" err="1" smtClean="0">
                <a:solidFill>
                  <a:srgbClr val="FF0000"/>
                </a:solidFill>
              </a:rPr>
              <a:t>имидазолпировиноградная</a:t>
            </a:r>
            <a:r>
              <a:rPr lang="ru-RU" dirty="0" smtClean="0">
                <a:solidFill>
                  <a:srgbClr val="FF0000"/>
                </a:solidFill>
              </a:rPr>
              <a:t>, </a:t>
            </a:r>
            <a:r>
              <a:rPr lang="ru-RU" dirty="0" err="1" smtClean="0">
                <a:solidFill>
                  <a:srgbClr val="FF0000"/>
                </a:solidFill>
              </a:rPr>
              <a:t>имидазолмолочная</a:t>
            </a:r>
            <a:r>
              <a:rPr lang="ru-RU" dirty="0" smtClean="0">
                <a:solidFill>
                  <a:srgbClr val="FF0000"/>
                </a:solidFill>
              </a:rPr>
              <a:t> и </a:t>
            </a:r>
            <a:r>
              <a:rPr lang="ru-RU" dirty="0" err="1" smtClean="0">
                <a:solidFill>
                  <a:srgbClr val="FF0000"/>
                </a:solidFill>
              </a:rPr>
              <a:t>имидазолуксусная</a:t>
            </a:r>
            <a:r>
              <a:rPr lang="ru-RU" dirty="0" smtClean="0">
                <a:solidFill>
                  <a:srgbClr val="FF0000"/>
                </a:solidFill>
              </a:rPr>
              <a:t> кислоты</a:t>
            </a:r>
            <a:r>
              <a:rPr lang="ru-RU" dirty="0" smtClean="0"/>
              <a:t>, которые оказывают токсическое действие на </a:t>
            </a:r>
            <a:r>
              <a:rPr lang="ru-RU" b="1" dirty="0" smtClean="0">
                <a:solidFill>
                  <a:srgbClr val="002060"/>
                </a:solidFill>
              </a:rPr>
              <a:t>ЦНС</a:t>
            </a:r>
            <a:r>
              <a:rPr lang="ru-RU" dirty="0" smtClean="0"/>
              <a:t> В крови повышается содержание гистидина 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229600" cy="1066800"/>
          </a:xfrm>
        </p:spPr>
        <p:txBody>
          <a:bodyPr/>
          <a:lstStyle/>
          <a:p>
            <a:r>
              <a:rPr lang="ru-RU" dirty="0" smtClean="0"/>
              <a:t>Причины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785926"/>
            <a:ext cx="7358114" cy="47149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Гистидинемия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smtClean="0"/>
              <a:t>— генетическое расстройство. Исследователи полагают, что </a:t>
            </a:r>
            <a:r>
              <a:rPr lang="ru-RU" dirty="0" err="1" smtClean="0"/>
              <a:t>гистидинемия</a:t>
            </a:r>
            <a:r>
              <a:rPr lang="ru-RU" dirty="0" smtClean="0"/>
              <a:t> связана с мутациями в гене человеческой </a:t>
            </a:r>
            <a:r>
              <a:rPr lang="ru-RU" dirty="0" err="1" smtClean="0"/>
              <a:t>гистидазы</a:t>
            </a:r>
            <a:r>
              <a:rPr lang="ru-RU" dirty="0" smtClean="0"/>
              <a:t> (HAL). Этот ген расположен на длинном плече хромосомы 12 (12q22-q24.1).</a:t>
            </a:r>
          </a:p>
          <a:p>
            <a:endParaRPr lang="ru-RU" dirty="0" smtClean="0"/>
          </a:p>
          <a:p>
            <a:r>
              <a:rPr lang="ru-RU" dirty="0" smtClean="0"/>
              <a:t>Недостаточная активность специального фермента (</a:t>
            </a:r>
            <a:r>
              <a:rPr lang="ru-RU" dirty="0" err="1" smtClean="0"/>
              <a:t>гистидазы</a:t>
            </a:r>
            <a:r>
              <a:rPr lang="ru-RU" dirty="0" smtClean="0"/>
              <a:t>), отвечающего за преобразование гистидина, который, в свою очередь, накапливается в организме, вызывая необратимое повреждение головного мозга. При полном отсутствии фермента заболевание проявляется в первые месяцы жизни и быстро прогрессирует, часто приводя к смертельному исходу.</a:t>
            </a:r>
            <a:r>
              <a:rPr lang="en-US" dirty="0" smtClean="0"/>
              <a:t> </a:t>
            </a:r>
            <a:endParaRPr lang="ru-RU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7772400" cy="13620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Проявления</a:t>
            </a:r>
            <a:r>
              <a:rPr lang="en-US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1285860"/>
            <a:ext cx="4934352" cy="5383500"/>
          </a:xfrm>
        </p:spPr>
        <p:txBody>
          <a:bodyPr>
            <a:normAutofit fontScale="92500"/>
          </a:bodyPr>
          <a:lstStyle/>
          <a:p>
            <a:pPr>
              <a:buFontTx/>
              <a:buChar char="-"/>
            </a:pPr>
            <a:r>
              <a:rPr lang="ru-RU" dirty="0" smtClean="0"/>
              <a:t>Ухудшается общее состояние ребенка, появляются вялость, плаксивость, отказ от пищи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Затем присоединяются симптомы отравления головного мозга, что проявляется изменением мышечного тонуса и замедлением общего развития ребенка.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часто наблюдаются нарушения слуха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отмечаются эмоционально-поведенческие расстройства в виде повышенной возбудимости, агрессивности, страхов.</a:t>
            </a:r>
            <a:r>
              <a:rPr lang="en-US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4" name="Рисунок 3" descr="rebenok-smotrit-v-ok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2000240"/>
            <a:ext cx="3816424" cy="288032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8358246" cy="564360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  Патология проявляется на 1-м году жизни. Так же, как при ФПО, </a:t>
            </a:r>
            <a:r>
              <a:rPr lang="ru-RU" u="sng" dirty="0" smtClean="0"/>
              <a:t>дети светловолосые, голубоглазые. </a:t>
            </a:r>
            <a:r>
              <a:rPr lang="ru-RU" dirty="0" smtClean="0"/>
              <a:t>Тяжесть клинических проявлений вариабельна. </a:t>
            </a:r>
          </a:p>
          <a:p>
            <a:r>
              <a:rPr lang="ru-RU" dirty="0" smtClean="0"/>
              <a:t>При полном отсутствии фермента в первые 3—4 </a:t>
            </a:r>
            <a:r>
              <a:rPr lang="ru-RU" dirty="0" err="1" smtClean="0"/>
              <a:t>мес</a:t>
            </a:r>
            <a:r>
              <a:rPr lang="ru-RU" dirty="0" smtClean="0"/>
              <a:t> жизни симптоматика характеризуется полиморфным </a:t>
            </a:r>
            <a:r>
              <a:rPr lang="ru-RU" u="sng" dirty="0" smtClean="0"/>
              <a:t>судорожным синдромом, ребенок отстает в психическом развитии, преобладает отрицательный эмоциональный комплекс</a:t>
            </a:r>
            <a:r>
              <a:rPr lang="ru-RU" dirty="0" smtClean="0"/>
              <a:t>. Отмечается задержка становления двигательных функций; характерна мышечная гипотония различной степени выраженности. Постепенно нарастает клиника </a:t>
            </a:r>
            <a:r>
              <a:rPr lang="ru-RU" u="sng" dirty="0" smtClean="0"/>
              <a:t>отека мозга</a:t>
            </a:r>
            <a:r>
              <a:rPr lang="ru-RU" dirty="0" smtClean="0"/>
              <a:t>, что приводит в </a:t>
            </a:r>
            <a:r>
              <a:rPr lang="ru-RU" dirty="0" err="1" smtClean="0"/>
              <a:t>недиагностированиых</a:t>
            </a:r>
            <a:r>
              <a:rPr lang="ru-RU" dirty="0" smtClean="0"/>
              <a:t> случаях к летальному исходу.</a:t>
            </a:r>
          </a:p>
          <a:p>
            <a:r>
              <a:rPr lang="ru-RU" dirty="0" smtClean="0"/>
              <a:t> При частичной </a:t>
            </a:r>
            <a:r>
              <a:rPr lang="ru-RU" dirty="0" err="1" smtClean="0"/>
              <a:t>инактивации</a:t>
            </a:r>
            <a:r>
              <a:rPr lang="ru-RU" dirty="0" smtClean="0"/>
              <a:t> фермента в первые месяцы жизни дети развиваются нормально, но в некоторых случаях наблюдается задержка становления статических и двигательных функций. </a:t>
            </a:r>
          </a:p>
          <a:p>
            <a:r>
              <a:rPr lang="ru-RU" dirty="0" smtClean="0"/>
              <a:t>Характерными симптомами являются задержка формирования </a:t>
            </a:r>
            <a:r>
              <a:rPr lang="ru-RU" u="sng" dirty="0" smtClean="0"/>
              <a:t>речевых навыков, снижение слуха, легкая возбудимость, агрессивность, боязнь новых ситуаций. </a:t>
            </a:r>
          </a:p>
          <a:p>
            <a:r>
              <a:rPr lang="ru-RU" dirty="0" smtClean="0"/>
              <a:t>В крови больных повышено содержание гистидина </a:t>
            </a:r>
            <a:r>
              <a:rPr lang="ru-RU" dirty="0" smtClean="0">
                <a:solidFill>
                  <a:srgbClr val="FF0000"/>
                </a:solidFill>
              </a:rPr>
              <a:t>до 0,1—0,15 г/л 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229600" cy="1066800"/>
          </a:xfrm>
        </p:spPr>
        <p:txBody>
          <a:bodyPr/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Диагностика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785926"/>
            <a:ext cx="7572428" cy="457203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 </a:t>
            </a:r>
            <a:r>
              <a:rPr lang="ru-RU" dirty="0" smtClean="0">
                <a:solidFill>
                  <a:srgbClr val="FF0000"/>
                </a:solidFill>
              </a:rPr>
              <a:t>крови, моче и ликворе</a:t>
            </a:r>
            <a:r>
              <a:rPr lang="ru-RU" dirty="0" smtClean="0"/>
              <a:t> больных значительно повышен уровень гистидина.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В моче </a:t>
            </a:r>
            <a:r>
              <a:rPr lang="ru-RU" dirty="0" smtClean="0"/>
              <a:t>в большом количестве определяются </a:t>
            </a:r>
            <a:r>
              <a:rPr lang="ru-RU" dirty="0" err="1" smtClean="0"/>
              <a:t>имидазолпировиноградная</a:t>
            </a:r>
            <a:r>
              <a:rPr lang="ru-RU" dirty="0" smtClean="0"/>
              <a:t>, </a:t>
            </a:r>
            <a:r>
              <a:rPr lang="ru-RU" dirty="0" err="1" smtClean="0"/>
              <a:t>имидазолмолочная</a:t>
            </a:r>
            <a:r>
              <a:rPr lang="ru-RU" dirty="0" smtClean="0"/>
              <a:t> и </a:t>
            </a:r>
            <a:r>
              <a:rPr lang="ru-RU" dirty="0" err="1" smtClean="0"/>
              <a:t>имидазолуксусная</a:t>
            </a:r>
            <a:r>
              <a:rPr lang="ru-RU" dirty="0" smtClean="0"/>
              <a:t> кислоты. </a:t>
            </a:r>
          </a:p>
          <a:p>
            <a:r>
              <a:rPr lang="ru-RU" dirty="0" smtClean="0"/>
              <a:t>Может отмечаться положительная </a:t>
            </a:r>
            <a:r>
              <a:rPr lang="ru-RU" dirty="0" smtClean="0">
                <a:solidFill>
                  <a:srgbClr val="FF0000"/>
                </a:solidFill>
              </a:rPr>
              <a:t>проба </a:t>
            </a:r>
            <a:r>
              <a:rPr lang="ru-RU" dirty="0" err="1" smtClean="0">
                <a:solidFill>
                  <a:srgbClr val="FF0000"/>
                </a:solidFill>
              </a:rPr>
              <a:t>Феллинг</a:t>
            </a:r>
            <a:r>
              <a:rPr lang="ru-RU" dirty="0" err="1" smtClean="0"/>
              <a:t>а</a:t>
            </a:r>
            <a:endParaRPr lang="ru-RU" dirty="0" smtClean="0"/>
          </a:p>
          <a:p>
            <a:r>
              <a:rPr lang="ru-RU" dirty="0" smtClean="0"/>
              <a:t>. Для подтверждения диагноза используют нагрузочную пробу с L-гистидином (100–150 мг/кг), которая демонстрирует резкий подъём уровня этой аминокислоты в крови. В коже (или печени) определяется низкая активность </a:t>
            </a:r>
            <a:r>
              <a:rPr lang="ru-RU" dirty="0" err="1" smtClean="0"/>
              <a:t>гистидазы</a:t>
            </a:r>
            <a:endParaRPr lang="ru-RU" dirty="0" smtClean="0"/>
          </a:p>
          <a:p>
            <a:r>
              <a:rPr lang="ru-RU" b="1" dirty="0" smtClean="0"/>
              <a:t>ИНСТРУМЕНТАЛЬНЫЕ МЕТОДЫ</a:t>
            </a:r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На электроэнцефалограмме</a:t>
            </a:r>
            <a:r>
              <a:rPr lang="ru-RU" dirty="0" smtClean="0"/>
              <a:t> больных обнаруживают признаки пароксизмальной активности.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00364" y="1571612"/>
            <a:ext cx="5929354" cy="478634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Рекомендовано грудное молоко в сочетании со специально адаптированными смесями «Малютка» и «Малыш». </a:t>
            </a:r>
          </a:p>
          <a:p>
            <a:r>
              <a:rPr lang="ru-RU" dirty="0" smtClean="0"/>
              <a:t>фруктовые соки, пюре, </a:t>
            </a:r>
            <a:r>
              <a:rPr lang="ru-RU" dirty="0" err="1" smtClean="0"/>
              <a:t>безбелковый</a:t>
            </a:r>
            <a:r>
              <a:rPr lang="ru-RU" dirty="0" smtClean="0"/>
              <a:t> хлеб, кисели, говяжьи почки, треску, кукурузную муку, лук, картофель, растительное масло. </a:t>
            </a:r>
          </a:p>
          <a:p>
            <a:r>
              <a:rPr lang="ru-RU" dirty="0" smtClean="0"/>
              <a:t>продукты животного происхождения включаются в рацион строго под контролем содержания гистидина в крови</a:t>
            </a:r>
          </a:p>
          <a:p>
            <a:r>
              <a:rPr lang="ru-RU" dirty="0" smtClean="0"/>
              <a:t>ограничение поступления гистидина с пищей.</a:t>
            </a:r>
            <a:r>
              <a:rPr lang="en-US" dirty="0" smtClean="0"/>
              <a:t> </a:t>
            </a:r>
            <a:r>
              <a:rPr lang="ru-RU" dirty="0" smtClean="0"/>
              <a:t> (</a:t>
            </a:r>
            <a:r>
              <a:rPr lang="ru-RU" sz="2600" dirty="0" smtClean="0"/>
              <a:t>от 16 до 34 мг/кг массы тела</a:t>
            </a:r>
            <a:r>
              <a:rPr lang="ru-RU" dirty="0" smtClean="0"/>
              <a:t>)</a:t>
            </a:r>
          </a:p>
          <a:p>
            <a:r>
              <a:rPr lang="ru-RU" dirty="0" err="1" smtClean="0"/>
              <a:t>ноотропные</a:t>
            </a:r>
            <a:r>
              <a:rPr lang="ru-RU" dirty="0" smtClean="0"/>
              <a:t> средства,</a:t>
            </a:r>
          </a:p>
          <a:p>
            <a:r>
              <a:rPr lang="ru-RU" dirty="0" smtClean="0"/>
              <a:t>противосудорожные препараты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GI2OS00M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428868"/>
            <a:ext cx="2857488" cy="302433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928670"/>
            <a:ext cx="8229600" cy="1066800"/>
          </a:xfrm>
        </p:spPr>
        <p:txBody>
          <a:bodyPr/>
          <a:lstStyle/>
          <a:p>
            <a:r>
              <a:rPr lang="ru-RU" dirty="0" smtClean="0"/>
              <a:t>Питание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Продукты с низким содержанием </a:t>
            </a:r>
            <a:r>
              <a:rPr lang="ru-RU" b="1" dirty="0" err="1" smtClean="0">
                <a:solidFill>
                  <a:srgbClr val="FF0000"/>
                </a:solidFill>
              </a:rPr>
              <a:t>гистидина:</a:t>
            </a:r>
            <a:r>
              <a:rPr lang="ru-RU" dirty="0" err="1" smtClean="0"/>
              <a:t>говяжьи</a:t>
            </a:r>
            <a:r>
              <a:rPr lang="ru-RU" dirty="0" smtClean="0"/>
              <a:t> почки, треска, кукурузная мука, лук, картофель, морковь, свекла, фрукты, растительное масло, сливочное масло, молоко грудное, горошек зеленый консервированный, помидоры.</a:t>
            </a:r>
            <a:r>
              <a:rPr lang="en-US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143504" y="2214554"/>
            <a:ext cx="3643306" cy="39490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Продукты с высоким содержанием </a:t>
            </a:r>
            <a:r>
              <a:rPr lang="ru-RU" b="1" dirty="0" err="1" smtClean="0">
                <a:solidFill>
                  <a:srgbClr val="FF0000"/>
                </a:solidFill>
              </a:rPr>
              <a:t>гистидина:</a:t>
            </a:r>
            <a:r>
              <a:rPr lang="ru-RU" dirty="0" err="1" smtClean="0"/>
              <a:t>говядина</a:t>
            </a:r>
            <a:r>
              <a:rPr lang="ru-RU" dirty="0" smtClean="0"/>
              <a:t>, телятина, цыплята, куры, яйцо цельное, белок, желток, молоко коровье, творог, сыр, горох, ячмень, рожь, мука пшеничная, рис.</a:t>
            </a:r>
            <a:r>
              <a:rPr lang="en-US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rot="16200000" flipH="1">
            <a:off x="2393141" y="3964785"/>
            <a:ext cx="4572032" cy="714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572</TotalTime>
  <Words>1229</Words>
  <Application>Microsoft Office PowerPoint</Application>
  <PresentationFormat>Экран (4:3)</PresentationFormat>
  <Paragraphs>151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Calibri</vt:lpstr>
      <vt:lpstr>Georgia</vt:lpstr>
      <vt:lpstr>Trebuchet MS</vt:lpstr>
      <vt:lpstr>Wingdings 2</vt:lpstr>
      <vt:lpstr>Городская</vt:lpstr>
      <vt:lpstr>Фенилкетонурия, гистидинемия       Работу сделала: студентка 5 курса, 2 мед фак-та, 27гр., Дендерес София Михайловна   </vt:lpstr>
      <vt:lpstr>Фенилкетонурия </vt:lpstr>
      <vt:lpstr>Презентация PowerPoint</vt:lpstr>
      <vt:lpstr>Этиология и патогенез: </vt:lpstr>
      <vt:lpstr>Презентация PowerPoint</vt:lpstr>
      <vt:lpstr>Симптомы фенилкетонурии</vt:lpstr>
      <vt:lpstr>Презентация PowerPoint</vt:lpstr>
      <vt:lpstr>Презентация PowerPoint</vt:lpstr>
      <vt:lpstr>Физические признаки:</vt:lpstr>
      <vt:lpstr>Психопатологически отмечается:</vt:lpstr>
      <vt:lpstr>Неврологическаясимптоматика:</vt:lpstr>
      <vt:lpstr>Расстройства поведения:</vt:lpstr>
      <vt:lpstr>Диагностика </vt:lpstr>
      <vt:lpstr>Презентация PowerPoint</vt:lpstr>
      <vt:lpstr>                           Лекарства в лечении фенилкетонурии </vt:lpstr>
      <vt:lpstr>Диетотерапия: </vt:lpstr>
      <vt:lpstr>Профилактика фенилкетонурии: </vt:lpstr>
      <vt:lpstr>    Как проявляется фенилкетонурия у новорожденных? </vt:lpstr>
      <vt:lpstr>Презентация PowerPoint</vt:lpstr>
      <vt:lpstr>Какие смеси использовать для ребенка с фенилкетонурией? </vt:lpstr>
      <vt:lpstr>Презентация PowerPoint</vt:lpstr>
      <vt:lpstr>  Какова продолжительность жизни больного с фенилкетонурей? </vt:lpstr>
      <vt:lpstr>Презентация PowerPoint</vt:lpstr>
      <vt:lpstr>Какие бывают типы фенилкетонурии? </vt:lpstr>
      <vt:lpstr>Презентация PowerPoint</vt:lpstr>
      <vt:lpstr>Что же такое гистидинемия?</vt:lpstr>
      <vt:lpstr>Презентация PowerPoint</vt:lpstr>
      <vt:lpstr>Причины </vt:lpstr>
      <vt:lpstr>Проявления  </vt:lpstr>
      <vt:lpstr>Презентация PowerPoint</vt:lpstr>
      <vt:lpstr>Диагностика </vt:lpstr>
      <vt:lpstr>Лечение </vt:lpstr>
      <vt:lpstr>Питание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Фенилкетонурия  - ФКУ   - финилпировиноградная олигофрения, болезнь Феллинга</dc:title>
  <dc:creator>HP</dc:creator>
  <cp:lastModifiedBy>София Дендерес</cp:lastModifiedBy>
  <cp:revision>68</cp:revision>
  <dcterms:created xsi:type="dcterms:W3CDTF">2009-12-02T12:59:16Z</dcterms:created>
  <dcterms:modified xsi:type="dcterms:W3CDTF">2019-04-03T11:39:48Z</dcterms:modified>
</cp:coreProperties>
</file>