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2" r:id="rId5"/>
    <p:sldId id="260" r:id="rId6"/>
    <p:sldId id="271" r:id="rId7"/>
    <p:sldId id="259" r:id="rId8"/>
    <p:sldId id="263" r:id="rId9"/>
    <p:sldId id="267" r:id="rId10"/>
    <p:sldId id="261" r:id="rId11"/>
    <p:sldId id="268" r:id="rId12"/>
    <p:sldId id="273" r:id="rId13"/>
    <p:sldId id="274" r:id="rId14"/>
    <p:sldId id="269" r:id="rId15"/>
    <p:sldId id="265" r:id="rId16"/>
    <p:sldId id="270" r:id="rId17"/>
    <p:sldId id="275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0D45F6B8-25F4-4F39-BED0-EFD6F927B6C3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3E59698-C95B-4185-B422-456D0B0393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5027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F6B8-25F4-4F39-BED0-EFD6F927B6C3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59698-C95B-4185-B422-456D0B0393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7631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0D45F6B8-25F4-4F39-BED0-EFD6F927B6C3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A3E59698-C95B-4185-B422-456D0B0393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77114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F6B8-25F4-4F39-BED0-EFD6F927B6C3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59698-C95B-4185-B422-456D0B0393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158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F6B8-25F4-4F39-BED0-EFD6F927B6C3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59698-C95B-4185-B422-456D0B0393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7807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F6B8-25F4-4F39-BED0-EFD6F927B6C3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59698-C95B-4185-B422-456D0B0393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423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F6B8-25F4-4F39-BED0-EFD6F927B6C3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59698-C95B-4185-B422-456D0B0393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7396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F6B8-25F4-4F39-BED0-EFD6F927B6C3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3E59698-C95B-4185-B422-456D0B039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91556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0D45F6B8-25F4-4F39-BED0-EFD6F927B6C3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3E59698-C95B-4185-B422-456D0B039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76848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F6B8-25F4-4F39-BED0-EFD6F927B6C3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59698-C95B-4185-B422-456D0B0393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113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F6B8-25F4-4F39-BED0-EFD6F927B6C3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59698-C95B-4185-B422-456D0B0393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397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D45F6B8-25F4-4F39-BED0-EFD6F927B6C3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3E59698-C95B-4185-B422-456D0B0393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0853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>
                <a:solidFill>
                  <a:srgbClr val="7030A0"/>
                </a:solidFill>
              </a:rPr>
              <a:t>Синдром </a:t>
            </a:r>
            <a:r>
              <a:rPr lang="ru-RU" dirty="0" smtClean="0">
                <a:solidFill>
                  <a:srgbClr val="7030A0"/>
                </a:solidFill>
              </a:rPr>
              <a:t>Мартина-Белла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Подготовила: студентка 27 группы</a:t>
            </a:r>
            <a:r>
              <a:rPr lang="ru-RU" dirty="0"/>
              <a:t>, 5</a:t>
            </a:r>
            <a:r>
              <a:rPr lang="ru-RU" dirty="0" smtClean="0"/>
              <a:t> </a:t>
            </a:r>
            <a:r>
              <a:rPr lang="ru-RU" dirty="0"/>
              <a:t>курса, </a:t>
            </a:r>
            <a:r>
              <a:rPr lang="ru-RU" dirty="0" smtClean="0"/>
              <a:t>2 медицинского факультета</a:t>
            </a:r>
          </a:p>
          <a:p>
            <a:r>
              <a:rPr lang="ru-RU" dirty="0" err="1" smtClean="0"/>
              <a:t>Черемская</a:t>
            </a:r>
            <a:r>
              <a:rPr lang="ru-RU" dirty="0" smtClean="0"/>
              <a:t> Дарья </a:t>
            </a:r>
            <a:r>
              <a:rPr lang="ru-RU" dirty="0" err="1" smtClean="0"/>
              <a:t>Ярославовна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979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083" y="239151"/>
            <a:ext cx="11605847" cy="1927274"/>
          </a:xfrm>
        </p:spPr>
        <p:txBody>
          <a:bodyPr>
            <a:normAutofit fontScale="90000"/>
          </a:bodyPr>
          <a:lstStyle/>
          <a:p>
            <a:r>
              <a:rPr lang="ru-RU" sz="2700" b="1" u="sng" dirty="0" err="1">
                <a:solidFill>
                  <a:srgbClr val="7030A0"/>
                </a:solidFill>
              </a:rPr>
              <a:t>Синдро́м</a:t>
            </a:r>
            <a:r>
              <a:rPr lang="ru-RU" sz="2700" b="1" u="sng" dirty="0">
                <a:solidFill>
                  <a:srgbClr val="7030A0"/>
                </a:solidFill>
              </a:rPr>
              <a:t> </a:t>
            </a:r>
            <a:r>
              <a:rPr lang="ru-RU" sz="2700" b="1" u="sng" dirty="0" err="1">
                <a:solidFill>
                  <a:srgbClr val="7030A0"/>
                </a:solidFill>
              </a:rPr>
              <a:t>Ма́ртина</a:t>
            </a:r>
            <a:r>
              <a:rPr lang="ru-RU" sz="2700" b="1" u="sng" dirty="0">
                <a:solidFill>
                  <a:srgbClr val="7030A0"/>
                </a:solidFill>
              </a:rPr>
              <a:t> — </a:t>
            </a:r>
            <a:r>
              <a:rPr lang="ru-RU" sz="2700" b="1" u="sng" dirty="0" smtClean="0">
                <a:solidFill>
                  <a:srgbClr val="7030A0"/>
                </a:solidFill>
              </a:rPr>
              <a:t>Белла </a:t>
            </a:r>
            <a:r>
              <a:rPr lang="ru-RU" sz="2700" dirty="0"/>
              <a:t>(синдром ломкой </a:t>
            </a:r>
            <a:r>
              <a:rPr lang="en-US" sz="2700" dirty="0"/>
              <a:t>X-</a:t>
            </a:r>
            <a:r>
              <a:rPr lang="ru-RU" sz="2700" dirty="0"/>
              <a:t>хромосомы, </a:t>
            </a:r>
            <a:r>
              <a:rPr lang="en-US" sz="2700" dirty="0"/>
              <a:t>fragile X mental retardation syndrome, </a:t>
            </a:r>
            <a:r>
              <a:rPr lang="en-US" sz="2700" dirty="0" err="1"/>
              <a:t>FraX</a:t>
            </a:r>
            <a:r>
              <a:rPr lang="en-US" sz="2700" dirty="0"/>
              <a:t> (</a:t>
            </a:r>
            <a:r>
              <a:rPr lang="ru-RU" sz="2700" dirty="0"/>
              <a:t>от англ. </a:t>
            </a:r>
            <a:r>
              <a:rPr lang="en-US" sz="2700" dirty="0"/>
              <a:t>fragile — </a:t>
            </a:r>
            <a:r>
              <a:rPr lang="ru-RU" sz="2700" dirty="0"/>
              <a:t>хрупкий, ломкий)) - врождённая патология, связанная с </a:t>
            </a:r>
            <a:r>
              <a:rPr lang="ru-RU" sz="2700" b="1" dirty="0"/>
              <a:t>ломкостью Х-хромосомы. </a:t>
            </a:r>
            <a:r>
              <a:rPr lang="ru-RU" sz="2700" dirty="0"/>
              <a:t>Понятие «ломкость» означает визуальное </a:t>
            </a:r>
            <a:r>
              <a:rPr lang="ru-RU" sz="2700" b="1" dirty="0"/>
              <a:t>резкое сужение концов Х-хромосомы</a:t>
            </a:r>
            <a:r>
              <a:rPr lang="ru-RU" sz="2700" dirty="0"/>
              <a:t>. 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13" name="Объект 12"/>
          <p:cNvSpPr>
            <a:spLocks noGrp="1"/>
          </p:cNvSpPr>
          <p:nvPr>
            <p:ph idx="1"/>
          </p:nvPr>
        </p:nvSpPr>
        <p:spPr>
          <a:xfrm>
            <a:off x="225083" y="1716258"/>
            <a:ext cx="11128717" cy="4460705"/>
          </a:xfrm>
        </p:spPr>
        <p:txBody>
          <a:bodyPr/>
          <a:lstStyle/>
          <a:p>
            <a:pPr marL="0" indent="0">
              <a:buNone/>
            </a:pPr>
            <a:r>
              <a:rPr lang="ru-RU" sz="2400" u="sng" dirty="0">
                <a:latin typeface="+mj-lt"/>
              </a:rPr>
              <a:t>Тип наследования: </a:t>
            </a:r>
            <a:r>
              <a:rPr lang="ru-RU" sz="2400" dirty="0">
                <a:latin typeface="+mj-lt"/>
              </a:rPr>
              <a:t>Х-сцепленный.</a:t>
            </a:r>
            <a:br>
              <a:rPr lang="ru-RU" sz="2400" dirty="0">
                <a:latin typeface="+mj-lt"/>
              </a:rPr>
            </a:br>
            <a:r>
              <a:rPr lang="ru-RU" sz="2400" dirty="0">
                <a:latin typeface="+mj-lt"/>
              </a:rPr>
              <a:t>Мальчики болеют в 2-3 раза чаще девочек.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213" y="2708400"/>
            <a:ext cx="5941008" cy="3714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61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234" y="365126"/>
            <a:ext cx="10889566" cy="68995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7030A0"/>
                </a:solidFill>
              </a:rPr>
              <a:t>История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23017" y="1252024"/>
            <a:ext cx="5277394" cy="528811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3000" dirty="0">
                <a:latin typeface="+mj-lt"/>
              </a:rPr>
              <a:t>Еще в начале ХХ века клинические исследования выявили значительное преобладание лиц мужского пола среди больных олигофренией. Впервые в 1934 г. J. </a:t>
            </a:r>
            <a:r>
              <a:rPr lang="ru-RU" sz="3000" dirty="0" err="1">
                <a:latin typeface="+mj-lt"/>
              </a:rPr>
              <a:t>Martin</a:t>
            </a:r>
            <a:r>
              <a:rPr lang="ru-RU" sz="3000" dirty="0">
                <a:latin typeface="+mj-lt"/>
              </a:rPr>
              <a:t> и J. </a:t>
            </a:r>
            <a:r>
              <a:rPr lang="ru-RU" sz="3000" dirty="0" err="1">
                <a:latin typeface="+mj-lt"/>
              </a:rPr>
              <a:t>Bell</a:t>
            </a:r>
            <a:r>
              <a:rPr lang="ru-RU" sz="3000" dirty="0">
                <a:latin typeface="+mj-lt"/>
              </a:rPr>
              <a:t> была описана семья, где умственная отсталость наследовалась по сцепленному с полом типу. В 2-х поколениях большой семьи из Англии насчитывалось </a:t>
            </a:r>
            <a:r>
              <a:rPr lang="ru-RU" sz="3000" b="1" dirty="0">
                <a:latin typeface="+mj-lt"/>
              </a:rPr>
              <a:t>11</a:t>
            </a:r>
            <a:r>
              <a:rPr lang="ru-RU" sz="3000" dirty="0">
                <a:latin typeface="+mj-lt"/>
              </a:rPr>
              <a:t> умственно отсталых мужчин и</a:t>
            </a:r>
            <a:r>
              <a:rPr lang="ru-RU" sz="3000" b="1" dirty="0">
                <a:latin typeface="+mj-lt"/>
              </a:rPr>
              <a:t> 2</a:t>
            </a:r>
            <a:r>
              <a:rPr lang="ru-RU" sz="3000" dirty="0">
                <a:latin typeface="+mj-lt"/>
              </a:rPr>
              <a:t> женщины с более легким интеллектуальным дефектом.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0556"/>
          <a:stretch/>
        </p:blipFill>
        <p:spPr>
          <a:xfrm>
            <a:off x="235590" y="1728142"/>
            <a:ext cx="6419736" cy="363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007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459767" y="1362169"/>
            <a:ext cx="6285389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ru-RU" sz="3000" dirty="0">
                <a:solidFill>
                  <a:prstClr val="black"/>
                </a:solidFill>
                <a:latin typeface="Calibri Light"/>
              </a:rPr>
              <a:t>Далее таких семей описывалось все больше, в 1969 г. H. </a:t>
            </a:r>
            <a:r>
              <a:rPr lang="ru-RU" sz="3000" dirty="0" err="1">
                <a:solidFill>
                  <a:prstClr val="black"/>
                </a:solidFill>
                <a:latin typeface="Calibri Light"/>
              </a:rPr>
              <a:t>Lubs</a:t>
            </a:r>
            <a:r>
              <a:rPr lang="ru-RU" sz="3000" dirty="0">
                <a:solidFill>
                  <a:prstClr val="black"/>
                </a:solidFill>
                <a:latin typeface="Calibri Light"/>
              </a:rPr>
              <a:t>, проводя цитогенетическое обследование умственно отсталого мальчика из семьи с рецессивным, сцепленным с полом типом наследования, выявил у него вторичную перетяжку на длинном плече Х-хромосомы в области 27-28.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574" y="514859"/>
            <a:ext cx="4487045" cy="5828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90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5760" y="365125"/>
            <a:ext cx="10988040" cy="816561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Этиология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669" y="1435182"/>
            <a:ext cx="5860868" cy="499527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dirty="0" smtClean="0"/>
              <a:t>	</a:t>
            </a:r>
            <a:r>
              <a:rPr lang="ru-RU" sz="4400" dirty="0" smtClean="0">
                <a:latin typeface="+mj-lt"/>
              </a:rPr>
              <a:t>Основной причиной формирования фенотипа является прекращение секреции </a:t>
            </a:r>
            <a:r>
              <a:rPr lang="ru-RU" sz="4400" b="1" dirty="0" smtClean="0">
                <a:latin typeface="+mj-lt"/>
              </a:rPr>
              <a:t>FMR1</a:t>
            </a:r>
            <a:r>
              <a:rPr lang="ru-RU" sz="4400" dirty="0" smtClean="0">
                <a:latin typeface="+mj-lt"/>
              </a:rPr>
              <a:t> белка в Х-хромосоме (частичное или тотальное). </a:t>
            </a:r>
            <a:r>
              <a:rPr lang="ru-RU" sz="4400" b="1" dirty="0" smtClean="0">
                <a:latin typeface="+mj-lt"/>
              </a:rPr>
              <a:t>FMR1</a:t>
            </a:r>
            <a:r>
              <a:rPr lang="ru-RU" sz="4400" dirty="0" smtClean="0">
                <a:latin typeface="+mj-lt"/>
              </a:rPr>
              <a:t>  широко </a:t>
            </a:r>
            <a:r>
              <a:rPr lang="ru-RU" sz="4400" dirty="0" err="1" smtClean="0">
                <a:latin typeface="+mj-lt"/>
              </a:rPr>
              <a:t>экспрессируется</a:t>
            </a:r>
            <a:r>
              <a:rPr lang="ru-RU" sz="4400" dirty="0" smtClean="0">
                <a:latin typeface="+mj-lt"/>
              </a:rPr>
              <a:t> в различных тканях, но наиболее значимо в нейронах, регулируя процессы трансляции в мозге. Ген </a:t>
            </a:r>
            <a:r>
              <a:rPr lang="ru-RU" sz="4400" dirty="0" err="1" smtClean="0">
                <a:latin typeface="+mj-lt"/>
              </a:rPr>
              <a:t>мутирует</a:t>
            </a:r>
            <a:r>
              <a:rPr lang="ru-RU" sz="4400" dirty="0" smtClean="0">
                <a:latin typeface="+mj-lt"/>
              </a:rPr>
              <a:t> из нестабильных </a:t>
            </a:r>
            <a:r>
              <a:rPr lang="ru-RU" sz="4400" dirty="0" err="1" smtClean="0">
                <a:latin typeface="+mj-lt"/>
              </a:rPr>
              <a:t>премутационных</a:t>
            </a:r>
            <a:r>
              <a:rPr lang="ru-RU" sz="4400" dirty="0" smtClean="0">
                <a:latin typeface="+mj-lt"/>
              </a:rPr>
              <a:t> аллелей. Своему потомству такие аллели передают мужчины, у которых отмечаются клинические проявления или при передаче от матери к плоду.</a:t>
            </a:r>
            <a:r>
              <a:rPr lang="ru-RU" sz="2500" dirty="0" smtClean="0"/>
              <a:t/>
            </a:r>
            <a:br>
              <a:rPr lang="ru-RU" sz="2500" dirty="0" smtClean="0"/>
            </a:br>
            <a:endParaRPr lang="ru-RU" sz="25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8285" y="1303606"/>
            <a:ext cx="4932091" cy="24995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8285" y="4103790"/>
            <a:ext cx="4993283" cy="225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63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1886" y="1087655"/>
            <a:ext cx="5895703" cy="5089308"/>
          </a:xfrm>
        </p:spPr>
        <p:txBody>
          <a:bodyPr>
            <a:normAutofit/>
          </a:bodyPr>
          <a:lstStyle/>
          <a:p>
            <a:r>
              <a:rPr lang="ru-RU" sz="2000" i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Эту болезнь относят </a:t>
            </a:r>
            <a:r>
              <a:rPr lang="ru-RU" sz="2000" i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к группе патологий, сцепленных с полом, то есть с Х-хромосомой. У мужчин болезнь проявляется чаще и отчётливее, так как их генотип содержит одну Х-хромосому. У женщин патология развивается в случае наличия обеих "патологических" Х-</a:t>
            </a:r>
            <a:r>
              <a:rPr lang="ru-RU" sz="2000" i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аутосом</a:t>
            </a:r>
            <a:r>
              <a:rPr lang="ru-RU" sz="2000" i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Женщины значительно чаще выступают переносчиками болезни, причём передают "патологическую" хромосому с одинаковой вероятностью как для дочерей, так и для сыновей. Больной отец может передать Х-хромосому только дочерям. Наследование синдрома постепенно увеличивается из поколения в поколение, что получило название </a:t>
            </a:r>
            <a:r>
              <a:rPr lang="ru-RU" sz="2000" b="1" i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парадокс </a:t>
            </a:r>
            <a:r>
              <a:rPr lang="ru-RU" sz="2000" b="1" i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Шермана</a:t>
            </a:r>
            <a:r>
              <a:rPr lang="ru-RU" sz="2000" i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Клиническое течение синдрома значительно тяжелее у мужчин</a:t>
            </a:r>
            <a:r>
              <a:rPr lang="ru" sz="2000" i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ru-RU" sz="2000" i="1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3841" y="462928"/>
            <a:ext cx="5394544" cy="5800214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25719" y="308008"/>
            <a:ext cx="8085298" cy="597683"/>
          </a:xfrm>
        </p:spPr>
        <p:txBody>
          <a:bodyPr>
            <a:normAutofit/>
          </a:bodyPr>
          <a:lstStyle/>
          <a:p>
            <a:pPr algn="ctr"/>
            <a:r>
              <a:rPr lang="ru" sz="3200" b="1" dirty="0"/>
              <a:t>Передача по наследству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25312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1692" y="365125"/>
            <a:ext cx="11002108" cy="929103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Частота встречаемости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1692" y="1294228"/>
            <a:ext cx="11002108" cy="488273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4800" dirty="0">
                <a:latin typeface="+mj-lt"/>
              </a:rPr>
              <a:t>Среди новорожденных мальчиков частота заболевания составляет </a:t>
            </a:r>
            <a:r>
              <a:rPr lang="ru-RU" sz="4800" b="1" dirty="0">
                <a:solidFill>
                  <a:srgbClr val="FF0000"/>
                </a:solidFill>
                <a:latin typeface="+mj-lt"/>
              </a:rPr>
              <a:t>от 1:1000 до 1:2000</a:t>
            </a:r>
            <a:r>
              <a:rPr lang="ru-RU" sz="4800" dirty="0">
                <a:solidFill>
                  <a:srgbClr val="FF0000"/>
                </a:solidFill>
                <a:latin typeface="+mj-lt"/>
              </a:rPr>
              <a:t>. </a:t>
            </a:r>
            <a:r>
              <a:rPr lang="ru-RU" sz="4800" dirty="0">
                <a:latin typeface="+mj-lt"/>
              </a:rPr>
              <a:t>Таким образом, частота распространенности этой формы умственной отсталости среди новорожденных лишь </a:t>
            </a:r>
            <a:r>
              <a:rPr lang="ru-RU" sz="4800" b="1" dirty="0">
                <a:latin typeface="+mj-lt"/>
              </a:rPr>
              <a:t>немного уступает распространенности синдрома Дауна.</a:t>
            </a:r>
          </a:p>
        </p:txBody>
      </p:sp>
    </p:spTree>
    <p:extLst>
      <p:ext uri="{BB962C8B-B14F-4D97-AF65-F5344CB8AC3E}">
        <p14:creationId xmlns:p14="http://schemas.microsoft.com/office/powerpoint/2010/main" val="245022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25083"/>
            <a:ext cx="10515600" cy="66118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Патогенез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2330" y="1053737"/>
            <a:ext cx="11605846" cy="60269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ru-RU" sz="3200" dirty="0"/>
              <a:t>Это заболевание относится к болезням экспансии (экспансия — резкое увеличение числа копий повторяющихся участков молекулы ДНК (повторы) у индивидов в последующих поколениях родословной). </a:t>
            </a:r>
          </a:p>
          <a:p>
            <a:pPr marL="0" indent="0">
              <a:buNone/>
            </a:pPr>
            <a:endParaRPr lang="ru-RU" sz="3200" dirty="0" smtClean="0">
              <a:latin typeface="+mj-lt"/>
            </a:endParaRPr>
          </a:p>
        </p:txBody>
      </p:sp>
      <p:pic>
        <p:nvPicPr>
          <p:cNvPr id="1026" name="Picture 2" descr="C:\Users\Roma\Desktop\Fmr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60834" y="3329230"/>
            <a:ext cx="6320746" cy="2965889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7215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38980" y="991848"/>
            <a:ext cx="108502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+mj-lt"/>
              </a:rPr>
              <a:t>Существует три основных состояния хромосомного участка, при синдроме ломкой Х-хромосомы, которые относятся к удлинению повторяющихся последовательностей ЦГГ</a:t>
            </a:r>
            <a:r>
              <a:rPr lang="en-US" sz="2000" dirty="0" smtClean="0">
                <a:latin typeface="+mj-lt"/>
              </a:rPr>
              <a:t>:</a:t>
            </a:r>
          </a:p>
          <a:p>
            <a:r>
              <a:rPr lang="en-US" sz="2000" b="1" dirty="0" smtClean="0">
                <a:latin typeface="+mj-lt"/>
              </a:rPr>
              <a:t>a</a:t>
            </a:r>
            <a:r>
              <a:rPr lang="ru-RU" sz="2000" b="1" dirty="0" smtClean="0">
                <a:latin typeface="+mj-lt"/>
              </a:rPr>
              <a:t>. </a:t>
            </a:r>
            <a:r>
              <a:rPr lang="ru-RU" sz="2000" dirty="0" smtClean="0">
                <a:latin typeface="+mj-lt"/>
              </a:rPr>
              <a:t>Нормальное количество повторов (отсутствие синдрома) — от 5 до 50.</a:t>
            </a:r>
            <a:endParaRPr lang="en-US" sz="2000" dirty="0" smtClean="0">
              <a:latin typeface="+mj-lt"/>
            </a:endParaRPr>
          </a:p>
          <a:p>
            <a:r>
              <a:rPr lang="ru-RU" sz="2000" b="1" dirty="0" smtClean="0">
                <a:latin typeface="+mj-lt"/>
              </a:rPr>
              <a:t>б. </a:t>
            </a:r>
            <a:r>
              <a:rPr lang="ru-RU" sz="2000" dirty="0" err="1" smtClean="0">
                <a:latin typeface="+mj-lt"/>
              </a:rPr>
              <a:t>Премутация</a:t>
            </a:r>
            <a:r>
              <a:rPr lang="ru-RU" sz="2000" dirty="0" smtClean="0">
                <a:latin typeface="+mj-lt"/>
              </a:rPr>
              <a:t> — от 50 до 200 повторов (синдром не развивается)</a:t>
            </a:r>
            <a:r>
              <a:rPr lang="en-US" sz="2000" dirty="0" smtClean="0">
                <a:latin typeface="+mj-lt"/>
              </a:rPr>
              <a:t>;</a:t>
            </a:r>
          </a:p>
          <a:p>
            <a:r>
              <a:rPr lang="ru-RU" sz="2000" b="1" dirty="0" smtClean="0">
                <a:latin typeface="+mj-lt"/>
              </a:rPr>
              <a:t>в. </a:t>
            </a:r>
            <a:r>
              <a:rPr lang="ru-RU" sz="2000" dirty="0" smtClean="0">
                <a:latin typeface="+mj-lt"/>
              </a:rPr>
              <a:t>Полная мутация — более 200 повторов (обычно от 230 до 4000), при которой проявляется синдром.</a:t>
            </a:r>
            <a:endParaRPr lang="ru-RU" sz="2000" dirty="0">
              <a:latin typeface="+mj-lt"/>
            </a:endParaRPr>
          </a:p>
        </p:txBody>
      </p:sp>
      <p:pic>
        <p:nvPicPr>
          <p:cNvPr id="2050" name="Picture 2" descr="C:\Users\Roma\Desktop\image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0982" y="3436219"/>
            <a:ext cx="8536451" cy="2933098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838200" y="225083"/>
            <a:ext cx="10515600" cy="661182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Патогенез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895" y="126609"/>
            <a:ext cx="10959905" cy="67524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Клиническая картина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3896" y="900332"/>
            <a:ext cx="6622921" cy="5781822"/>
          </a:xfrm>
        </p:spPr>
        <p:txBody>
          <a:bodyPr>
            <a:normAutofit fontScale="85000" lnSpcReduction="20000"/>
          </a:bodyPr>
          <a:lstStyle/>
          <a:p>
            <a:r>
              <a:rPr lang="ru-RU" sz="2400" dirty="0">
                <a:latin typeface="+mj-lt"/>
              </a:rPr>
              <a:t>С</a:t>
            </a:r>
            <a:r>
              <a:rPr lang="ru-RU" sz="2400" dirty="0" smtClean="0">
                <a:latin typeface="+mj-lt"/>
              </a:rPr>
              <a:t>редняя </a:t>
            </a:r>
            <a:r>
              <a:rPr lang="ru-RU" sz="2400" b="1" dirty="0">
                <a:latin typeface="+mj-lt"/>
              </a:rPr>
              <a:t>масса тела </a:t>
            </a:r>
            <a:r>
              <a:rPr lang="ru-RU" sz="2400" dirty="0">
                <a:latin typeface="+mj-lt"/>
              </a:rPr>
              <a:t>пробандов при рождении повышена (3,5 кг – 4,0 кг);</a:t>
            </a:r>
          </a:p>
          <a:p>
            <a:r>
              <a:rPr lang="ru-RU" sz="2400" b="1" dirty="0" err="1">
                <a:latin typeface="+mj-lt"/>
              </a:rPr>
              <a:t>М</a:t>
            </a:r>
            <a:r>
              <a:rPr lang="ru-RU" sz="2400" b="1" dirty="0" err="1" smtClean="0">
                <a:latin typeface="+mj-lt"/>
              </a:rPr>
              <a:t>акроорхизм</a:t>
            </a:r>
            <a:r>
              <a:rPr lang="ru-RU" sz="2400" dirty="0" smtClean="0">
                <a:latin typeface="+mj-lt"/>
              </a:rPr>
              <a:t> </a:t>
            </a:r>
            <a:r>
              <a:rPr lang="ru-RU" sz="2400" dirty="0">
                <a:latin typeface="+mj-lt"/>
              </a:rPr>
              <a:t>при отсутствии изменений эндокринной </a:t>
            </a:r>
            <a:r>
              <a:rPr lang="ru-RU" sz="2400" dirty="0" smtClean="0">
                <a:latin typeface="+mj-lt"/>
              </a:rPr>
              <a:t>функции</a:t>
            </a:r>
            <a:r>
              <a:rPr lang="en-US" sz="2400" dirty="0" smtClean="0">
                <a:latin typeface="+mj-lt"/>
              </a:rPr>
              <a:t>;</a:t>
            </a:r>
            <a:endParaRPr lang="en-US" sz="2400" dirty="0">
              <a:latin typeface="+mj-lt"/>
            </a:endParaRPr>
          </a:p>
          <a:p>
            <a:r>
              <a:rPr lang="ru-RU" sz="2400" b="1" dirty="0">
                <a:latin typeface="+mj-lt"/>
              </a:rPr>
              <a:t>С</a:t>
            </a:r>
            <a:r>
              <a:rPr lang="ru-RU" sz="2400" b="1" dirty="0" smtClean="0">
                <a:latin typeface="+mj-lt"/>
              </a:rPr>
              <a:t>троение </a:t>
            </a:r>
            <a:r>
              <a:rPr lang="ru-RU" sz="2400" b="1" dirty="0">
                <a:latin typeface="+mj-lt"/>
              </a:rPr>
              <a:t>лица и тела</a:t>
            </a:r>
            <a:r>
              <a:rPr lang="ru-RU" sz="2400" dirty="0">
                <a:latin typeface="+mj-lt"/>
              </a:rPr>
              <a:t>: большая голова с высоким и широким лбом, длинное лицо с увеличенным подбородком, несколько уплощенная средняя часть лица, тупой, слегка клювовидно загнутый кончик носа. Уши большие, иногда оттопыренные, низко расположенные. Кисти и стопы широкие, дистальные фаланги пальцев также широкие, суставы имеют повышенную подвижность. Кожа гиперэластична. Часто встречаются светлоокрашенные радужные оболочки, светлые волосы;</a:t>
            </a:r>
          </a:p>
          <a:p>
            <a:pPr marL="0" indent="0">
              <a:buNone/>
            </a:pPr>
            <a:r>
              <a:rPr lang="ru-RU" sz="2400" dirty="0">
                <a:latin typeface="+mj-lt"/>
              </a:rPr>
              <a:t>(соматические изменения затрагивают связочный аппарат, хрящ, кожу, костную систему. Это дает основание предполагать, что в патологический процесс вовлекается соединительная ткань</a:t>
            </a:r>
            <a:r>
              <a:rPr lang="ru-RU" sz="2400" dirty="0" smtClean="0">
                <a:latin typeface="+mj-lt"/>
              </a:rPr>
              <a:t>)</a:t>
            </a:r>
            <a:endParaRPr lang="ru-RU" sz="2400" dirty="0">
              <a:latin typeface="+mj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9687" y="1299540"/>
            <a:ext cx="4921540" cy="4273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74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6376" y="1309036"/>
            <a:ext cx="11489514" cy="104915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2000" b="1" dirty="0"/>
              <a:t>Неврологическая симптоматика</a:t>
            </a:r>
            <a:r>
              <a:rPr lang="ru-RU" sz="2000" dirty="0"/>
              <a:t>: мышечная гипотония и </a:t>
            </a:r>
            <a:r>
              <a:rPr lang="ru-RU" sz="2000" dirty="0" err="1"/>
              <a:t>дискоординация</a:t>
            </a:r>
            <a:r>
              <a:rPr lang="ru-RU" sz="2000" dirty="0"/>
              <a:t> движений, экстрапирамидные (стереотипные гримасы), пирамидные и глазодвигательные нарушения</a:t>
            </a:r>
            <a:r>
              <a:rPr lang="ru-RU" sz="2000" dirty="0" smtClean="0"/>
              <a:t>;</a:t>
            </a: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 smtClean="0"/>
              <a:t>Интеллектуальное развитие</a:t>
            </a:r>
            <a:r>
              <a:rPr lang="ru-RU" sz="1800" dirty="0" smtClean="0"/>
              <a:t>: умственная отсталость (различной степени) (</a:t>
            </a:r>
            <a:r>
              <a:rPr lang="en-US" sz="1800" dirty="0" smtClean="0"/>
              <a:t>IQ</a:t>
            </a:r>
            <a:r>
              <a:rPr lang="ru-RU" sz="1800" dirty="0" smtClean="0"/>
              <a:t>=35-50 (</a:t>
            </a:r>
            <a:r>
              <a:rPr lang="en-US" sz="1800" dirty="0" smtClean="0"/>
              <a:t>N=</a:t>
            </a:r>
            <a:r>
              <a:rPr lang="ru-RU" sz="1800" dirty="0" smtClean="0"/>
              <a:t>90-120), по мере взросления падает);</a:t>
            </a:r>
            <a:br>
              <a:rPr lang="ru-RU" sz="1800" dirty="0" smtClean="0"/>
            </a:br>
            <a:r>
              <a:rPr lang="ru-RU" sz="1800" b="1" dirty="0" smtClean="0"/>
              <a:t>Речь</a:t>
            </a:r>
            <a:r>
              <a:rPr lang="ru-RU" sz="1800" dirty="0" smtClean="0"/>
              <a:t>: ускоренный темп и выраженные </a:t>
            </a:r>
            <a:r>
              <a:rPr lang="ru-RU" sz="1800" dirty="0" err="1" smtClean="0"/>
              <a:t>эхолалии</a:t>
            </a:r>
            <a:r>
              <a:rPr lang="ru-RU" sz="1800" dirty="0" smtClean="0"/>
              <a:t> и персеверации;</a:t>
            </a:r>
            <a:br>
              <a:rPr lang="ru-RU" sz="1800" dirty="0" smtClean="0"/>
            </a:br>
            <a:endParaRPr lang="ru-RU" sz="2000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393895" y="180930"/>
            <a:ext cx="10959905" cy="6752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Клиническая картина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0114" y="2154109"/>
            <a:ext cx="3065776" cy="43296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516" y="2703313"/>
            <a:ext cx="2500406" cy="36709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2115" y="2703313"/>
            <a:ext cx="3718036" cy="37431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87679" y="604732"/>
            <a:ext cx="526822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Поведение</a:t>
            </a:r>
            <a:r>
              <a:rPr lang="ru-RU" dirty="0"/>
              <a:t>: выраженная аффективная возбудимость, агрессивность;</a:t>
            </a:r>
            <a:br>
              <a:rPr lang="ru-RU" dirty="0"/>
            </a:br>
            <a:r>
              <a:rPr lang="ru-RU" b="1" dirty="0"/>
              <a:t>Психопатологические особенности:  </a:t>
            </a:r>
            <a:r>
              <a:rPr lang="ru-RU" dirty="0"/>
              <a:t>шизофреноподобная симптоматика (подпрыгивания, похлопывания руками, повороты вокруг своей оси, встряхивание кистями, разнообразные гримасы, монотонное хныканье);</a:t>
            </a:r>
            <a:br>
              <a:rPr lang="ru-RU" dirty="0"/>
            </a:br>
            <a:r>
              <a:rPr lang="ru-RU" b="1" dirty="0"/>
              <a:t>Ранний детский аутизм </a:t>
            </a:r>
            <a:r>
              <a:rPr lang="ru-RU" dirty="0"/>
              <a:t>(отсутствие потребности в контактах с окружающими, отгороженность от внешнего мира, слабость эмоционального реагирования по отношению к близким , недостаточность реакций на зрительные и слуховые раздражители, боязнь всего нового, однообразность поведения со склонностью к стереотипным примитивным движениям, разнообразные расстройства речи, взгляд “мимо” и “сквозь” людей.</a:t>
            </a:r>
            <a:r>
              <a:rPr lang="ru-RU" sz="2000" dirty="0"/>
              <a:t/>
            </a:r>
            <a:br>
              <a:rPr lang="ru-RU" sz="2000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5431" y="822468"/>
            <a:ext cx="3344691" cy="50809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1449"/>
          <a:stretch/>
        </p:blipFill>
        <p:spPr>
          <a:xfrm>
            <a:off x="9459646" y="3712588"/>
            <a:ext cx="2128944" cy="24860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80479" y="550410"/>
            <a:ext cx="2108111" cy="2528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19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512438"/>
          </a:xfrm>
        </p:spPr>
        <p:txBody>
          <a:bodyPr>
            <a:normAutofit fontScale="90000"/>
          </a:bodyPr>
          <a:lstStyle/>
          <a:p>
            <a:pPr algn="ctr"/>
            <a:r>
              <a:rPr lang="ru" b="1" dirty="0"/>
              <a:t>Симптомы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0514" y="1511786"/>
            <a:ext cx="540939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" sz="2400" b="1" i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детей в раннем </a:t>
            </a:r>
            <a:r>
              <a:rPr lang="ru" sz="2400" b="1" i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возрасте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Отстают в умственном развитии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Проблемы со вниманием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Поздно начинают говорить и ходить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Гиперактивность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Вспышки гнева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Упрямство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Социальное беспокойство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Хаотичное размахивание руками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Боязнь находится в местах с большим кол-вом людей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Эмоциональная нестабильность</a:t>
            </a:r>
            <a:endParaRPr lang="ru-RU" sz="2400" b="1" dirty="0">
              <a:solidFill>
                <a:schemeClr val="bg1">
                  <a:lumMod val="1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09912" y="1493155"/>
            <a:ext cx="6096000" cy="456022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457200">
              <a:spcBef>
                <a:spcPts val="1000"/>
              </a:spcBef>
              <a:buClr>
                <a:srgbClr val="B31166"/>
              </a:buClr>
              <a:buSzPct val="80000"/>
              <a:defRPr/>
            </a:pPr>
            <a:r>
              <a:rPr lang="ru" sz="2400" b="1" i="1" kern="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взрослых людей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Плоскостопие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Возможно ожирение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Возрастание подвижности суставов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Косоглазие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Отит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Стремительная прибавка в росте и весе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Характерный внешний вид</a:t>
            </a:r>
            <a:r>
              <a:rPr lang="ru" sz="2400" b="1" dirty="0" smtClean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вытянутое </a:t>
            </a:r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лицо,тяжелый лоб,</a:t>
            </a:r>
          </a:p>
          <a:p>
            <a:r>
              <a:rPr lang="ru" sz="2400" b="1" dirty="0">
                <a:solidFill>
                  <a:schemeClr val="bg1">
                    <a:lumMod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большие и оттопыренные уши, сильновыступающий подбородок</a:t>
            </a:r>
          </a:p>
          <a:p>
            <a:pPr lvl="0" defTabSz="457200">
              <a:spcBef>
                <a:spcPts val="1000"/>
              </a:spcBef>
              <a:buClr>
                <a:srgbClr val="B31166"/>
              </a:buClr>
              <a:buSzPct val="80000"/>
              <a:defRPr/>
            </a:pPr>
            <a:endParaRPr lang="ru-RU" kern="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96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995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Диагностика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838200" y="1303699"/>
            <a:ext cx="10515600" cy="4952246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	</a:t>
            </a:r>
            <a:r>
              <a:rPr lang="ru-RU" sz="3200" b="1" dirty="0" smtClean="0">
                <a:latin typeface="+mj-lt"/>
              </a:rPr>
              <a:t>Клинические проявления</a:t>
            </a:r>
            <a:r>
              <a:rPr lang="ru-RU" sz="3200" dirty="0" smtClean="0">
                <a:latin typeface="+mj-lt"/>
              </a:rPr>
              <a:t>.</a:t>
            </a:r>
            <a:endParaRPr lang="en-US" sz="3200" dirty="0" smtClean="0">
              <a:latin typeface="+mj-lt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+mj-lt"/>
              </a:rPr>
              <a:t>	</a:t>
            </a:r>
            <a:r>
              <a:rPr lang="ru-RU" sz="2800" b="1" dirty="0" smtClean="0">
                <a:latin typeface="+mj-lt"/>
              </a:rPr>
              <a:t>Молекулярно-генетический уровень</a:t>
            </a:r>
            <a:r>
              <a:rPr lang="en-US" sz="2800" dirty="0" smtClean="0">
                <a:latin typeface="+mj-lt"/>
              </a:rPr>
              <a:t>: c</a:t>
            </a:r>
            <a:r>
              <a:rPr lang="ru-RU" sz="2800" dirty="0" err="1" smtClean="0">
                <a:latin typeface="+mj-lt"/>
              </a:rPr>
              <a:t>индром</a:t>
            </a:r>
            <a:r>
              <a:rPr lang="ru-RU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FraX</a:t>
            </a:r>
            <a:r>
              <a:rPr lang="en-US" sz="2800" dirty="0" smtClean="0">
                <a:latin typeface="+mj-lt"/>
              </a:rPr>
              <a:t> </a:t>
            </a:r>
            <a:r>
              <a:rPr lang="ru-RU" sz="2800" dirty="0" smtClean="0">
                <a:latin typeface="+mj-lt"/>
              </a:rPr>
              <a:t>диагностируется путём определения количества ЦГГ-</a:t>
            </a:r>
            <a:r>
              <a:rPr lang="en-US" sz="2800" dirty="0" smtClean="0">
                <a:latin typeface="+mj-lt"/>
              </a:rPr>
              <a:t> </a:t>
            </a:r>
            <a:r>
              <a:rPr lang="ru-RU" sz="2800" dirty="0" smtClean="0">
                <a:latin typeface="+mj-lt"/>
              </a:rPr>
              <a:t>повторов и их статуса </a:t>
            </a:r>
            <a:r>
              <a:rPr lang="ru-RU" sz="2800" dirty="0" err="1" smtClean="0">
                <a:latin typeface="+mj-lt"/>
              </a:rPr>
              <a:t>метилирования</a:t>
            </a:r>
            <a:r>
              <a:rPr lang="ru-RU" sz="2800" dirty="0" smtClean="0">
                <a:latin typeface="+mj-lt"/>
              </a:rPr>
              <a:t> с помощью </a:t>
            </a:r>
            <a:r>
              <a:rPr lang="ru-RU" sz="2800" b="1" dirty="0" err="1" smtClean="0">
                <a:solidFill>
                  <a:srgbClr val="FF0000"/>
                </a:solidFill>
                <a:latin typeface="+mj-lt"/>
              </a:rPr>
              <a:t>эндонуклеазной</a:t>
            </a:r>
            <a:r>
              <a:rPr lang="ru-RU" sz="2800" b="1" dirty="0" smtClean="0">
                <a:solidFill>
                  <a:srgbClr val="FF0000"/>
                </a:solidFill>
                <a:latin typeface="+mj-lt"/>
              </a:rPr>
              <a:t> рестрикции</a:t>
            </a:r>
            <a:r>
              <a:rPr lang="ru-RU" sz="2800" dirty="0" smtClean="0">
                <a:latin typeface="+mj-lt"/>
              </a:rPr>
              <a:t> и </a:t>
            </a:r>
            <a:r>
              <a:rPr lang="ru-RU" sz="2800" b="1" dirty="0" err="1" smtClean="0">
                <a:solidFill>
                  <a:srgbClr val="FF0000"/>
                </a:solidFill>
                <a:latin typeface="+mj-lt"/>
              </a:rPr>
              <a:t>саузерн-блоттинга</a:t>
            </a:r>
            <a:r>
              <a:rPr lang="ru-RU" sz="2800" b="1" dirty="0" smtClean="0">
                <a:latin typeface="+mj-lt"/>
              </a:rPr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800" b="1" dirty="0" smtClean="0">
                <a:latin typeface="+mj-lt"/>
              </a:rPr>
              <a:t>	</a:t>
            </a:r>
            <a:r>
              <a:rPr lang="ru-RU" sz="2800" b="1" dirty="0" err="1" smtClean="0">
                <a:latin typeface="+mj-lt"/>
              </a:rPr>
              <a:t>Параклинические</a:t>
            </a:r>
            <a:r>
              <a:rPr lang="ru-RU" sz="2800" b="1" dirty="0" smtClean="0">
                <a:latin typeface="+mj-lt"/>
              </a:rPr>
              <a:t> признаки</a:t>
            </a:r>
            <a:r>
              <a:rPr lang="en-US" sz="2800" dirty="0" smtClean="0">
                <a:latin typeface="+mj-lt"/>
              </a:rPr>
              <a:t>: </a:t>
            </a:r>
            <a:r>
              <a:rPr lang="ru-RU" sz="2800" b="1" dirty="0" smtClean="0">
                <a:latin typeface="+mj-lt"/>
              </a:rPr>
              <a:t>МРТ</a:t>
            </a:r>
            <a:r>
              <a:rPr lang="ru-RU" sz="2800" dirty="0" smtClean="0">
                <a:latin typeface="+mj-lt"/>
              </a:rPr>
              <a:t>, </a:t>
            </a:r>
            <a:r>
              <a:rPr lang="ru-RU" sz="2800" b="1" dirty="0" smtClean="0">
                <a:latin typeface="+mj-lt"/>
              </a:rPr>
              <a:t>ЭЭГ </a:t>
            </a:r>
            <a:r>
              <a:rPr lang="ru-RU" sz="2800" dirty="0" smtClean="0">
                <a:latin typeface="+mj-lt"/>
              </a:rPr>
              <a:t>головного мозга.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800" dirty="0" smtClean="0"/>
              <a:t>	</a:t>
            </a:r>
            <a:r>
              <a:rPr lang="ru-RU" sz="2800" b="1" dirty="0" smtClean="0">
                <a:latin typeface="+mj-lt"/>
              </a:rPr>
              <a:t>Цитогенетические признаки</a:t>
            </a:r>
            <a:r>
              <a:rPr lang="en-US" sz="2800" dirty="0" smtClean="0">
                <a:latin typeface="+mj-lt"/>
              </a:rPr>
              <a:t>: </a:t>
            </a:r>
            <a:r>
              <a:rPr lang="ru-RU" sz="2800" dirty="0" smtClean="0">
                <a:latin typeface="+mj-lt"/>
              </a:rPr>
              <a:t>исследование культивированных лимфоцитов в среде с недостаточным содержанием </a:t>
            </a:r>
            <a:r>
              <a:rPr lang="ru-RU" sz="2800" dirty="0" err="1" smtClean="0">
                <a:latin typeface="+mj-lt"/>
              </a:rPr>
              <a:t>фолатов</a:t>
            </a:r>
            <a:r>
              <a:rPr lang="en-US" sz="2800" dirty="0" smtClean="0">
                <a:latin typeface="+mj-lt"/>
              </a:rPr>
              <a:t>.</a:t>
            </a:r>
            <a:endParaRPr lang="ru-RU" sz="2800" dirty="0" smtClean="0">
              <a:latin typeface="+mj-lt"/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5951" y="365125"/>
            <a:ext cx="10515600" cy="61961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9489" y="1153550"/>
            <a:ext cx="7525475" cy="5416061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+mj-lt"/>
              </a:rPr>
              <a:t> </a:t>
            </a:r>
            <a:r>
              <a:rPr lang="ru-RU" dirty="0"/>
              <a:t>Лечения для синдрома ломкой Х-хромосомы не существует</a:t>
            </a:r>
            <a:r>
              <a:rPr lang="ru-RU" dirty="0" smtClean="0"/>
              <a:t>.</a:t>
            </a:r>
            <a:endParaRPr lang="ru-RU" dirty="0" smtClean="0">
              <a:latin typeface="+mj-lt"/>
            </a:endParaRPr>
          </a:p>
          <a:p>
            <a:pPr marL="0" indent="0">
              <a:buNone/>
            </a:pPr>
            <a:r>
              <a:rPr lang="ru-RU" dirty="0" smtClean="0">
                <a:latin typeface="+mj-lt"/>
              </a:rPr>
              <a:t>1. В </a:t>
            </a:r>
            <a:r>
              <a:rPr lang="ru-RU" dirty="0">
                <a:latin typeface="+mj-lt"/>
              </a:rPr>
              <a:t>связи с тем, что ломкость Х-хромосомы можно выявить лишь в среде, обедненной </a:t>
            </a:r>
            <a:r>
              <a:rPr lang="ru-RU" dirty="0" err="1">
                <a:latin typeface="+mj-lt"/>
              </a:rPr>
              <a:t>фолатами</a:t>
            </a:r>
            <a:r>
              <a:rPr lang="ru-RU" dirty="0">
                <a:latin typeface="+mj-lt"/>
              </a:rPr>
              <a:t>, возникло предположение о роли дефицита фолиевой кислоты в патогенезе самого заболевания. Это привело к попыткам лечить умственную отсталость </a:t>
            </a:r>
            <a:r>
              <a:rPr lang="ru-RU" b="1" dirty="0">
                <a:latin typeface="+mj-lt"/>
              </a:rPr>
              <a:t>введением </a:t>
            </a:r>
            <a:r>
              <a:rPr lang="ru-RU" b="1" dirty="0" err="1">
                <a:latin typeface="+mj-lt"/>
              </a:rPr>
              <a:t>фолатов</a:t>
            </a:r>
            <a:r>
              <a:rPr lang="ru-RU" dirty="0">
                <a:latin typeface="+mj-lt"/>
              </a:rPr>
              <a:t>.</a:t>
            </a:r>
          </a:p>
          <a:p>
            <a:pPr marL="0" indent="0">
              <a:buNone/>
            </a:pPr>
            <a:r>
              <a:rPr lang="ru-RU" dirty="0">
                <a:latin typeface="+mj-lt"/>
              </a:rPr>
              <a:t>Эффект от лечения был более выражен у детей, чем у взрослых. В целом все авторы отмечают, что у больных при лечении препаратами фолиевой кислоты не происходит улучшения в интеллектуальном развитии, но улучшается поведение: уменьшаются </a:t>
            </a:r>
            <a:r>
              <a:rPr lang="ru-RU" dirty="0" err="1">
                <a:latin typeface="+mj-lt"/>
              </a:rPr>
              <a:t>гиперактивность</a:t>
            </a:r>
            <a:r>
              <a:rPr lang="ru-RU" dirty="0">
                <a:latin typeface="+mj-lt"/>
              </a:rPr>
              <a:t>, агрессивность, повышается внимание, моторная координация, улучшается качественная и количественная сторона речи.</a:t>
            </a:r>
          </a:p>
          <a:p>
            <a:pPr lvl="0">
              <a:buClr>
                <a:prstClr val="black">
                  <a:lumMod val="85000"/>
                  <a:lumOff val="15000"/>
                </a:prstClr>
              </a:buClr>
            </a:pPr>
            <a:r>
              <a:rPr lang="ru-RU" dirty="0">
                <a:latin typeface="+mj-lt"/>
              </a:rPr>
              <a:t>2. Было предложено применять </a:t>
            </a:r>
            <a:r>
              <a:rPr lang="ru-RU" b="1" dirty="0">
                <a:latin typeface="+mj-lt"/>
              </a:rPr>
              <a:t>психостимуляторы</a:t>
            </a:r>
            <a:r>
              <a:rPr lang="ru-RU" dirty="0">
                <a:latin typeface="+mj-lt"/>
              </a:rPr>
              <a:t>. Авторы отмечают неплохие результаты, особенно при лечении </a:t>
            </a:r>
            <a:r>
              <a:rPr lang="ru-RU" b="1" dirty="0" err="1">
                <a:latin typeface="+mj-lt"/>
              </a:rPr>
              <a:t>метилфенидатом</a:t>
            </a:r>
            <a:r>
              <a:rPr lang="ru-RU" dirty="0">
                <a:latin typeface="+mj-lt"/>
              </a:rPr>
              <a:t>. Дети становились более внимательными, сосредоточенными, у них уменьшалась двигательная активность</a:t>
            </a:r>
            <a:r>
              <a:rPr lang="ru-RU" dirty="0" smtClean="0">
                <a:latin typeface="+mj-lt"/>
              </a:rPr>
              <a:t>.</a:t>
            </a:r>
            <a:r>
              <a:rPr lang="ru-RU" sz="1700" dirty="0">
                <a:solidFill>
                  <a:prstClr val="black"/>
                </a:solidFill>
              </a:rPr>
              <a:t> </a:t>
            </a:r>
            <a:endParaRPr lang="ru-RU" sz="1700" dirty="0" smtClean="0">
              <a:solidFill>
                <a:prstClr val="black"/>
              </a:solidFill>
            </a:endParaRPr>
          </a:p>
          <a:p>
            <a:pPr lvl="0">
              <a:buClr>
                <a:prstClr val="black">
                  <a:lumMod val="85000"/>
                  <a:lumOff val="15000"/>
                </a:prstClr>
              </a:buClr>
            </a:pPr>
            <a:r>
              <a:rPr lang="ru-RU" sz="1700" dirty="0" err="1" smtClean="0">
                <a:solidFill>
                  <a:prstClr val="black"/>
                </a:solidFill>
              </a:rPr>
              <a:t>Когнитивно</a:t>
            </a:r>
            <a:r>
              <a:rPr lang="ru-RU" sz="1700" dirty="0" smtClean="0">
                <a:solidFill>
                  <a:prstClr val="black"/>
                </a:solidFill>
              </a:rPr>
              <a:t>-поведенческая терапия.</a:t>
            </a:r>
            <a:endParaRPr lang="ru-RU" sz="17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ru-RU" dirty="0">
              <a:latin typeface="+mj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0842" y="1783635"/>
            <a:ext cx="3711341" cy="3075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559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1961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Профилактика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4155" y="1702051"/>
            <a:ext cx="1100901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/>
              <a:t>Генетическое консультирование при планировании беременности.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 smtClean="0">
              <a:latin typeface="+mj-l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+mj-lt"/>
              </a:rPr>
              <a:t>Единственный метод профилактики заболевания – это </a:t>
            </a:r>
            <a:r>
              <a:rPr lang="ru-RU" sz="2800" b="1" dirty="0" err="1" smtClean="0">
                <a:latin typeface="+mj-lt"/>
              </a:rPr>
              <a:t>пренатальный</a:t>
            </a:r>
            <a:r>
              <a:rPr lang="ru-RU" sz="2800" b="1" dirty="0" smtClean="0">
                <a:latin typeface="+mj-lt"/>
              </a:rPr>
              <a:t> скрининг беременных</a:t>
            </a:r>
            <a:r>
              <a:rPr lang="ru-RU" sz="2800" dirty="0" smtClean="0">
                <a:latin typeface="+mj-lt"/>
              </a:rPr>
              <a:t>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+mj-lt"/>
              </a:rPr>
              <a:t>При подозрении на передачу аномального </a:t>
            </a:r>
            <a:r>
              <a:rPr lang="ru-RU" sz="2800" dirty="0" err="1" smtClean="0">
                <a:latin typeface="+mj-lt"/>
              </a:rPr>
              <a:t>аллеля</a:t>
            </a:r>
            <a:r>
              <a:rPr lang="ru-RU" sz="2800" dirty="0" smtClean="0">
                <a:latin typeface="+mj-lt"/>
              </a:rPr>
              <a:t>, рекомендуют прерывание беременности. Как альтернативу используют </a:t>
            </a:r>
            <a:r>
              <a:rPr lang="ru-RU" sz="2800" b="1" dirty="0" smtClean="0">
                <a:latin typeface="+mj-lt"/>
              </a:rPr>
              <a:t>ЭКО</a:t>
            </a:r>
            <a:r>
              <a:rPr lang="ru-RU" sz="2800" dirty="0" smtClean="0">
                <a:latin typeface="+mj-lt"/>
              </a:rPr>
              <a:t>, чтобы ребёнок смог унаследовать здоровую Х хромосому.</a:t>
            </a:r>
            <a:endParaRPr lang="ru-RU" sz="28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47463" y="435048"/>
            <a:ext cx="5873096" cy="5893561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50708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Савон</Template>
  <TotalTime>321</TotalTime>
  <Words>814</Words>
  <Application>Microsoft Office PowerPoint</Application>
  <PresentationFormat>Широкоэкранный</PresentationFormat>
  <Paragraphs>66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Calibri</vt:lpstr>
      <vt:lpstr>Calibri Light</vt:lpstr>
      <vt:lpstr>Century Gothic</vt:lpstr>
      <vt:lpstr>Garamond</vt:lpstr>
      <vt:lpstr>Times New Roman</vt:lpstr>
      <vt:lpstr>Wingdings</vt:lpstr>
      <vt:lpstr>Savon</vt:lpstr>
      <vt:lpstr>Синдром Мартина-Белла</vt:lpstr>
      <vt:lpstr>Синдро́м Ма́ртина — Белла (синдром ломкой X-хромосомы, fragile X mental retardation syndrome, FraX (от англ. fragile — хрупкий, ломкий)) - врождённая патология, связанная с ломкостью Х-хромосомы. Понятие «ломкость» означает визуальное резкое сужение концов Х-хромосомы.  </vt:lpstr>
      <vt:lpstr>История</vt:lpstr>
      <vt:lpstr>Презентация PowerPoint</vt:lpstr>
      <vt:lpstr>Этиология</vt:lpstr>
      <vt:lpstr>Передача по наследству</vt:lpstr>
      <vt:lpstr>Частота встречаемости</vt:lpstr>
      <vt:lpstr>Патогенез</vt:lpstr>
      <vt:lpstr>Презентация PowerPoint</vt:lpstr>
      <vt:lpstr>Клиническая картина</vt:lpstr>
      <vt:lpstr>Неврологическая симптоматика: мышечная гипотония и дискоординация движений, экстрапирамидные (стереотипные гримасы), пирамидные и глазодвигательные нарушения; Интеллектуальное развитие: умственная отсталость (различной степени) (IQ=35-50 (N=90-120), по мере взросления падает); Речь: ускоренный темп и выраженные эхолалии и персеверации; </vt:lpstr>
      <vt:lpstr>Презентация PowerPoint</vt:lpstr>
      <vt:lpstr>Симптомы</vt:lpstr>
      <vt:lpstr>Диагностика</vt:lpstr>
      <vt:lpstr>Лечение</vt:lpstr>
      <vt:lpstr>Профилактика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Синдром Мартина-Белл</dc:title>
  <dc:creator>руслан лопачев</dc:creator>
  <cp:lastModifiedBy>Nadya</cp:lastModifiedBy>
  <cp:revision>35</cp:revision>
  <dcterms:created xsi:type="dcterms:W3CDTF">2017-05-27T16:00:31Z</dcterms:created>
  <dcterms:modified xsi:type="dcterms:W3CDTF">2019-04-03T19:35:50Z</dcterms:modified>
</cp:coreProperties>
</file>