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1" r:id="rId1"/>
    <p:sldMasterId id="2147483682" r:id="rId2"/>
    <p:sldMasterId id="2147483683" r:id="rId3"/>
  </p:sldMasterIdLst>
  <p:notesMasterIdLst>
    <p:notesMasterId r:id="rId38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1" r:id="rId32"/>
    <p:sldId id="292" r:id="rId33"/>
    <p:sldId id="293" r:id="rId34"/>
    <p:sldId id="294" r:id="rId35"/>
    <p:sldId id="295" r:id="rId36"/>
    <p:sldId id="296" r:id="rId37"/>
  </p:sldIdLst>
  <p:sldSz cx="9144000" cy="6858000" type="screen4x3"/>
  <p:notesSz cx="6858000" cy="9144000"/>
  <p:embeddedFontLst>
    <p:embeddedFont>
      <p:font typeface="Book Antiqua" panose="02040602050305030304" pitchFamily="18" charset="0"/>
      <p:regular r:id="rId39"/>
      <p:bold r:id="rId40"/>
      <p:italic r:id="rId41"/>
      <p:boldItalic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9" d="100"/>
          <a:sy n="59" d="100"/>
        </p:scale>
        <p:origin x="-1018" y="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4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6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5.fntdata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79561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49a8c51be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49a8c51be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49a8c51be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g49a8c51be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49a8c51be9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g49a8c51be9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49a8c51be9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g49a8c51be9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49a8c51be9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g49a8c51be9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49a8c51be9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g49a8c51be9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800"/>
              <a:buFont typeface="Lucida Sans"/>
              <a:buNone/>
              <a:defRPr sz="4800" b="1" cap="none">
                <a:solidFill>
                  <a:srgbClr val="EAD59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56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DCC577"/>
              </a:buClr>
              <a:buSzPts val="4800"/>
              <a:buFont typeface="Lucida Sans"/>
              <a:buNone/>
              <a:defRPr sz="4800" b="1" cap="none">
                <a:solidFill>
                  <a:srgbClr val="DCC577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5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4645025" y="1535112"/>
            <a:ext cx="4041775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57200" y="2362200"/>
            <a:ext cx="4040188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45025" y="2362200"/>
            <a:ext cx="4041775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4DB8A"/>
              </a:buClr>
              <a:buSzPts val="2200"/>
              <a:buFont typeface="Lucida Sans"/>
              <a:buNone/>
              <a:defRPr sz="2200" b="0">
                <a:solidFill>
                  <a:srgbClr val="F4DB8A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3008313" cy="460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5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61314" algn="l">
              <a:spcBef>
                <a:spcPts val="440"/>
              </a:spcBef>
              <a:spcAft>
                <a:spcPts val="0"/>
              </a:spcAft>
              <a:buSzPts val="2090"/>
              <a:buChar char="▫"/>
              <a:defRPr sz="22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solidFill>
            <a:schemeClr val="dk2"/>
          </a:solidFill>
          <a:ln w="444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sy="9000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rgbClr val="F9F9F9"/>
              </a:buClr>
              <a:buSzPts val="2080"/>
              <a:buFont typeface="Noto Sans Symbols"/>
              <a:buNone/>
              <a:defRPr sz="3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828800" y="1166787"/>
            <a:ext cx="548640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/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89560" algn="l">
              <a:spcBef>
                <a:spcPts val="240"/>
              </a:spcBef>
              <a:spcAft>
                <a:spcPts val="0"/>
              </a:spcAft>
              <a:buSzPts val="960"/>
              <a:buChar char="◼"/>
              <a:defRPr sz="1200"/>
            </a:lvl2pPr>
            <a:lvl3pPr marL="1371600" lvl="2" indent="-288925" algn="l">
              <a:spcBef>
                <a:spcPts val="200"/>
              </a:spcBef>
              <a:spcAft>
                <a:spcPts val="0"/>
              </a:spcAft>
              <a:buSzPts val="950"/>
              <a:buChar char="▫"/>
              <a:defRPr sz="1000"/>
            </a:lvl3pPr>
            <a:lvl4pPr marL="1828800" lvl="3" indent="-285750" algn="l">
              <a:spcBef>
                <a:spcPts val="180"/>
              </a:spcBef>
              <a:spcAft>
                <a:spcPts val="0"/>
              </a:spcAft>
              <a:buSzPts val="900"/>
              <a:buChar char="•"/>
              <a:defRPr sz="900"/>
            </a:lvl4pPr>
            <a:lvl5pPr marL="2286000" lvl="4" indent="-285750" algn="l">
              <a:spcBef>
                <a:spcPts val="180"/>
              </a:spcBef>
              <a:spcAft>
                <a:spcPts val="0"/>
              </a:spcAft>
              <a:buSzPts val="900"/>
              <a:buChar char="◾"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217420" y="-160020"/>
            <a:ext cx="470916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2"/>
          </p:nvPr>
        </p:nvSpPr>
        <p:spPr>
          <a:xfrm>
            <a:off x="4645025" y="1535112"/>
            <a:ext cx="4041775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3"/>
          </p:nvPr>
        </p:nvSpPr>
        <p:spPr>
          <a:xfrm>
            <a:off x="457200" y="2362200"/>
            <a:ext cx="4040188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4"/>
          </p:nvPr>
        </p:nvSpPr>
        <p:spPr>
          <a:xfrm>
            <a:off x="4645025" y="2362200"/>
            <a:ext cx="4041775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800"/>
              <a:buFont typeface="Lucida Sans"/>
              <a:buNone/>
              <a:defRPr sz="4800" b="1" cap="none">
                <a:solidFill>
                  <a:srgbClr val="7CA0E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6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0" name="Google Shape;110;p16"/>
          <p:cNvSpPr txBox="1"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56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E83D8"/>
              </a:buClr>
              <a:buSzPts val="4800"/>
              <a:buFont typeface="Lucida Sans"/>
              <a:buNone/>
              <a:defRPr sz="4800" b="1" cap="none">
                <a:solidFill>
                  <a:srgbClr val="4E83D8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5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7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7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21" name="Google Shape;121;p18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8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9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6F9CF4"/>
              </a:buClr>
              <a:buSzPts val="2200"/>
              <a:buFont typeface="Lucida Sans"/>
              <a:buNone/>
              <a:defRPr sz="2200" b="0">
                <a:solidFill>
                  <a:srgbClr val="6F9CF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3008313" cy="460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5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body" idx="2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61314" algn="l">
              <a:spcBef>
                <a:spcPts val="440"/>
              </a:spcBef>
              <a:spcAft>
                <a:spcPts val="0"/>
              </a:spcAft>
              <a:buSzPts val="2090"/>
              <a:buChar char="▫"/>
              <a:defRPr sz="22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2000"/>
              <a:buFont typeface="Lucida Sans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2"/>
          <p:cNvSpPr>
            <a:spLocks noGrp="1"/>
          </p:cNvSpPr>
          <p:nvPr>
            <p:ph type="pic" idx="2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solidFill>
            <a:schemeClr val="dk2"/>
          </a:solidFill>
          <a:ln w="444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sy="9000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rgbClr val="F9F9F9"/>
              </a:buClr>
              <a:buSzPts val="2080"/>
              <a:buFont typeface="Noto Sans Symbols"/>
              <a:buNone/>
              <a:defRPr sz="3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body" idx="1"/>
          </p:nvPr>
        </p:nvSpPr>
        <p:spPr>
          <a:xfrm>
            <a:off x="1828800" y="1166787"/>
            <a:ext cx="548640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/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89560" algn="l">
              <a:spcBef>
                <a:spcPts val="240"/>
              </a:spcBef>
              <a:spcAft>
                <a:spcPts val="0"/>
              </a:spcAft>
              <a:buSzPts val="960"/>
              <a:buChar char="◼"/>
              <a:defRPr sz="1200"/>
            </a:lvl2pPr>
            <a:lvl3pPr marL="1371600" lvl="2" indent="-288925" algn="l">
              <a:spcBef>
                <a:spcPts val="200"/>
              </a:spcBef>
              <a:spcAft>
                <a:spcPts val="0"/>
              </a:spcAft>
              <a:buSzPts val="950"/>
              <a:buChar char="▫"/>
              <a:defRPr sz="1000"/>
            </a:lvl3pPr>
            <a:lvl4pPr marL="1828800" lvl="3" indent="-285750" algn="l">
              <a:spcBef>
                <a:spcPts val="180"/>
              </a:spcBef>
              <a:spcAft>
                <a:spcPts val="0"/>
              </a:spcAft>
              <a:buSzPts val="900"/>
              <a:buChar char="•"/>
              <a:defRPr sz="900"/>
            </a:lvl4pPr>
            <a:lvl5pPr marL="2286000" lvl="4" indent="-285750" algn="l">
              <a:spcBef>
                <a:spcPts val="180"/>
              </a:spcBef>
              <a:spcAft>
                <a:spcPts val="0"/>
              </a:spcAft>
              <a:buSzPts val="900"/>
              <a:buChar char="◾"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3"/>
          <p:cNvSpPr txBox="1">
            <a:spLocks noGrp="1"/>
          </p:cNvSpPr>
          <p:nvPr>
            <p:ph type="body" idx="1"/>
          </p:nvPr>
        </p:nvSpPr>
        <p:spPr>
          <a:xfrm rot="5400000">
            <a:off x="2217420" y="-160020"/>
            <a:ext cx="470916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50" name="Google Shape;150;p23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3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4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4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7"/>
          <p:cNvSpPr txBox="1"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800"/>
              <a:buFont typeface="Lucida Sans"/>
              <a:buNone/>
              <a:defRPr sz="4800" b="1" cap="none">
                <a:solidFill>
                  <a:srgbClr val="EAD59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7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76" name="Google Shape;176;p27"/>
          <p:cNvSpPr txBox="1"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56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8"/>
          <p:cNvSpPr txBox="1"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DCC577"/>
              </a:buClr>
              <a:buSzPts val="4800"/>
              <a:buFont typeface="Lucida Sans"/>
              <a:buNone/>
              <a:defRPr sz="4800" b="1" cap="none">
                <a:solidFill>
                  <a:srgbClr val="DCC577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5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86" name="Google Shape;186;p2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49250" algn="l">
              <a:spcBef>
                <a:spcPts val="400"/>
              </a:spcBef>
              <a:spcAft>
                <a:spcPts val="0"/>
              </a:spcAft>
              <a:buSzPts val="1900"/>
              <a:buChar char="▫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87" name="Google Shape;187;p29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9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29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30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93" name="Google Shape;193;p30"/>
          <p:cNvSpPr txBox="1">
            <a:spLocks noGrp="1"/>
          </p:cNvSpPr>
          <p:nvPr>
            <p:ph type="body" idx="2"/>
          </p:nvPr>
        </p:nvSpPr>
        <p:spPr>
          <a:xfrm>
            <a:off x="4645025" y="1535112"/>
            <a:ext cx="4041775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56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94" name="Google Shape;194;p30"/>
          <p:cNvSpPr txBox="1">
            <a:spLocks noGrp="1"/>
          </p:cNvSpPr>
          <p:nvPr>
            <p:ph type="body" idx="3"/>
          </p:nvPr>
        </p:nvSpPr>
        <p:spPr>
          <a:xfrm>
            <a:off x="457200" y="2362200"/>
            <a:ext cx="4040188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95" name="Google Shape;195;p30"/>
          <p:cNvSpPr txBox="1">
            <a:spLocks noGrp="1"/>
          </p:cNvSpPr>
          <p:nvPr>
            <p:ph type="body" idx="4"/>
          </p:nvPr>
        </p:nvSpPr>
        <p:spPr>
          <a:xfrm>
            <a:off x="4645025" y="2362200"/>
            <a:ext cx="4041775" cy="3763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7660" algn="l">
              <a:spcBef>
                <a:spcPts val="480"/>
              </a:spcBef>
              <a:spcAft>
                <a:spcPts val="0"/>
              </a:spcAft>
              <a:buSzPts val="1560"/>
              <a:buChar char="⬜"/>
              <a:defRPr sz="2400"/>
            </a:lvl1pPr>
            <a:lvl2pPr marL="914400" lvl="1" indent="-330200" algn="l">
              <a:spcBef>
                <a:spcPts val="400"/>
              </a:spcBef>
              <a:spcAft>
                <a:spcPts val="0"/>
              </a:spcAft>
              <a:buSzPts val="1600"/>
              <a:buChar char="◼"/>
              <a:defRPr sz="2000"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◾"/>
              <a:defRPr sz="16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196" name="Google Shape;196;p30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0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0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31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1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31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2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4DB8A"/>
              </a:buClr>
              <a:buSzPts val="2200"/>
              <a:buFont typeface="Lucida Sans"/>
              <a:buNone/>
              <a:defRPr sz="2200" b="0">
                <a:solidFill>
                  <a:srgbClr val="F4DB8A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33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3008313" cy="460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5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11" name="Google Shape;211;p33"/>
          <p:cNvSpPr txBox="1">
            <a:spLocks noGrp="1"/>
          </p:cNvSpPr>
          <p:nvPr>
            <p:ph type="body" idx="2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35915" algn="l">
              <a:spcBef>
                <a:spcPts val="520"/>
              </a:spcBef>
              <a:spcAft>
                <a:spcPts val="0"/>
              </a:spcAft>
              <a:buSzPts val="1690"/>
              <a:buChar char="⬜"/>
              <a:defRPr sz="2600"/>
            </a:lvl1pPr>
            <a:lvl2pPr marL="914400" lvl="1" indent="-350519" algn="l">
              <a:spcBef>
                <a:spcPts val="480"/>
              </a:spcBef>
              <a:spcAft>
                <a:spcPts val="0"/>
              </a:spcAft>
              <a:buSzPts val="1920"/>
              <a:buChar char="◼"/>
              <a:defRPr sz="2400"/>
            </a:lvl2pPr>
            <a:lvl3pPr marL="1371600" lvl="2" indent="-361314" algn="l">
              <a:spcBef>
                <a:spcPts val="440"/>
              </a:spcBef>
              <a:spcAft>
                <a:spcPts val="0"/>
              </a:spcAft>
              <a:buSzPts val="2090"/>
              <a:buChar char="▫"/>
              <a:defRPr sz="22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12" name="Google Shape;212;p33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33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33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4"/>
          <p:cNvSpPr txBox="1"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2000"/>
              <a:buFont typeface="Lucida Sans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34"/>
          <p:cNvSpPr>
            <a:spLocks noGrp="1"/>
          </p:cNvSpPr>
          <p:nvPr>
            <p:ph type="pic" idx="2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solidFill>
            <a:schemeClr val="dk2"/>
          </a:solidFill>
          <a:ln w="444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190500" dist="228600" dir="2700000" sy="9000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rgbClr val="F9F9F9"/>
              </a:buClr>
              <a:buSzPts val="2080"/>
              <a:buFont typeface="Noto Sans Symbols"/>
              <a:buNone/>
              <a:defRPr sz="3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218" name="Google Shape;218;p34"/>
          <p:cNvSpPr txBox="1">
            <a:spLocks noGrp="1"/>
          </p:cNvSpPr>
          <p:nvPr>
            <p:ph type="body" idx="1"/>
          </p:nvPr>
        </p:nvSpPr>
        <p:spPr>
          <a:xfrm>
            <a:off x="1828800" y="1166787"/>
            <a:ext cx="548640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/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marL="914400" lvl="1" indent="-289560" algn="l">
              <a:spcBef>
                <a:spcPts val="240"/>
              </a:spcBef>
              <a:spcAft>
                <a:spcPts val="0"/>
              </a:spcAft>
              <a:buSzPts val="960"/>
              <a:buChar char="◼"/>
              <a:defRPr sz="1200"/>
            </a:lvl2pPr>
            <a:lvl3pPr marL="1371600" lvl="2" indent="-288925" algn="l">
              <a:spcBef>
                <a:spcPts val="200"/>
              </a:spcBef>
              <a:spcAft>
                <a:spcPts val="0"/>
              </a:spcAft>
              <a:buSzPts val="950"/>
              <a:buChar char="▫"/>
              <a:defRPr sz="1000"/>
            </a:lvl3pPr>
            <a:lvl4pPr marL="1828800" lvl="3" indent="-285750" algn="l">
              <a:spcBef>
                <a:spcPts val="180"/>
              </a:spcBef>
              <a:spcAft>
                <a:spcPts val="0"/>
              </a:spcAft>
              <a:buSzPts val="900"/>
              <a:buChar char="•"/>
              <a:defRPr sz="900"/>
            </a:lvl4pPr>
            <a:lvl5pPr marL="2286000" lvl="4" indent="-285750" algn="l">
              <a:spcBef>
                <a:spcPts val="180"/>
              </a:spcBef>
              <a:spcAft>
                <a:spcPts val="0"/>
              </a:spcAft>
              <a:buSzPts val="900"/>
              <a:buChar char="◾"/>
              <a:defRPr sz="9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19" name="Google Shape;219;p34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34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34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35"/>
          <p:cNvSpPr txBox="1">
            <a:spLocks noGrp="1"/>
          </p:cNvSpPr>
          <p:nvPr>
            <p:ph type="body" idx="1"/>
          </p:nvPr>
        </p:nvSpPr>
        <p:spPr>
          <a:xfrm rot="5400000">
            <a:off x="2217420" y="-160020"/>
            <a:ext cx="470916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25" name="Google Shape;225;p35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35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35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6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36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02895" algn="l">
              <a:spcBef>
                <a:spcPts val="360"/>
              </a:spcBef>
              <a:spcAft>
                <a:spcPts val="0"/>
              </a:spcAft>
              <a:buSzPts val="1170"/>
              <a:buChar char="⬜"/>
              <a:defRPr/>
            </a:lvl1pPr>
            <a:lvl2pPr marL="914400" lvl="1" indent="-320040" algn="l">
              <a:spcBef>
                <a:spcPts val="360"/>
              </a:spcBef>
              <a:spcAft>
                <a:spcPts val="0"/>
              </a:spcAft>
              <a:buSzPts val="1440"/>
              <a:buChar char="◼"/>
              <a:defRPr/>
            </a:lvl2pPr>
            <a:lvl3pPr marL="1371600" lvl="2" indent="-337185" algn="l">
              <a:spcBef>
                <a:spcPts val="360"/>
              </a:spcBef>
              <a:spcAft>
                <a:spcPts val="0"/>
              </a:spcAft>
              <a:buSzPts val="1710"/>
              <a:buChar char="▫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◾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⚫"/>
              <a:defRPr/>
            </a:lvl9pPr>
          </a:lstStyle>
          <a:p>
            <a:endParaRPr/>
          </a:p>
        </p:txBody>
      </p:sp>
      <p:sp>
        <p:nvSpPr>
          <p:cNvPr id="231" name="Google Shape;231;p36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36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36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 sz="4100" b="1" i="0" u="none" strike="noStrike" cap="none">
                <a:solidFill>
                  <a:srgbClr val="EAD594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4170" algn="l" rtl="0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Char char="⬜"/>
              <a:defRPr sz="2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914400" marR="0" lvl="1" indent="-35051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1371600" marR="0" lvl="2" indent="-361314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3657600" marR="0" lvl="7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  <a:defRPr sz="4100" b="1" i="0" u="none" strike="noStrike" cap="none">
                <a:solidFill>
                  <a:srgbClr val="7CA0E7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4170" algn="l" rtl="0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Char char="⬜"/>
              <a:defRPr sz="2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914400" marR="0" lvl="1" indent="-35051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1371600" marR="0" lvl="2" indent="-361314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3657600" marR="0" lvl="7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  <a:defRPr sz="4100" b="1" i="0" u="none" strike="noStrike" cap="none">
                <a:solidFill>
                  <a:srgbClr val="EAD594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44170" algn="l" rtl="0">
              <a:spcBef>
                <a:spcPts val="560"/>
              </a:spcBef>
              <a:spcAft>
                <a:spcPts val="0"/>
              </a:spcAft>
              <a:buClr>
                <a:srgbClr val="F9F9F9"/>
              </a:buClr>
              <a:buSzPts val="1820"/>
              <a:buFont typeface="Noto Sans Symbols"/>
              <a:buChar char="⬜"/>
              <a:defRPr sz="2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914400" marR="0" lvl="1" indent="-350519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Noto Sans Symbols"/>
              <a:buChar char="◼"/>
              <a:defRPr sz="2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1371600" marR="0" lvl="2" indent="-361314" algn="l" rtl="0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090"/>
              <a:buFont typeface="Noto Sans Symbols"/>
              <a:buChar char="▫"/>
              <a:defRPr sz="22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◾"/>
              <a:defRPr sz="20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3657600" marR="0" lvl="7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Noto Sans Symbols"/>
              <a:buChar char="⚫"/>
              <a:defRPr sz="14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BABABA"/>
                </a:solidFill>
                <a:latin typeface="Book Antiqua"/>
                <a:ea typeface="Book Antiqua"/>
                <a:cs typeface="Book Antiqua"/>
                <a:sym typeface="Book Antiqu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7"/>
          <p:cNvSpPr txBox="1">
            <a:spLocks noGrp="1"/>
          </p:cNvSpPr>
          <p:nvPr>
            <p:ph type="ctrTitle"/>
          </p:nvPr>
        </p:nvSpPr>
        <p:spPr>
          <a:xfrm>
            <a:off x="646200" y="1170088"/>
            <a:ext cx="7851600" cy="51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320"/>
              <a:buFont typeface="Lucida Sans"/>
              <a:buNone/>
            </a:pPr>
            <a:r>
              <a:rPr lang="ru-RU" sz="4320"/>
              <a:t/>
            </a:r>
            <a:br>
              <a:rPr lang="ru-RU" sz="4320"/>
            </a:br>
            <a:r>
              <a:rPr lang="ru-RU" sz="4320" b="1"/>
              <a:t>СИНДРОМ ТЕСТИКУЛЯРНОЙ ФЕМИНИЗАЦИИ </a:t>
            </a:r>
            <a:endParaRPr sz="432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320"/>
              <a:buFont typeface="Lucida Sans"/>
              <a:buNone/>
            </a:pPr>
            <a:r>
              <a:rPr lang="ru-RU" sz="4320" b="1"/>
              <a:t>(ЛОЖНЫЙ МУЖСКОЙ ГЕРМАФРОДИТИЗМ, СИНДРОМ МОРРИСА)</a:t>
            </a:r>
            <a:r>
              <a:rPr lang="ru-RU" sz="4320"/>
              <a:t/>
            </a:r>
            <a:br>
              <a:rPr lang="ru-RU" sz="4320"/>
            </a:br>
            <a:r>
              <a:rPr lang="ru-RU" sz="4320"/>
              <a:t/>
            </a:r>
            <a:br>
              <a:rPr lang="ru-RU" sz="4320"/>
            </a:br>
            <a:r>
              <a:rPr lang="ru-RU" sz="1800" b="0"/>
              <a:t>Подготовила:</a:t>
            </a:r>
            <a:br>
              <a:rPr lang="ru-RU" sz="1800" b="0"/>
            </a:br>
            <a:r>
              <a:rPr lang="ru-RU" sz="1800" b="0"/>
              <a:t>Суходольская Елена</a:t>
            </a:r>
            <a:endParaRPr sz="1800" b="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320"/>
              <a:buFont typeface="Lucida Sans"/>
              <a:buNone/>
            </a:pPr>
            <a:r>
              <a:rPr lang="ru-RU" sz="1800" b="0"/>
              <a:t>5 курс, 1 мед, 2 гр.</a:t>
            </a:r>
            <a:r>
              <a:rPr lang="ru-RU" sz="4320"/>
              <a:t> </a:t>
            </a:r>
            <a:endParaRPr sz="432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45" name="Google Shape;245;p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5697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Заболевание, впервые описанное в 1817г. Е.Steglehner (при вскрытии трупа 23-летней женщины были найдены яички, а матка и придатки отсутствовали), в1893г.—С.И.Благоволиным; дифференцировка с другими формами мужского псевдогермафродитизма  принадлежит А.Goldberg, Т.Maxwell (1948); заболевание тщательно изучено в 1953г. F.Morris (синдром Морриса). Этот же автор предложил термин "тестикулярная феминизация". В 1957г. А.Рrader, в 1958г. М.Grumbach, J.Barr выделили полную и неполную формы тестикулярной феминизации.</a:t>
            </a:r>
            <a:endParaRPr sz="2400"/>
          </a:p>
          <a:p>
            <a:pPr marL="548640" lvl="0" indent="-304577" algn="l" rtl="0">
              <a:lnSpc>
                <a:spcPct val="9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51" name="Google Shape;251;p3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Распространенность синдрома тестикулярной феминизации, по данным разных авторов, составляет 1:65000 мужчин (используются в основном данные по частоте паховой грыжи у женщин, данные С.Jaffiol, R.Atwell,1962); 1:10000-1:50000[КотоваГ.А.,1972]; 1:60000 (в отношении полных форм, Е.Passarge,1974); около 5% всех форм "гермафродитизма". Довольно часто заболевание остается нераспознанным, чем и объясняются значительные различия в данных о его распространенности среди населения.</a:t>
            </a:r>
            <a:endParaRPr sz="2400"/>
          </a:p>
          <a:p>
            <a:pPr marL="548640" lvl="0" indent="-2959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57" name="Google Shape;257;p4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3778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 dirty="0"/>
              <a:t>Заболевание имеет выраженный семейный характер и передается только женщинами—носительницами патологического гена, при чем этот ген небезвреден для них. Отмечаются слабое половое </a:t>
            </a:r>
            <a:r>
              <a:rPr lang="ru-RU" sz="2400" dirty="0" err="1"/>
              <a:t>оволосение</a:t>
            </a:r>
            <a:r>
              <a:rPr lang="ru-RU" sz="2400" dirty="0"/>
              <a:t> и позднее начало менструаций у носительниц этого гена [</a:t>
            </a:r>
            <a:r>
              <a:rPr lang="ru-RU" sz="2400" dirty="0" err="1"/>
              <a:t>ВундерП.А</a:t>
            </a:r>
            <a:r>
              <a:rPr lang="ru-RU" sz="2400" dirty="0"/>
              <a:t>., 1980; </a:t>
            </a:r>
            <a:r>
              <a:rPr lang="ru-RU" sz="2400" dirty="0" err="1"/>
              <a:t>ГолубеваИ.В</a:t>
            </a:r>
            <a:r>
              <a:rPr lang="ru-RU" sz="2400" dirty="0"/>
              <a:t>., 1980]. </a:t>
            </a:r>
            <a:endParaRPr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63" name="Google Shape;263;p4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569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У 30% больных с синдромом тестикулярной феминизации были родственники по линии матери с нарушением формирования пола. Мы наблюдали несколько семей, где заболевание отмечалось у двух "сестер". До сих пор неясно, сцеплен ли синдром с Х-хромосомой или наследуется аутосомно. Исследования распределения больных в некоторых родословных позволяют предполагать как рецессивное, сцепленное с Х-хромосомой, так и ограниченное поломаутосомно-доминантное наследование. </a:t>
            </a:r>
            <a:endParaRPr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69" name="Google Shape;269;p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548640" lvl="0" indent="-4823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Возможно, что существует и аутосомно-рецессивная форманаследования. Большинство исследователей считают, что наследование синдрома тестикулярной феминизации рецессивное, сцепленное с полом.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75" name="Google Shape;275;p4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Синдром тестикулярной феминизации объясняют недостаточной активностью или нестабильностью фермента5-α-редуктазы (НАДФ-Н-зависимая Δ</a:t>
            </a:r>
            <a:r>
              <a:rPr lang="ru-RU" baseline="30000"/>
              <a:t>4</a:t>
            </a:r>
            <a:r>
              <a:rPr lang="ru-RU"/>
              <a:t>-3-кетостероид-5-α-редуктаза), ответственной за образование важного метаболита тестостерона—5-дигидротестостерона (17β-окси-5-андростан-3-он), который обеспечивает развитие наружных гениталий по мужскому типу.</a:t>
            </a:r>
            <a:endParaRPr/>
          </a:p>
          <a:p>
            <a:pPr marL="548640" lvl="0" indent="-29591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pic>
        <p:nvPicPr>
          <p:cNvPr id="281" name="Google Shape;281;p4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95475" y="984200"/>
            <a:ext cx="7476600" cy="472590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44"/>
          <p:cNvSpPr/>
          <p:nvPr/>
        </p:nvSpPr>
        <p:spPr>
          <a:xfrm>
            <a:off x="928675" y="5891225"/>
            <a:ext cx="7643400" cy="63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450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lang="ru-RU"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Рис.</a:t>
            </a:r>
            <a:r>
              <a:rPr lang="ru-RU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lang="ru-RU"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sz="28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Синдром тестикулярной феминизации</a:t>
            </a:r>
            <a:r>
              <a:rPr lang="ru-RU"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sz="2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288" name="Google Shape;288;p4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Считают, что транслокация дигидротестостерона в клеточные ядра и его связывание в последующем являются результатом скорее пассивного, чем активного транспорта, а нарушение активности андрогенов у больных с резистентностью к ним обусловлено, по-видимому, дефектом конечных стадий взаимодействия гормонов с тканями-мишенями.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7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00" name="Google Shape;300;p47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560"/>
              <a:buNone/>
            </a:pPr>
            <a:endParaRPr/>
          </a:p>
        </p:txBody>
      </p:sp>
      <p:sp>
        <p:nvSpPr>
          <p:cNvPr id="301" name="Google Shape;301;p47"/>
          <p:cNvSpPr txBox="1">
            <a:spLocks noGrp="1"/>
          </p:cNvSpPr>
          <p:nvPr>
            <p:ph type="body" idx="2"/>
          </p:nvPr>
        </p:nvSpPr>
        <p:spPr>
          <a:xfrm>
            <a:off x="4645025" y="1535112"/>
            <a:ext cx="4041775" cy="75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560"/>
              <a:buNone/>
            </a:pPr>
            <a:endParaRPr/>
          </a:p>
        </p:txBody>
      </p:sp>
      <p:sp>
        <p:nvSpPr>
          <p:cNvPr id="302" name="Google Shape;302;p47"/>
          <p:cNvSpPr txBox="1">
            <a:spLocks noGrp="1"/>
          </p:cNvSpPr>
          <p:nvPr>
            <p:ph type="body" idx="4"/>
          </p:nvPr>
        </p:nvSpPr>
        <p:spPr>
          <a:xfrm>
            <a:off x="906350" y="4983200"/>
            <a:ext cx="77805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560"/>
              <a:buChar char="⬜"/>
            </a:pPr>
            <a:r>
              <a:rPr lang="ru-RU"/>
              <a:t>Описаны случаи синдрома тестикулярной феминизации, обусловленные дефицитом 17-α-гидроксилазы, 17-окси-стероиддегидрогеназы.</a:t>
            </a:r>
            <a:endParaRPr/>
          </a:p>
          <a:p>
            <a:pPr marL="548640" lvl="0" indent="-312420" algn="l" rtl="0">
              <a:spcBef>
                <a:spcPts val="480"/>
              </a:spcBef>
              <a:spcAft>
                <a:spcPts val="0"/>
              </a:spcAft>
              <a:buSzPts val="1560"/>
              <a:buNone/>
            </a:pPr>
            <a:endParaRPr/>
          </a:p>
        </p:txBody>
      </p:sp>
      <p:pic>
        <p:nvPicPr>
          <p:cNvPr id="303" name="Google Shape;303;p47"/>
          <p:cNvPicPr preferRelativeResize="0">
            <a:picLocks noGrp="1"/>
          </p:cNvPicPr>
          <p:nvPr>
            <p:ph type="body" idx="3"/>
          </p:nvPr>
        </p:nvPicPr>
        <p:blipFill rotWithShape="1">
          <a:blip r:embed="rId3">
            <a:alphaModFix/>
          </a:blip>
          <a:srcRect b="14268"/>
          <a:stretch/>
        </p:blipFill>
        <p:spPr>
          <a:xfrm>
            <a:off x="789730" y="762577"/>
            <a:ext cx="7673700" cy="3846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5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27" name="Google Shape;327;p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Введение эстрогенов нормальным мужчинам вызывает у них снижение концентрации ЛГ в сыворотке, т.е. в мужском организме осуществляется лишь отрицательная обратная связь относительно эстрогенов. При исследовании реакции гипоталамо-гипофизарной системы у больных с синдромом тестикулярной феминизации отмечен ответ ЛГна экзогенный эстрадиол по мужскому типу. Это свидетельствует о том, что, несмотря на ареактивность тканей к андрогенам, происходит нормальная маскулинизация центров, регулирующих секрецию гонадотропинов.</a:t>
            </a:r>
            <a:endParaRPr sz="2400"/>
          </a:p>
          <a:p>
            <a:pPr marL="548640" lvl="0" indent="-2959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5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33" name="Google Shape;333;p52"/>
          <p:cNvSpPr txBox="1">
            <a:spLocks noGrp="1"/>
          </p:cNvSpPr>
          <p:nvPr>
            <p:ph type="body" idx="1"/>
          </p:nvPr>
        </p:nvSpPr>
        <p:spPr>
          <a:xfrm>
            <a:off x="457200" y="1494475"/>
            <a:ext cx="84402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5697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Механизм патогенеза синдрома тестикулярной феминизации многообразен и сложен. Большинство исследователей считают, что в основе патогенеза лежит генетически обусловленная ареактивность тканей к андрогенам при сохраненной чувствительности к эстрогенам. Фетальные яички у больных обладают "антимюллеровым" свойством, что приводит к атрофии парамезонефральных (мюллеровых) протоков. Вследствие этого у больных отсутствуют матка, маточные трубы и верхняя треть влагалища. Внутренние гениталии при синдроме тестикулярной феминизации мужские (придаток семенника, семявыносящий проток, семенные пузырьки).</a:t>
            </a:r>
            <a:endParaRPr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5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39" name="Google Shape;339;p53"/>
          <p:cNvSpPr txBox="1">
            <a:spLocks noGrp="1"/>
          </p:cNvSpPr>
          <p:nvPr>
            <p:ph type="body" idx="1"/>
          </p:nvPr>
        </p:nvSpPr>
        <p:spPr>
          <a:xfrm>
            <a:off x="457200" y="141765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Предстательной железы нет, имеется слепой влагалищный отросток урогенитального синуса. При полной ареактивности тканей к андрогенам или нарушении биосинтеза тестостерона маскулинизации наружных гениталий непроисходит и они сохраняют женское, нейтральное строение (полная формасиндрома). При частичной сохранности реактивности на андрогены в строении наружных половых органов заметна маскулинизация разной выраженности (неполная формасиндрома).</a:t>
            </a:r>
            <a:endParaRPr/>
          </a:p>
          <a:p>
            <a:pPr marL="548640" lvl="0" indent="-29591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5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45" name="Google Shape;345;p5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Явления феминизации в пубертатном периоде объясняют повышенной продукцией эстрогенов яичками вследствие усиленной стимуляции гонадотропинам. Без конкурирующего действия андрогенов небольшие количества эстрогенов, возможно, способствуют феминизации.</a:t>
            </a:r>
            <a:endParaRPr/>
          </a:p>
          <a:p>
            <a:pPr marL="548640" lvl="0" indent="-411480" algn="l" rtl="0">
              <a:spcBef>
                <a:spcPts val="56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Выделяют две формы синдрома взависимости от выраженностиэстрогенногоиандрогенноговоздействия.</a:t>
            </a:r>
            <a:endParaRPr/>
          </a:p>
          <a:p>
            <a:pPr marL="548640" lvl="0" indent="-29591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51" name="Google Shape;351;p5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Для полной формы синдрома тестикулярной феминизации характерно полное отсутствие чувствительности к андрогенам, в результате чего больные имеют женский фенотип и правильное строение наружных гениталий. В пубертатном периоде формируется женское строение тела, развиваются молочные железы. Половое оволосение у больных чаще отсутствует или очень скудное, тогда как волосы на голове великолепные, внешность привлекательная, миловидная, женственная.</a:t>
            </a:r>
            <a:endParaRPr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57" name="Google Shape;357;p5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Неполная форма синдрома тестикулярной феминизации характеризуется частичносохраненной чувствительностью тканей органов-мишеней к андрогенам, что выражается незавершенной маскулинизацией наружных гениталий, отмечается уже при рождении. В пубертатном периоде проявляются маскулинные черты, интерсексуальность телосложения, слабое развитие молочных желез, оволосение по женскому типу.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5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63" name="Google Shape;363;p5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6564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Всем больным проводят цитологическое исследование, включающее определение полового хроматина. Метод исследования полового хроматина прост, информативен, позволяет провести предварительную дифференциальную диагностику различных форм "гермафродитизма". У всех больных с синдромом тестикулярной феминизации половой хроматин отрицательный, кариотип мужской—46ХУ.</a:t>
            </a:r>
            <a:endParaRPr sz="2400"/>
          </a:p>
          <a:p>
            <a:pPr marL="548640" lvl="0" indent="-313245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SzPts val="1547"/>
              <a:buNone/>
            </a:pPr>
            <a:endParaRPr sz="2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69" name="Google Shape;369;p5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548640" lvl="0" indent="-491045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Основными признаками синдром атестикулярной феминизации являются генетический и гонадный мужской пол, отсутствие производных парамезонефральных (мюллеровых) протоков (матки, маточных труб, верхней трети влагалища), в различной мере незавершенная маскулинизация наружных гениталий в эмбриогенезе и развитие феминизации в пубертатном периоде.</a:t>
            </a:r>
            <a:endParaRPr/>
          </a:p>
          <a:p>
            <a:pPr marL="548640" lvl="0" indent="-313245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SzPts val="1547"/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75" name="Google Shape;375;p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683"/>
              <a:buChar char="⬜"/>
            </a:pPr>
            <a:r>
              <a:rPr lang="ru-RU" sz="2590"/>
              <a:t>У детей до пубертатного возраста с полной формой синдрома тестикулярной феминизации, с интраабдоминально-расположенными гонадами о данной патологии неподозревают. Клинические проявления сводятся главным образом к отсутствию полового оволосения и менструаций. В связи с первичной аменореей очень часто полная форма синдрома тестикулярной феминизации диагностируется лишь в пубертатном периоде.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6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81" name="Google Shape;381;p6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823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В отдельных случаях патология остается нераспознанной. Однако при операциях по поводу паховой грыжи у девочек, когда гонады располагаются в больших половых губах, по ходу пахового канала, тем более при исследовании полового хроматина и биопсии гонад полную форму синдрома тестикулярной феминизации диагностируют и в раннем возрасте.</a:t>
            </a:r>
            <a:endParaRPr/>
          </a:p>
          <a:p>
            <a:pPr marL="548640" lvl="0" indent="-304577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6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87" name="Google Shape;387;p6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При неполной форме синдрома тестикулярной феминизации патологию можно заподозрить при рождении по большей или меньшей незавершенности эмбриональной маскулинизации наружных гениталий. Однако дифференцировать синдром тестикулярной феминизации с синдромом неполной маскулинизации в допубертатном возрасте весьма сложно, так как невыявились еще признаки чувствительности к эстрогенам, вызывающим развитие женских вторичных половых признаков в пубертате, патогномоничных для синдрома тестикулярной феминизации.</a:t>
            </a:r>
            <a:endParaRPr sz="2400"/>
          </a:p>
          <a:p>
            <a:pPr marL="548640" lvl="0" indent="-2959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 sz="2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6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93" name="Google Shape;393;p6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683"/>
              <a:buChar char="⬜"/>
            </a:pPr>
            <a:r>
              <a:rPr lang="ru-RU" sz="2590"/>
              <a:t>Анамнестические данные имеют определенную дифференциально-диагностическую ценность. Довольно часто встречаются семейные случаи заболевания—страдают несколько "сестер", с материнской стороны имеются бездетные "тети" без менструаций и полового оволосения. При рождении масса тела с синдромом тестикулярной феминизации в большинстве случаев соответствует средней норме, дальнейшее физическое развитие также находится в пределах нормы.</a:t>
            </a:r>
            <a:endParaRPr sz="259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6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399" name="Google Shape;399;p6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823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В некоторых случаях отмечается относительная высокорослость девочек", а фактически их рост в пубертатном возрасте соответствует средним нормативам для мальчиков.</a:t>
            </a:r>
            <a:endParaRPr/>
          </a:p>
          <a:p>
            <a:pPr marL="548640" lvl="0" indent="-304577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6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05" name="Google Shape;405;p6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Первые признаки феминизации телосложения у больных с синдромом тестикулярной феминизации появляются в близком к норме возрасте, в 13,5-14 лет. Молочные железы начинают развиваться самостоятельно у большинства "девочек" уже в раннем пубертате и развиваются до II-III степени у "девочек" пубертатного и юношеского возраста. Половое оволосение отсутствует у больных с полной формой синдрома, а у больных с неполной формой появляется с 13 лет и может развиться до II—III степени в пубертате и у больных юношеского возраста.</a:t>
            </a:r>
            <a:endParaRPr sz="2400"/>
          </a:p>
          <a:p>
            <a:pPr marL="548640" lvl="0" indent="-2959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 sz="2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6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11" name="Google Shape;411;p65"/>
          <p:cNvSpPr txBox="1">
            <a:spLocks noGrp="1"/>
          </p:cNvSpPr>
          <p:nvPr>
            <p:ph type="body" idx="1"/>
          </p:nvPr>
        </p:nvSpPr>
        <p:spPr>
          <a:xfrm>
            <a:off x="466437" y="1452418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683"/>
              <a:buChar char="⬜"/>
            </a:pPr>
            <a:r>
              <a:rPr lang="ru-RU" sz="2590" dirty="0" smtClean="0"/>
              <a:t>Своевременное начало феминизации фигуры говорит о сохранности генетического кода, обеспечивающего включение пубертатного развития регуляторных механизмов </a:t>
            </a:r>
            <a:r>
              <a:rPr lang="ru-RU" sz="2590" dirty="0" err="1" smtClean="0"/>
              <a:t>гонадостата</a:t>
            </a:r>
            <a:r>
              <a:rPr lang="ru-RU" sz="2590" dirty="0"/>
              <a:t>.</a:t>
            </a:r>
            <a:endParaRPr dirty="0"/>
          </a:p>
          <a:p>
            <a:pPr marL="548640" lvl="0" indent="-411480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Char char="⬜"/>
            </a:pPr>
            <a:r>
              <a:rPr lang="ru-RU" sz="2590" dirty="0" err="1" smtClean="0"/>
              <a:t>Пальпаторное</a:t>
            </a:r>
            <a:r>
              <a:rPr lang="ru-RU" sz="2590" dirty="0" smtClean="0"/>
              <a:t> исследование может дать предварительное представление о состоянии внутренних гениталий и имеет дифференциально-диагностическое значение. Определение рудиментарной матки исключает синдром </a:t>
            </a:r>
            <a:r>
              <a:rPr lang="ru-RU" sz="2590" dirty="0" err="1" smtClean="0"/>
              <a:t>тестикулярной</a:t>
            </a:r>
            <a:r>
              <a:rPr lang="ru-RU" sz="2590" dirty="0" smtClean="0"/>
              <a:t> феминизации. В отличие от синдрома </a:t>
            </a:r>
            <a:r>
              <a:rPr lang="ru-RU" sz="2590" dirty="0" err="1" smtClean="0"/>
              <a:t>дисгенезии</a:t>
            </a:r>
            <a:r>
              <a:rPr lang="ru-RU" sz="2590" dirty="0" smtClean="0"/>
              <a:t> яичек, синдрома </a:t>
            </a:r>
            <a:r>
              <a:rPr lang="ru-RU" sz="2590" dirty="0" err="1" smtClean="0"/>
              <a:t>гонадальной</a:t>
            </a:r>
            <a:r>
              <a:rPr lang="ru-RU" sz="2590" dirty="0" smtClean="0"/>
              <a:t> </a:t>
            </a:r>
            <a:r>
              <a:rPr lang="ru-RU" sz="2590" dirty="0" err="1" smtClean="0"/>
              <a:t>двуполости</a:t>
            </a:r>
            <a:r>
              <a:rPr lang="ru-RU" sz="2590" dirty="0" smtClean="0"/>
              <a:t>, врожденной дисфункции коры надпочечников, </a:t>
            </a:r>
            <a:r>
              <a:rPr lang="ru-RU" sz="2590" dirty="0" err="1" smtClean="0"/>
              <a:t>тестикулярной</a:t>
            </a:r>
            <a:r>
              <a:rPr lang="ru-RU" sz="2590" dirty="0" smtClean="0"/>
              <a:t> феминизации матки нет</a:t>
            </a:r>
            <a:r>
              <a:rPr lang="ru-RU" sz="2590" dirty="0"/>
              <a:t>.</a:t>
            </a:r>
            <a:endParaRPr dirty="0"/>
          </a:p>
          <a:p>
            <a:pPr marL="548640" lvl="0" indent="-304577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 sz="259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6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17" name="Google Shape;417;p6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4249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Наружные гениталии у больных с синдромом тестикулярной феминизации имеют женское строение при полной форме, а у больных с неполной формой наружные гениталии претерпевают незначительную маскулинизацию: "гипертрофированный клитор", "пенисообразный клитор", углубленное воронкообразное преддверие влагалища. Глубина слепого влагалищного отростка с возрастом увеличивается и составляет в препубертатном возрасте от 1 до 4,5 см, в пубертатном—от 2,5 до 5,5 см в юношеском—до 7 см.</a:t>
            </a:r>
            <a:endParaRPr sz="2400"/>
          </a:p>
          <a:p>
            <a:pPr marL="548640" lvl="0" indent="-29591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6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23" name="Google Shape;423;p6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Таким образом, строение наружных и внутренних гениталий, физическое развитие, телосложение, развитие вторичных половых признаков отражают нетолько функциональное состояние гонад (яичек), но и индивидуальную чувствительность органов-мишеней к андрогенам и эстрогенам у больных с синдромом тестикулярной феминизации.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6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29" name="Google Shape;429;p68"/>
          <p:cNvSpPr txBox="1">
            <a:spLocks noGrp="1"/>
          </p:cNvSpPr>
          <p:nvPr>
            <p:ph type="body" idx="1"/>
          </p:nvPr>
        </p:nvSpPr>
        <p:spPr>
          <a:xfrm>
            <a:off x="457200" y="141765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8237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Психосексуальная аутоидентификация и ориентация, происходящие у больных с синдромом тестикулярной феминизацию в условиях относительного андрогенного дефицита, вбольшинстве случаев женские и совпадают с полом воспитания. Никаких сомнений в принадлежности к девочкам невозникает ни у самихбольных, ни у окружающих. 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7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53" name="Google Shape;453;p7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569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В пубертатном периоде у больных развиваются женские вторичные половые признаки, половая идентификация личности и психосексуальная ориентация у этих больных женские, наружные гениталии имеют женское строение. Кроме этого, лечение андрогенами у больных с синдромом тестикулярной феминизации бесперспективно из-за снижения или отсутствия чувствительности тканей-мишеней к мужским половым гормонам. Чаще детям с синдромом тестикулярной феминизации и при рождении определяют женский пол.</a:t>
            </a:r>
            <a:endParaRPr sz="2400"/>
          </a:p>
          <a:p>
            <a:pPr marL="548640" lvl="0" indent="-304577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 sz="259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7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59" name="Google Shape;459;p7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ts val="1820"/>
              <a:buChar char="⬜"/>
            </a:pPr>
            <a:r>
              <a:rPr lang="ru-RU"/>
              <a:t>Терапия больных с синдромом тестикулярной феминизации в основном определяется формой заболевания. Больные с полной формой синдрома обычно не нуждаются в заместительной терапии женскими половыми гормонами при сохранении яичек, предварительно биопсированных и вентрофиксированных. В случаях удаления гонад показана последующая постоянная заместительная терапия эстрогенами.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7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65" name="Google Shape;465;p7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8237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Char char="⬜"/>
            </a:pPr>
            <a:r>
              <a:rPr lang="ru-RU"/>
              <a:t>При неполной форме синдрома тестикулярной феминизации во избежание нежелательных проявлений андрогенизации яички нередко удаляют, назначая с пубертатного периода постоянную заместительную терапию эстрогенами.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7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71" name="Google Shape;471;p7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408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683"/>
              <a:buChar char="⬜"/>
            </a:pPr>
            <a:r>
              <a:rPr lang="ru-RU" sz="2590"/>
              <a:t>Пубертатное повышение гонадотропной активности гипофиза у больных с синдромом тестикулярной феминизации наступает в 12-13 лет, что в связи с относительной высокорослостью детей позволяет рекомендовать при необходимости заместительную терапию эстрогенами с 12-13 лет.</a:t>
            </a:r>
            <a:endParaRPr sz="2590"/>
          </a:p>
          <a:p>
            <a:pPr marL="548640" lvl="0" indent="-411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683"/>
              <a:buChar char="⬜"/>
            </a:pPr>
            <a:r>
              <a:rPr lang="ru-RU" sz="2590"/>
              <a:t>Однако в каждом отдельном случае необходимо учитывать индивидуальные особенности и конституцию больного.</a:t>
            </a:r>
            <a:endParaRPr/>
          </a:p>
          <a:p>
            <a:pPr marL="548640" lvl="0" indent="-304577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SzPts val="1683"/>
              <a:buNone/>
            </a:pPr>
            <a:endParaRPr sz="259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7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CA0E7"/>
              </a:buClr>
              <a:buSzPts val="4100"/>
              <a:buFont typeface="Lucida Sans"/>
              <a:buNone/>
            </a:pPr>
            <a:endParaRPr/>
          </a:p>
        </p:txBody>
      </p:sp>
      <p:sp>
        <p:nvSpPr>
          <p:cNvPr id="477" name="Google Shape;477;p7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44831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Социальная реабилитация больных с синдромом тестикулярной феминизации, также как и других больных с нарушением формирования пола, обусловлена ранней диагностикой, всесторонним обследованием, максимальным исправлением фенотипа в соответствии с избранным гражданским полом путем хирургического и гормонального лечения, устранением моральных переживаний и бытовых сложностей, возможностью половой жизни, вступления в брак, создания семьи.</a:t>
            </a:r>
            <a:endParaRPr sz="2400"/>
          </a:p>
          <a:p>
            <a:pPr marL="548640" lvl="0" indent="-4483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400"/>
              <a:buChar char="⬜"/>
            </a:pPr>
            <a:r>
              <a:rPr lang="ru-RU" sz="2400"/>
              <a:t> </a:t>
            </a:r>
            <a:endParaRPr sz="2400"/>
          </a:p>
          <a:p>
            <a:pPr marL="548640" lvl="0" indent="-29591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77"/>
          <p:cNvSpPr txBox="1"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AD594"/>
              </a:buClr>
              <a:buSzPts val="4100"/>
              <a:buFont typeface="Lucida Sans"/>
              <a:buNone/>
            </a:pPr>
            <a:r>
              <a:rPr lang="ru-RU"/>
              <a:t>СПАСИБО ЗА ВНИМАНИЕ</a:t>
            </a:r>
            <a:endParaRPr/>
          </a:p>
        </p:txBody>
      </p:sp>
      <p:sp>
        <p:nvSpPr>
          <p:cNvPr id="483" name="Google Shape;483;p77"/>
          <p:cNvSpPr txBox="1">
            <a:spLocks noGrp="1"/>
          </p:cNvSpPr>
          <p:nvPr>
            <p:ph type="body" idx="1"/>
          </p:nvPr>
        </p:nvSpPr>
        <p:spPr>
          <a:xfrm>
            <a:off x="457200" y="3929066"/>
            <a:ext cx="8229600" cy="2380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48640" lvl="0" indent="-295910" algn="l" rtl="0">
              <a:spcBef>
                <a:spcPts val="0"/>
              </a:spcBef>
              <a:spcAft>
                <a:spcPts val="0"/>
              </a:spcAft>
              <a:buSzPts val="1820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пекс">
  <a:themeElements>
    <a:clrScheme name="Апекс">
      <a:dk1>
        <a:srgbClr val="000000"/>
      </a:dk1>
      <a:lt1>
        <a:srgbClr val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Апекс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Апекс">
  <a:themeElements>
    <a:clrScheme name="Апекс">
      <a:dk1>
        <a:srgbClr val="000000"/>
      </a:dk1>
      <a:lt1>
        <a:srgbClr val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1584</Words>
  <Application>Microsoft Office PowerPoint</Application>
  <PresentationFormat>Экран (4:3)</PresentationFormat>
  <Paragraphs>43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34</vt:i4>
      </vt:variant>
    </vt:vector>
  </HeadingPairs>
  <TitlesOfParts>
    <vt:vector size="43" baseType="lpstr">
      <vt:lpstr>Arial</vt:lpstr>
      <vt:lpstr>Book Antiqua</vt:lpstr>
      <vt:lpstr>Noto Sans Symbols</vt:lpstr>
      <vt:lpstr>Lucida Sans</vt:lpstr>
      <vt:lpstr>Calibri</vt:lpstr>
      <vt:lpstr>Times New Roman</vt:lpstr>
      <vt:lpstr>Апекс</vt:lpstr>
      <vt:lpstr>1_Апекс</vt:lpstr>
      <vt:lpstr>2_Апекс</vt:lpstr>
      <vt:lpstr> СИНДРОМ ТЕСТИКУЛЯРНОЙ ФЕМИНИЗАЦИИ  (ЛОЖНЫЙ МУЖСКОЙ ГЕРМАФРОДИТИЗМ, СИНДРОМ МОРРИСА)  Подготовила: Суходольская Елена 5 курс, 1 мед, 2 гр.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СИНДРОМ ТЕСТИКУЛЯРНОЙ ФЕМИНИЗАЦИИ  (ЛОЖНЫЙ МУЖСКОЙ ГЕРМАФРОДИТИЗМ, СИНДРОМ МОРРИСА)  Подготовила: Суходольская Елена 5 курс, 1 мед, 2 гр. </dc:title>
  <cp:lastModifiedBy>pc</cp:lastModifiedBy>
  <cp:revision>2</cp:revision>
  <dcterms:modified xsi:type="dcterms:W3CDTF">2018-12-06T17:30:05Z</dcterms:modified>
</cp:coreProperties>
</file>