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1" r:id="rId5"/>
    <p:sldId id="266" r:id="rId6"/>
    <p:sldId id="267" r:id="rId7"/>
    <p:sldId id="262" r:id="rId8"/>
    <p:sldId id="264" r:id="rId9"/>
    <p:sldId id="263" r:id="rId10"/>
    <p:sldId id="268" r:id="rId11"/>
    <p:sldId id="269" r:id="rId12"/>
    <p:sldId id="270" r:id="rId13"/>
    <p:sldId id="265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7E8E1"/>
    <a:srgbClr val="F1FCFE"/>
    <a:srgbClr val="DBF6FE"/>
    <a:srgbClr val="6BC5C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95" autoAdjust="0"/>
    <p:restoredTop sz="94645" autoAdjust="0"/>
  </p:normalViewPr>
  <p:slideViewPr>
    <p:cSldViewPr snapToGrid="0">
      <p:cViewPr varScale="1">
        <p:scale>
          <a:sx n="92" d="100"/>
          <a:sy n="92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lismed.com/subject-infekcija.html" TargetMode="External"/><Relationship Id="rId2" Type="http://schemas.openxmlformats.org/officeDocument/2006/relationships/hyperlink" Target="https://www.polismed.com/subject-kureni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olismed.com/subject-citomegalovirus1.html" TargetMode="External"/><Relationship Id="rId5" Type="http://schemas.openxmlformats.org/officeDocument/2006/relationships/hyperlink" Target="https://www.polismed.com/subject-gerpes.html" TargetMode="External"/><Relationship Id="rId4" Type="http://schemas.openxmlformats.org/officeDocument/2006/relationships/hyperlink" Target="https://www.polismed.com/subject-virusy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6764" y="1635062"/>
            <a:ext cx="5015484" cy="23876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+mn-lt"/>
              </a:rPr>
              <a:t>Синдром «кошачьего крика»</a:t>
            </a:r>
            <a:endParaRPr lang="en-US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54756" y="4629152"/>
            <a:ext cx="4992624" cy="1655762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Подготовила: </a:t>
            </a:r>
          </a:p>
          <a:p>
            <a:pPr algn="r"/>
            <a:r>
              <a:rPr lang="ru-RU" dirty="0" smtClean="0"/>
              <a:t>студентка 5 курса, </a:t>
            </a:r>
          </a:p>
          <a:p>
            <a:pPr algn="r"/>
            <a:r>
              <a:rPr lang="de-DE" dirty="0" smtClean="0"/>
              <a:t>I </a:t>
            </a:r>
            <a:r>
              <a:rPr lang="ru-RU" dirty="0" smtClean="0"/>
              <a:t>медицинского ф-та, </a:t>
            </a:r>
          </a:p>
          <a:p>
            <a:pPr algn="r"/>
            <a:r>
              <a:rPr lang="ru-RU" dirty="0" smtClean="0"/>
              <a:t>2 группы</a:t>
            </a:r>
            <a:endParaRPr lang="en-US" dirty="0"/>
          </a:p>
        </p:txBody>
      </p:sp>
      <p:pic>
        <p:nvPicPr>
          <p:cNvPr id="4098" name="Picture 2" descr="ÐÐ°ÑÑÐ¸Ð½ÐºÐ¸ Ð¿Ð¾ Ð·Ð°Ð¿ÑÐ¾ÑÑ ÑÐ¸Ð½Ð´ÑÐ¾Ð¼ ÐºÐ¾ÑÐ°ÑÑÐµÐ³Ð¾ ÐºÑÐ¸ÐºÐ° Ð´Ð¸Ð°Ð³Ð½Ð¾ÑÑÐ¸ÐºÐ° Ð»ÐµÑ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4830" y="2379517"/>
            <a:ext cx="2820629" cy="37545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5018" y="922040"/>
            <a:ext cx="8384721" cy="2578424"/>
          </a:xfrm>
        </p:spPr>
        <p:txBody>
          <a:bodyPr/>
          <a:lstStyle/>
          <a:p>
            <a:r>
              <a:rPr lang="ru-RU" dirty="0" smtClean="0"/>
              <a:t>англ. </a:t>
            </a:r>
            <a:r>
              <a:rPr lang="en-US" i="1" dirty="0" smtClean="0"/>
              <a:t>cri du chat syndrome</a:t>
            </a:r>
            <a:r>
              <a:rPr lang="en-US" dirty="0" smtClean="0"/>
              <a:t>, </a:t>
            </a:r>
            <a:endParaRPr lang="ru-RU" dirty="0" smtClean="0"/>
          </a:p>
          <a:p>
            <a:r>
              <a:rPr lang="ru-RU" dirty="0" smtClean="0"/>
              <a:t>фр. </a:t>
            </a:r>
            <a:r>
              <a:rPr lang="en-US" i="1" dirty="0" err="1" smtClean="0"/>
              <a:t>maladie</a:t>
            </a:r>
            <a:r>
              <a:rPr lang="en-US" i="1" dirty="0" smtClean="0"/>
              <a:t> du cri du chat</a:t>
            </a:r>
            <a:r>
              <a:rPr lang="en-US" dirty="0" smtClean="0"/>
              <a:t>; </a:t>
            </a:r>
            <a:endParaRPr lang="ru-RU" dirty="0" smtClean="0"/>
          </a:p>
          <a:p>
            <a:r>
              <a:rPr lang="ru-RU" b="1" dirty="0" smtClean="0"/>
              <a:t>болезнь кошачьего крика</a:t>
            </a:r>
            <a:r>
              <a:rPr lang="ru-RU" dirty="0" smtClean="0"/>
              <a:t>,</a:t>
            </a:r>
          </a:p>
          <a:p>
            <a:r>
              <a:rPr lang="ru-RU" b="1" dirty="0" smtClean="0"/>
              <a:t>синдром </a:t>
            </a:r>
            <a:r>
              <a:rPr lang="ru-RU" b="1" u="sng" dirty="0" smtClean="0"/>
              <a:t>Лежёна</a:t>
            </a:r>
            <a:r>
              <a:rPr lang="ru-RU" b="1" dirty="0" smtClean="0"/>
              <a:t> (</a:t>
            </a:r>
            <a:r>
              <a:rPr lang="ru-RU" b="1" dirty="0" err="1" smtClean="0"/>
              <a:t>Жеро́м</a:t>
            </a:r>
            <a:r>
              <a:rPr lang="ru-RU" b="1" dirty="0" smtClean="0"/>
              <a:t> Жан Луи́ Мари́ </a:t>
            </a:r>
            <a:r>
              <a:rPr lang="ru-RU" b="1" dirty="0" err="1" smtClean="0"/>
              <a:t>Лежён</a:t>
            </a:r>
            <a:r>
              <a:rPr lang="ru-RU" b="1" dirty="0" smtClean="0"/>
              <a:t>, 1963)</a:t>
            </a:r>
            <a:endParaRPr lang="ru-RU" dirty="0"/>
          </a:p>
        </p:txBody>
      </p:sp>
      <p:pic>
        <p:nvPicPr>
          <p:cNvPr id="1026" name="Picture 2" descr="https://vignette.wikia.nocookie.net/drustapbio/images/2/2f/Cri_du_chat450.gif/revision/latest?cb=201006090528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7601" y="3673751"/>
            <a:ext cx="4286250" cy="2533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8259" y="2147743"/>
            <a:ext cx="78867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Генетик </a:t>
            </a:r>
            <a:r>
              <a:rPr lang="ru-RU" dirty="0" err="1" smtClean="0"/>
              <a:t>Жером</a:t>
            </a:r>
            <a:r>
              <a:rPr lang="ru-RU" dirty="0" smtClean="0"/>
              <a:t> </a:t>
            </a:r>
            <a:r>
              <a:rPr lang="ru-RU" dirty="0" err="1" smtClean="0"/>
              <a:t>Лежён</a:t>
            </a:r>
            <a:r>
              <a:rPr lang="ru-RU" dirty="0" smtClean="0"/>
              <a:t> идентифицировал синдром </a:t>
            </a:r>
            <a:r>
              <a:rPr lang="ru-RU" dirty="0" err="1" smtClean="0"/>
              <a:t>cri-du-chat</a:t>
            </a:r>
            <a:r>
              <a:rPr lang="ru-RU" dirty="0" smtClean="0"/>
              <a:t> в 1963. </a:t>
            </a:r>
          </a:p>
          <a:p>
            <a:r>
              <a:rPr lang="ru-RU" dirty="0" smtClean="0"/>
              <a:t>Название с фр.: «крик кошки», которое связано с характерным криком детей с данной патологией. Крик обусловлен неправильным формированием хрящей гортани. В норме крик становится менее заметным с возрастом, что затрудняет диагностику у детей старше 2 лет.</a:t>
            </a:r>
            <a:endParaRPr lang="ru-RU" dirty="0"/>
          </a:p>
        </p:txBody>
      </p:sp>
      <p:pic>
        <p:nvPicPr>
          <p:cNvPr id="2050" name="Picture 2" descr="JÃ©rÃ´me Lejeune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8002" y="127144"/>
            <a:ext cx="2857500" cy="1924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758536"/>
            <a:ext cx="7881505" cy="482138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Синдром «Кошачьего крика» вызван мутацией, обусловленной потерей или </a:t>
            </a:r>
            <a:r>
              <a:rPr lang="ru-RU" dirty="0" err="1" smtClean="0"/>
              <a:t>делецией</a:t>
            </a:r>
            <a:r>
              <a:rPr lang="ru-RU" dirty="0" smtClean="0"/>
              <a:t> значительной части генетического материала от 5 хромосомы, который имеет жизненно важное значение для клеточного роста. </a:t>
            </a:r>
          </a:p>
          <a:p>
            <a:r>
              <a:rPr lang="ru-RU" dirty="0" smtClean="0"/>
              <a:t>В большинстве случаев это нарушение возникает в ходе развития яйцеклетки и сперматозоида. Есть вероятность, что это может передаваться от родителей потомству.</a:t>
            </a:r>
          </a:p>
          <a:p>
            <a:r>
              <a:rPr lang="ru-RU" dirty="0" smtClean="0"/>
              <a:t>Полная утрата происходит редко. Для развития клинической картины синдрома имеет значение не величина утраченного участка, а конкретный фрагмент хромосомы.</a:t>
            </a:r>
          </a:p>
          <a:p>
            <a:endParaRPr lang="ru-RU" dirty="0" smtClean="0"/>
          </a:p>
        </p:txBody>
      </p:sp>
      <p:pic>
        <p:nvPicPr>
          <p:cNvPr id="20482" name="Picture 2" descr="ÐÐ°ÑÑÐ¸Ð½ÐºÐ¸ Ð¿Ð¾ Ð·Ð°Ð¿ÑÐ¾ÑÑ causes of cri du chat syndro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2857" y="5019821"/>
            <a:ext cx="2483716" cy="1610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3" y="0"/>
          <a:ext cx="9144002" cy="69545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3"/>
                <a:gridCol w="6400799"/>
              </a:tblGrid>
              <a:tr h="380120"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мутации</a:t>
                      </a:r>
                      <a:endParaRPr lang="ru-RU" sz="1800" b="0" i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Характеристика</a:t>
                      </a:r>
                      <a:endParaRPr lang="ru-RU" sz="1800" b="0" i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14036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Полное отсутствие короткого плеча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Наиболее частый и, вместе с тем, наиболее тяжелый вариант заболевания. При полном отсутствии короткого плеча теряется приблизительно четверть генетической информации, которую кодирует пятая хромосома. Помимо генов, теряется несколько важных участков молекулы. Это ведёт к более серьезным и многочисленным врожденным аномалиям.</a:t>
                      </a:r>
                      <a:endParaRPr lang="ru-RU" sz="1400" b="1" dirty="0"/>
                    </a:p>
                  </a:txBody>
                  <a:tcPr/>
                </a:tc>
              </a:tr>
              <a:tr h="1314582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Укорочение короткого плеча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Теряется лишь часть генетической информации, которая была ближе к концу молекулы (от трети до половины плеча). Если при этом происходит хромосомная перестройка участка, на котором расположены ключевые гены, то развивается синдром кошачьего крика. В таких случаях наблюдается меньше пороков развития, чем при отсутствии всего плеча, так как утрачено меньше генетической информации.</a:t>
                      </a:r>
                      <a:endParaRPr lang="ru-RU" sz="1400" dirty="0"/>
                    </a:p>
                  </a:txBody>
                  <a:tcPr/>
                </a:tc>
              </a:tr>
              <a:tr h="3056799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Мозаичная форма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Встречается крайне редко и является наиболее легкой формой синдрома. Дефектную молекулу ДНК плод получает от одного из родителей. При мозаичной форме геном зиготы (клетка, получившаяся при слиянии сперматозоида и яйцеклетки) изначально был нормальным, имелись полноценные пятые хромосомы. Проблема произошла уже в процессе роста плода. При делении хромосом короткое плечо было потеряно (не разделилось между двумя дочерними клетками). Таким образом, большая часть клеток в будущем будут иметь нормальный геном, а небольшая часть – геном, характерный для синдрома </a:t>
                      </a:r>
                      <a:r>
                        <a:rPr lang="ru-RU" sz="14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Лежена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Тяжесть патологии у ребенка будет умеренной, так как дефекты одних клеток отчасти компенсируются усиленным делением других. Такие дети не бывают нормальными в полном смысле этого слова. Задержка умственного развития все равно имеет место. Однако отклонений в физическом развитии и тяжелых врожденных пороков внутренних органов обычно не наблюдается .</a:t>
                      </a:r>
                      <a:endParaRPr lang="ru-RU" sz="1400" dirty="0"/>
                    </a:p>
                  </a:txBody>
                  <a:tcPr/>
                </a:tc>
              </a:tr>
              <a:tr h="966139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Формирование кольцевой хромосомы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Кольцевая хромосома - сцепление двух </a:t>
                      </a:r>
                      <a:r>
                        <a:rPr lang="ru-RU" sz="14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плечей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одной и той же хромосомы (длинного и короткого). В результате этого молекула принимает форму кольца. Данная аномалия предусматривает хромосомную перестройку небольшого конечного участка. Если при этом теряются ключевые гены, развивается болезнь.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18" y="132072"/>
            <a:ext cx="8515350" cy="630917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/>
              <a:t>Факторами, которые могут привести к повреждению пятой хромосомы, являются: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3291" y="852056"/>
            <a:ext cx="8395853" cy="6005944"/>
          </a:xfrm>
        </p:spPr>
        <p:txBody>
          <a:bodyPr>
            <a:normAutofit fontScale="32500" lnSpcReduction="20000"/>
          </a:bodyPr>
          <a:lstStyle/>
          <a:p>
            <a:r>
              <a:rPr lang="ru-RU" sz="4300" b="1" dirty="0" smtClean="0"/>
              <a:t>Возраст матери</a:t>
            </a:r>
            <a:r>
              <a:rPr lang="ru-RU" sz="4300" dirty="0" smtClean="0"/>
              <a:t>. С возрастом матери риск хромосомной патологии у ребенка постепенно повышается. Эта закономерность наблюдается при всех заболеваниях данной группы. Для синдрома кошачьего крика такая зависимость очень слабая. Значительное повышение риска происходит только после 40 – 45 лет. Однозначного объяснения, почему это происходит, пока не найдено. Возможно, геном яйцеклеток повреждается в ходе воздействия эндокринной и нервной систем, которые регулируют большинство процессов в организме. Аналогичной зависимости риска от возраста отца не наблюдается.</a:t>
            </a:r>
          </a:p>
          <a:p>
            <a:r>
              <a:rPr lang="ru-RU" sz="4300" b="1" dirty="0" smtClean="0"/>
              <a:t>Курение</a:t>
            </a:r>
            <a:r>
              <a:rPr lang="ru-RU" sz="4300" dirty="0" smtClean="0"/>
              <a:t>. </a:t>
            </a:r>
            <a:r>
              <a:rPr lang="ru-RU" sz="4300" dirty="0" smtClean="0">
                <a:hlinkClick r:id="rId2"/>
              </a:rPr>
              <a:t>Курение</a:t>
            </a:r>
            <a:r>
              <a:rPr lang="ru-RU" sz="4300" dirty="0" smtClean="0"/>
              <a:t>, особенно в подростковом возрасте, когда активно развивается половая система, может стать причиной хромосомных перестроек. Никотин и смолы, содержащиеся в сигаретном дыме, запускают в организме целый ряд биохимических реакций, которые могут привести к формированию гамет (</a:t>
            </a:r>
            <a:r>
              <a:rPr lang="ru-RU" sz="4300" i="1" dirty="0" smtClean="0"/>
              <a:t>половых клеток</a:t>
            </a:r>
            <a:r>
              <a:rPr lang="ru-RU" sz="4300" dirty="0" smtClean="0"/>
              <a:t>) с определенными аномалиями. В перспективе, если именно эта клетка образует зиготу, у плода будет хромосомное заболевание.</a:t>
            </a:r>
          </a:p>
          <a:p>
            <a:r>
              <a:rPr lang="ru-RU" sz="4300" b="1" dirty="0" smtClean="0"/>
              <a:t>Алкоголь</a:t>
            </a:r>
            <a:r>
              <a:rPr lang="ru-RU" sz="4300" dirty="0" smtClean="0"/>
              <a:t>. Механизм действия алкоголя похож на таковой при курении. Разница заключается в том, что алкоголь в большей степени затрагивает биохимические процессы в печени. Это отражается на составе крови, эндокринной системе. Риск хромосомных нарушений повышается.</a:t>
            </a:r>
          </a:p>
          <a:p>
            <a:r>
              <a:rPr lang="ru-RU" sz="4300" b="1" dirty="0" smtClean="0"/>
              <a:t>Влияние медикаментов</a:t>
            </a:r>
            <a:r>
              <a:rPr lang="ru-RU" sz="4300" dirty="0" smtClean="0"/>
              <a:t>. Многие медикаменты, применяемые в современной медицине, могут оказывать токсическое действие на репродуктивную систему. В связи с этим самостоятельный прием большинства препаратов может привести, в том числе, к хромосомным нарушениям в будущем. Отдельно следует рассматривать употребление определенных медикаментов в первом триместре беременности (</a:t>
            </a:r>
            <a:r>
              <a:rPr lang="ru-RU" sz="4300" i="1" dirty="0" smtClean="0"/>
              <a:t>многие из них попросту запрещены</a:t>
            </a:r>
            <a:r>
              <a:rPr lang="ru-RU" sz="4300" dirty="0" smtClean="0"/>
              <a:t>). Это повышает риск мозаичного варианта синдрома </a:t>
            </a:r>
            <a:r>
              <a:rPr lang="ru-RU" sz="4300" dirty="0" err="1" smtClean="0"/>
              <a:t>Лежена</a:t>
            </a:r>
            <a:r>
              <a:rPr lang="ru-RU" sz="4300" dirty="0" smtClean="0"/>
              <a:t>. Регулярное употребление наркотических препаратов влияет на репродуктивную систему в наибольшей степени.</a:t>
            </a:r>
          </a:p>
          <a:p>
            <a:r>
              <a:rPr lang="ru-RU" sz="4300" b="1" dirty="0" smtClean="0"/>
              <a:t>Инфекции при беременности</a:t>
            </a:r>
            <a:r>
              <a:rPr lang="ru-RU" sz="4300" dirty="0" smtClean="0"/>
              <a:t>. Ряд </a:t>
            </a:r>
            <a:r>
              <a:rPr lang="ru-RU" sz="4300" dirty="0" smtClean="0">
                <a:hlinkClick r:id="rId3"/>
              </a:rPr>
              <a:t>инфекций</a:t>
            </a:r>
            <a:r>
              <a:rPr lang="ru-RU" sz="4300" dirty="0" smtClean="0"/>
              <a:t> (</a:t>
            </a:r>
            <a:r>
              <a:rPr lang="ru-RU" sz="4300" i="1" dirty="0" smtClean="0">
                <a:hlinkClick r:id="rId4"/>
              </a:rPr>
              <a:t>вирусы</a:t>
            </a:r>
            <a:r>
              <a:rPr lang="ru-RU" sz="4300" i="1" dirty="0" smtClean="0"/>
              <a:t> из семейства </a:t>
            </a:r>
            <a:r>
              <a:rPr lang="ru-RU" sz="4300" i="1" dirty="0" smtClean="0">
                <a:hlinkClick r:id="rId5"/>
              </a:rPr>
              <a:t>герпеса</a:t>
            </a:r>
            <a:r>
              <a:rPr lang="ru-RU" sz="4300" i="1" dirty="0" smtClean="0"/>
              <a:t>, </a:t>
            </a:r>
            <a:r>
              <a:rPr lang="ru-RU" sz="4300" i="1" dirty="0" err="1" smtClean="0">
                <a:hlinkClick r:id="rId6"/>
              </a:rPr>
              <a:t>цитомегаловирус</a:t>
            </a:r>
            <a:r>
              <a:rPr lang="ru-RU" sz="4300" i="1" dirty="0" smtClean="0"/>
              <a:t> и др.</a:t>
            </a:r>
            <a:r>
              <a:rPr lang="ru-RU" sz="4300" dirty="0" smtClean="0"/>
              <a:t>) могут в период беременности повлиять на деление клеток плода. В связи с этим следует своевременно обращаться к врачу, диагностировать и лечить такие патологии.</a:t>
            </a:r>
          </a:p>
          <a:p>
            <a:r>
              <a:rPr lang="ru-RU" sz="4300" b="1" dirty="0" smtClean="0"/>
              <a:t>Радиация</a:t>
            </a:r>
            <a:r>
              <a:rPr lang="ru-RU" sz="4300" dirty="0" smtClean="0"/>
              <a:t>. Радиация представляет собой ионизирующее излучение. Это поток мельчайших частиц, которые способны проникать сквозь ткани организма. Облучение области половых органов нередко ведет к нарушению структуры молекул ДНК, что в будущем может стать причиной развития хромосомного заболевания у ребенка.</a:t>
            </a:r>
          </a:p>
          <a:p>
            <a:r>
              <a:rPr lang="ru-RU" sz="4300" b="1" dirty="0" smtClean="0"/>
              <a:t>Неблагоприятные условия среды</a:t>
            </a:r>
            <a:r>
              <a:rPr lang="ru-RU" sz="4300" dirty="0" smtClean="0"/>
              <a:t>. Замечено, что в областях с неблагоприятными экологическими условиями (</a:t>
            </a:r>
            <a:r>
              <a:rPr lang="ru-RU" sz="4300" i="1" dirty="0" smtClean="0"/>
              <a:t>области активной добычи полезных ископаемых, области захоронения химических отходов и т. п.</a:t>
            </a:r>
            <a:r>
              <a:rPr lang="ru-RU" sz="4300" dirty="0" smtClean="0"/>
              <a:t>) частота рождения детей с хромосомными нарушениями несколько выше. Это объясняется тем, что в данных зонах встречаются сильные токсические вещества, с которыми большинство людей не сталкиваются в повседневной жизни. Их воздействие может отразиться на делении половых клеток.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40219"/>
          </a:xfrm>
        </p:spPr>
        <p:txBody>
          <a:bodyPr/>
          <a:lstStyle/>
          <a:p>
            <a:pPr algn="ctr"/>
            <a:r>
              <a:rPr lang="ru-RU" dirty="0" smtClean="0"/>
              <a:t>Общие симптомы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499616"/>
            <a:ext cx="3901786" cy="4677347"/>
          </a:xfrm>
        </p:spPr>
        <p:txBody>
          <a:bodyPr>
            <a:normAutofit fontScale="70000" lnSpcReduction="20000"/>
          </a:bodyPr>
          <a:lstStyle/>
          <a:p>
            <a:r>
              <a:rPr lang="ru-RU" sz="3400" b="1" dirty="0" smtClean="0"/>
              <a:t>Плач</a:t>
            </a:r>
            <a:r>
              <a:rPr lang="ru-RU" sz="3400" dirty="0" smtClean="0"/>
              <a:t>, высокочастотный, напоминающий кошачье </a:t>
            </a:r>
            <a:r>
              <a:rPr lang="ru-RU" sz="3400" dirty="0" err="1" smtClean="0"/>
              <a:t>мяукание</a:t>
            </a:r>
            <a:r>
              <a:rPr lang="ru-RU" sz="3400" dirty="0" smtClean="0"/>
              <a:t>;</a:t>
            </a:r>
          </a:p>
          <a:p>
            <a:pPr marL="514350" indent="-514350" algn="ctr">
              <a:buNone/>
            </a:pPr>
            <a:r>
              <a:rPr lang="ru-RU" b="1" i="1" dirty="0" smtClean="0"/>
              <a:t>Причиной такого плача</a:t>
            </a:r>
          </a:p>
          <a:p>
            <a:pPr marL="514350" indent="-514350" algn="ctr">
              <a:buNone/>
            </a:pPr>
            <a:r>
              <a:rPr lang="ru-RU" b="1" i="1" dirty="0" smtClean="0"/>
              <a:t>являются следующие дефекты</a:t>
            </a:r>
          </a:p>
          <a:p>
            <a:pPr marL="514350" indent="-514350" algn="ctr">
              <a:buNone/>
            </a:pPr>
            <a:r>
              <a:rPr lang="ru-RU" b="1" i="1" dirty="0" smtClean="0"/>
              <a:t>гортанных хрящей: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уменьшение надгортанника;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сужение дыхательных путей в области надгортанника;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размягчение хрящевой ткани;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складки на слизистой оболочке, выстилающей хрящи гортани.</a:t>
            </a:r>
          </a:p>
          <a:p>
            <a:pPr marL="514350" indent="-514350">
              <a:buNone/>
            </a:pPr>
            <a:endParaRPr lang="ru-RU" dirty="0" smtClean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781550" y="1506680"/>
            <a:ext cx="3901786" cy="2421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Низкий вес при рождении;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Могут испытывать трудности с дыханием и глотанием;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медленный темп роста.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1" y="509154"/>
            <a:ext cx="6153150" cy="5985163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Череп</a:t>
            </a:r>
            <a:r>
              <a:rPr lang="ru-RU" dirty="0" smtClean="0"/>
              <a:t>: микроцефалия</a:t>
            </a:r>
          </a:p>
          <a:p>
            <a:r>
              <a:rPr lang="ru-RU" b="1" dirty="0" smtClean="0"/>
              <a:t>Глаза</a:t>
            </a:r>
            <a:r>
              <a:rPr lang="ru-RU" dirty="0" smtClean="0"/>
              <a:t>: </a:t>
            </a:r>
            <a:r>
              <a:rPr lang="ru-RU" dirty="0" err="1" smtClean="0"/>
              <a:t>антимонголоидный</a:t>
            </a:r>
            <a:r>
              <a:rPr lang="ru-RU" dirty="0" smtClean="0"/>
              <a:t> разрез глаз, резко выраженный </a:t>
            </a:r>
            <a:r>
              <a:rPr lang="ru-RU" dirty="0" err="1" smtClean="0"/>
              <a:t>гипертелоризм</a:t>
            </a:r>
            <a:r>
              <a:rPr lang="ru-RU" dirty="0" smtClean="0"/>
              <a:t>, </a:t>
            </a:r>
            <a:r>
              <a:rPr lang="ru-RU" dirty="0" err="1" smtClean="0"/>
              <a:t>эпикант</a:t>
            </a:r>
            <a:r>
              <a:rPr lang="ru-RU" dirty="0" smtClean="0"/>
              <a:t>, косоглазие.</a:t>
            </a:r>
          </a:p>
          <a:p>
            <a:r>
              <a:rPr lang="ru-RU" b="1" dirty="0" smtClean="0"/>
              <a:t>Лицо</a:t>
            </a:r>
            <a:r>
              <a:rPr lang="ru-RU" dirty="0" smtClean="0"/>
              <a:t>: Лунообразное - у младенцев, узкое лицо у подростков и взрослых.</a:t>
            </a:r>
          </a:p>
          <a:p>
            <a:r>
              <a:rPr lang="ru-RU" b="1" dirty="0" smtClean="0"/>
              <a:t>Нос</a:t>
            </a:r>
            <a:r>
              <a:rPr lang="ru-RU" dirty="0" smtClean="0"/>
              <a:t>: плоское и широкое переносье.</a:t>
            </a:r>
          </a:p>
          <a:p>
            <a:r>
              <a:rPr lang="ru-RU" b="1" dirty="0" smtClean="0"/>
              <a:t>Рот</a:t>
            </a:r>
            <a:r>
              <a:rPr lang="ru-RU" dirty="0" smtClean="0"/>
              <a:t>: высокое , аркообразное небо.</a:t>
            </a:r>
          </a:p>
          <a:p>
            <a:r>
              <a:rPr lang="ru-RU" b="1" dirty="0" smtClean="0"/>
              <a:t>Зубы</a:t>
            </a:r>
            <a:r>
              <a:rPr lang="ru-RU" dirty="0" smtClean="0"/>
              <a:t>: неправильной формы и расположения.</a:t>
            </a:r>
          </a:p>
          <a:p>
            <a:r>
              <a:rPr lang="ru-RU" b="1" dirty="0" smtClean="0"/>
              <a:t>Подбородок</a:t>
            </a:r>
            <a:r>
              <a:rPr lang="ru-RU" dirty="0" smtClean="0"/>
              <a:t>: </a:t>
            </a:r>
            <a:r>
              <a:rPr lang="ru-RU" dirty="0" err="1" smtClean="0"/>
              <a:t>микроретрогнатия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Ушные раковины</a:t>
            </a:r>
            <a:r>
              <a:rPr lang="ru-RU" dirty="0" smtClean="0"/>
              <a:t>: маленькие, часто нормальной формы, низко расположены.</a:t>
            </a:r>
          </a:p>
          <a:p>
            <a:r>
              <a:rPr lang="ru-RU" b="1" dirty="0" smtClean="0"/>
              <a:t>Шея</a:t>
            </a:r>
            <a:r>
              <a:rPr lang="ru-RU" dirty="0" smtClean="0"/>
              <a:t>: короткая.</a:t>
            </a:r>
          </a:p>
          <a:p>
            <a:endParaRPr lang="ru-RU" dirty="0"/>
          </a:p>
        </p:txBody>
      </p:sp>
      <p:pic>
        <p:nvPicPr>
          <p:cNvPr id="17410" name="Picture 2" descr="Br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27825" y="160337"/>
            <a:ext cx="1276350" cy="134302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829425" y="1524685"/>
            <a:ext cx="23145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Baby with low set ears and downward slant to the eyes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353300" y="5380672"/>
            <a:ext cx="17907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Diagram of the palm creases in a baby without and with Cri du Chat</a:t>
            </a:r>
            <a:endParaRPr lang="ru-RU" dirty="0"/>
          </a:p>
        </p:txBody>
      </p:sp>
      <p:sp>
        <p:nvSpPr>
          <p:cNvPr id="17414" name="AutoShape 6" descr="ÐÐ°ÑÑÐ¸Ð½ÐºÐ¸ Ð¿Ð¾ Ð·Ð°Ð¿ÑÐ¾ÑÑ cri du chat symptom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ÐÐ°ÑÑÐ¸Ð½ÐºÐ¸ Ð¿Ð¾ Ð·Ð°Ð¿ÑÐ¾ÑÑ cri du chat symptom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ÐÐ°ÑÑÐ¸Ð½ÐºÐ¸ Ð¿Ð¾ Ð·Ð°Ð¿ÑÐ¾ÑÑ cri du chat symptom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ÐÐ°ÑÑÐ¸Ð½ÐºÐ¸ Ð¿Ð¾ Ð·Ð°Ð¿ÑÐ¾ÑÑ cri du chat symptom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2" name="AutoShape 14" descr="ÐÐ°ÑÑÐ¸Ð½ÐºÐ¸ Ð¿Ð¾ Ð·Ð°Ð¿ÑÐ¾ÑÑ cri du chat symptom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24" name="Picture 16" descr="ÐÐ°ÑÑÐ¸Ð½ÐºÐ¸ Ð¿Ð¾ Ð·Ð°Ð¿ÑÐ¾ÑÑ cri du chat symptom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32550" y="3395663"/>
            <a:ext cx="2711450" cy="2033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779318"/>
            <a:ext cx="5553075" cy="5397645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Живот</a:t>
            </a:r>
            <a:r>
              <a:rPr lang="ru-RU" dirty="0" smtClean="0"/>
              <a:t>: грыжа.</a:t>
            </a:r>
          </a:p>
          <a:p>
            <a:r>
              <a:rPr lang="ru-RU" b="1" dirty="0" smtClean="0"/>
              <a:t>Скелет</a:t>
            </a:r>
            <a:r>
              <a:rPr lang="ru-RU" dirty="0" smtClean="0"/>
              <a:t>: сколиоз, аномалии позвонков.</a:t>
            </a:r>
          </a:p>
          <a:p>
            <a:r>
              <a:rPr lang="ru-RU" b="1" dirty="0" smtClean="0"/>
              <a:t>Гениталии</a:t>
            </a:r>
            <a:r>
              <a:rPr lang="ru-RU" dirty="0" smtClean="0"/>
              <a:t>: гипоспадия, крипторхизм, гипертрофия клитора.</a:t>
            </a:r>
          </a:p>
          <a:p>
            <a:r>
              <a:rPr lang="ru-RU" b="1" dirty="0" smtClean="0"/>
              <a:t>Конечности</a:t>
            </a:r>
            <a:r>
              <a:rPr lang="ru-RU" dirty="0" smtClean="0"/>
              <a:t>: косолапость, синдактилии стоп, </a:t>
            </a:r>
            <a:r>
              <a:rPr lang="ru-RU" dirty="0" err="1" smtClean="0"/>
              <a:t>клинодактилия</a:t>
            </a:r>
            <a:r>
              <a:rPr lang="ru-RU" dirty="0" smtClean="0"/>
              <a:t> </a:t>
            </a:r>
            <a:r>
              <a:rPr lang="en-US" dirty="0" smtClean="0"/>
              <a:t>V</a:t>
            </a:r>
            <a:r>
              <a:rPr lang="ru-RU" dirty="0" smtClean="0"/>
              <a:t> пальца стопы.</a:t>
            </a:r>
          </a:p>
          <a:p>
            <a:r>
              <a:rPr lang="ru-RU" b="1" dirty="0" smtClean="0"/>
              <a:t>Пороки развития внутренних орга</a:t>
            </a:r>
            <a:r>
              <a:rPr lang="ru-RU" dirty="0" smtClean="0"/>
              <a:t>нов: аномалии мозга, пороки сердца, пищеварительной системы, аномалии гортани.</a:t>
            </a:r>
          </a:p>
          <a:p>
            <a:r>
              <a:rPr lang="ru-RU" b="1" dirty="0" smtClean="0"/>
              <a:t>Психика</a:t>
            </a:r>
            <a:r>
              <a:rPr lang="ru-RU" dirty="0" smtClean="0"/>
              <a:t>: </a:t>
            </a:r>
            <a:r>
              <a:rPr lang="en-US" dirty="0" smtClean="0"/>
              <a:t>IQ </a:t>
            </a:r>
            <a:r>
              <a:rPr lang="ru-RU" dirty="0" smtClean="0"/>
              <a:t>ниже 20. Ребенок садится после 2 лет, начинает ходить после 4 лет. Некоторые пациенты прикованы к кровати.</a:t>
            </a:r>
          </a:p>
          <a:p>
            <a:r>
              <a:rPr lang="ru-RU" i="1" u="sng" dirty="0" smtClean="0"/>
              <a:t>Прогноз</a:t>
            </a:r>
            <a:r>
              <a:rPr lang="ru-RU" dirty="0" smtClean="0"/>
              <a:t>: высокая смертность.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502581" y="4550125"/>
            <a:ext cx="2250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Adult with Cri du Chat</a:t>
            </a:r>
            <a:endParaRPr lang="ru-RU" dirty="0"/>
          </a:p>
        </p:txBody>
      </p:sp>
      <p:pic>
        <p:nvPicPr>
          <p:cNvPr id="5" name="Picture 2" descr="Criducha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2970" y="1264735"/>
            <a:ext cx="2473325" cy="3057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540327"/>
            <a:ext cx="7886700" cy="5611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1.Новорожденные с синдромом кошачьего крика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194955"/>
            <a:ext cx="7886700" cy="498200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Большинство из признаков можно заметить прямо в момент рождения.</a:t>
            </a:r>
          </a:p>
          <a:p>
            <a:pPr>
              <a:buNone/>
            </a:pPr>
            <a:r>
              <a:rPr lang="ru-RU" dirty="0" smtClean="0"/>
              <a:t>Оценивать при этом стоит не каждое нарушение по отдельности (</a:t>
            </a:r>
            <a:r>
              <a:rPr lang="ru-RU" i="1" dirty="0" smtClean="0"/>
              <a:t>так как они могут встречаться и при других врожденных патологиях</a:t>
            </a:r>
            <a:r>
              <a:rPr lang="ru-RU" dirty="0" smtClean="0"/>
              <a:t>), а совокупность и сочетание различных симптомов.</a:t>
            </a:r>
            <a:br>
              <a:rPr lang="ru-RU" dirty="0" smtClean="0"/>
            </a:br>
            <a:r>
              <a:rPr lang="ru-RU" dirty="0" smtClean="0"/>
              <a:t> </a:t>
            </a:r>
            <a:endParaRPr lang="ru-RU" b="1" i="1" dirty="0" smtClean="0"/>
          </a:p>
          <a:p>
            <a:pPr>
              <a:buNone/>
            </a:pPr>
            <a:r>
              <a:rPr lang="ru-RU" b="1" i="1" dirty="0" smtClean="0"/>
              <a:t>Наиболее типичными проявлениями болезни непосредственно после рождения являются:</a:t>
            </a:r>
          </a:p>
          <a:p>
            <a:r>
              <a:rPr lang="ru-RU" dirty="0" smtClean="0"/>
              <a:t>характерный плач ребенка;</a:t>
            </a:r>
          </a:p>
          <a:p>
            <a:r>
              <a:rPr lang="ru-RU" dirty="0" smtClean="0"/>
              <a:t>изменение формы головы;</a:t>
            </a:r>
          </a:p>
          <a:p>
            <a:r>
              <a:rPr lang="ru-RU" dirty="0" smtClean="0"/>
              <a:t>характерная форма глаз;</a:t>
            </a:r>
          </a:p>
          <a:p>
            <a:r>
              <a:rPr lang="ru-RU" dirty="0" smtClean="0"/>
              <a:t>характерная форма ушных раковин;</a:t>
            </a:r>
          </a:p>
          <a:p>
            <a:r>
              <a:rPr lang="ru-RU" dirty="0" smtClean="0"/>
              <a:t>недоразвитие нижней челюсти;</a:t>
            </a:r>
          </a:p>
          <a:p>
            <a:r>
              <a:rPr lang="ru-RU" dirty="0" smtClean="0"/>
              <a:t>низкий вес тела;</a:t>
            </a:r>
          </a:p>
          <a:p>
            <a:r>
              <a:rPr lang="ru-RU" dirty="0" smtClean="0"/>
              <a:t>дефекты развития пальцев;</a:t>
            </a:r>
          </a:p>
          <a:p>
            <a:r>
              <a:rPr lang="ru-RU" dirty="0" smtClean="0"/>
              <a:t>косолапость.</a:t>
            </a:r>
          </a:p>
          <a:p>
            <a:endParaRPr lang="ru-RU" dirty="0"/>
          </a:p>
        </p:txBody>
      </p:sp>
      <p:pic>
        <p:nvPicPr>
          <p:cNvPr id="24578" name="Picture 2" descr="https://www.polismed.com/upfiles/other/artgen/180/379867001426913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73148" y="2963430"/>
            <a:ext cx="3190298" cy="37581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700" b="1" dirty="0" smtClean="0"/>
              <a:t>2.Дети с синдромом кошачьего крика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46909"/>
            <a:ext cx="7886700" cy="493005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/>
              <a:t>Характерными симптомами и проявлениями синдрома кошачьего крика в детском возрасте являются:</a:t>
            </a:r>
          </a:p>
          <a:p>
            <a:r>
              <a:rPr lang="ru-RU" dirty="0" smtClean="0"/>
              <a:t>отставание в умственном развитии;</a:t>
            </a:r>
          </a:p>
          <a:p>
            <a:r>
              <a:rPr lang="ru-RU" dirty="0" smtClean="0"/>
              <a:t>пониженный мышечный тонус;</a:t>
            </a:r>
          </a:p>
          <a:p>
            <a:r>
              <a:rPr lang="ru-RU" dirty="0" smtClean="0"/>
              <a:t>нарушение координации движений;</a:t>
            </a:r>
          </a:p>
          <a:p>
            <a:r>
              <a:rPr lang="ru-RU" dirty="0" smtClean="0"/>
              <a:t>запоры;</a:t>
            </a:r>
          </a:p>
          <a:p>
            <a:r>
              <a:rPr lang="ru-RU" dirty="0" smtClean="0"/>
              <a:t>лунообразное лицо;</a:t>
            </a:r>
          </a:p>
          <a:p>
            <a:r>
              <a:rPr lang="ru-RU" dirty="0" smtClean="0"/>
              <a:t>короткая шея;</a:t>
            </a:r>
          </a:p>
          <a:p>
            <a:r>
              <a:rPr lang="ru-RU" dirty="0" smtClean="0"/>
              <a:t>лабильность поведения;</a:t>
            </a:r>
          </a:p>
          <a:p>
            <a:r>
              <a:rPr lang="ru-RU" dirty="0" smtClean="0"/>
              <a:t>проблемы со зрением.</a:t>
            </a:r>
          </a:p>
          <a:p>
            <a:endParaRPr lang="ru-RU" dirty="0"/>
          </a:p>
        </p:txBody>
      </p:sp>
      <p:pic>
        <p:nvPicPr>
          <p:cNvPr id="23554" name="Picture 2" descr="https://www.polismed.com/upfiles/other/artgen/180/sm_2005680014269133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899" y="2101995"/>
            <a:ext cx="1683037" cy="2244050"/>
          </a:xfrm>
          <a:prstGeom prst="rect">
            <a:avLst/>
          </a:prstGeom>
          <a:noFill/>
        </p:spPr>
      </p:pic>
      <p:pic>
        <p:nvPicPr>
          <p:cNvPr id="23556" name="Picture 4" descr="https://www.polismed.com/upfiles/other/artgen/180/sm_2138770014269133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4057" y="3521652"/>
            <a:ext cx="2286000" cy="3190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2.Взрослые с синдромом кошачьего крика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0165" y="1222952"/>
            <a:ext cx="6743700" cy="309966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При синдроме </a:t>
            </a:r>
            <a:r>
              <a:rPr lang="ru-RU" sz="2000" dirty="0" err="1" smtClean="0"/>
              <a:t>Лежена</a:t>
            </a:r>
            <a:r>
              <a:rPr lang="ru-RU" sz="2000" dirty="0" smtClean="0"/>
              <a:t> у пациентов есть шансы дожить до взрослого возраста. Описаны единичные случаи, когда больные умирали в возрасте 40 – 50 лет. К сожалению, их количество слишком низкое, чтобы говорить о каких-либо симптомах или внешних признаках болезни, которые были бы характерны для таких пациентов.</a:t>
            </a:r>
          </a:p>
        </p:txBody>
      </p:sp>
      <p:sp>
        <p:nvSpPr>
          <p:cNvPr id="22530" name="AutoShape 2" descr="ÐÐ°ÑÑÐ¸Ð½ÐºÐ¸ Ð¿Ð¾ Ð·Ð°Ð¿ÑÐ¾ÑÑ ÑÐ¸Ð½Ð´ÑÐ¾Ð¼ ÐºÐ¾ÑÐ°ÑÑÐµÐ³Ð¾ ÐºÑ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2" name="Picture 4" descr="ÐÐ°ÑÑÐ¸Ð½ÐºÐ¸ Ð¿Ð¾ Ð·Ð°Ð¿ÑÐ¾ÑÑ ÑÐ¸Ð½Ð´ÑÐ¾Ð¼ ÐºÐ¾ÑÐ°ÑÑÐµÐ³Ð¾ ÐºÑÐ¸ÐºÐ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2690" y="815973"/>
            <a:ext cx="1943101" cy="2613025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1475508" y="3470563"/>
            <a:ext cx="7315201" cy="3127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возрасте 18 – 25 лет, до которого доживает менее 5% детей, на первый план выходит </a:t>
            </a:r>
            <a:r>
              <a:rPr kumimoji="0" lang="ru-RU" sz="3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отставание в умственном развитии</a:t>
            </a: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Больной не может выполнять какую-либо работу.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мозаичной форме болезни способность к обучению несколько лучше. У таких пациентов есть шанс быть интегрированными в общество.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Внешность больных характеризуется теми же врожденными нарушениями, которые были описаны при рождении. Иногда наблюдается ускоренное старение кожи.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168" y="124691"/>
            <a:ext cx="7886700" cy="807462"/>
          </a:xfrm>
        </p:spPr>
        <p:txBody>
          <a:bodyPr/>
          <a:lstStyle/>
          <a:p>
            <a:pPr algn="ctr"/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132" y="838489"/>
            <a:ext cx="7886700" cy="4351338"/>
          </a:xfrm>
        </p:spPr>
        <p:txBody>
          <a:bodyPr/>
          <a:lstStyle/>
          <a:p>
            <a:r>
              <a:rPr lang="ru-RU" dirty="0" smtClean="0"/>
              <a:t>Диагностика любой генетической патологии (</a:t>
            </a:r>
            <a:r>
              <a:rPr lang="ru-RU" i="1" dirty="0" smtClean="0"/>
              <a:t>в том числе и синдрома кошачьего крика</a:t>
            </a:r>
            <a:r>
              <a:rPr lang="ru-RU" dirty="0" smtClean="0"/>
              <a:t>) проходит два этапа: </a:t>
            </a:r>
          </a:p>
          <a:p>
            <a:r>
              <a:rPr lang="ru-RU" dirty="0" smtClean="0"/>
              <a:t>На </a:t>
            </a:r>
            <a:r>
              <a:rPr lang="ru-RU" u="sng" dirty="0" smtClean="0"/>
              <a:t>первом этапе </a:t>
            </a:r>
            <a:r>
              <a:rPr lang="ru-RU" dirty="0" smtClean="0"/>
              <a:t>врачи проводят общее обследование пациенток с целью выявить тех женщин, у которых повышен риск рождения ребенка с хромосомными заболеваниями.</a:t>
            </a:r>
          </a:p>
          <a:p>
            <a:r>
              <a:rPr lang="ru-RU" u="sng" dirty="0" smtClean="0"/>
              <a:t>Второй этап </a:t>
            </a:r>
            <a:r>
              <a:rPr lang="ru-RU" dirty="0" smtClean="0"/>
              <a:t>проводится с целью подтверждения конкретного диагноза.</a:t>
            </a:r>
            <a:endParaRPr lang="ru-RU" dirty="0"/>
          </a:p>
        </p:txBody>
      </p:sp>
      <p:pic>
        <p:nvPicPr>
          <p:cNvPr id="2150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4849" y="4307032"/>
            <a:ext cx="2847975" cy="2228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Методы диагностики синдрома кошачьего крика: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сбор анамнеза;</a:t>
            </a:r>
          </a:p>
          <a:p>
            <a:r>
              <a:rPr lang="ru-RU" dirty="0" err="1" smtClean="0"/>
              <a:t>кариотипирование</a:t>
            </a:r>
            <a:r>
              <a:rPr lang="ru-RU" dirty="0" smtClean="0"/>
              <a:t> родителей;</a:t>
            </a:r>
          </a:p>
          <a:p>
            <a:r>
              <a:rPr lang="ru-RU" dirty="0" smtClean="0"/>
              <a:t>ультразвуковое исследование;</a:t>
            </a:r>
          </a:p>
          <a:p>
            <a:r>
              <a:rPr lang="ru-RU" dirty="0" smtClean="0"/>
              <a:t>анализ крови на плазменные маркеры;</a:t>
            </a:r>
          </a:p>
          <a:p>
            <a:r>
              <a:rPr lang="ru-RU" dirty="0" err="1" smtClean="0"/>
              <a:t>инвазивные</a:t>
            </a:r>
            <a:r>
              <a:rPr lang="ru-RU" dirty="0" smtClean="0"/>
              <a:t> исследования;</a:t>
            </a:r>
          </a:p>
          <a:p>
            <a:r>
              <a:rPr lang="ru-RU" dirty="0" smtClean="0"/>
              <a:t>диагностика на послеродовом этапе.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i="1" dirty="0" smtClean="0"/>
              <a:t>Наиболее распространенными неспецифическими признаками хромосомных мутаций на УЗИ являются:</a:t>
            </a:r>
            <a:br>
              <a:rPr lang="ru-RU" sz="2400" b="1" i="1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517073"/>
            <a:ext cx="7886700" cy="465989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увеличенная воротниковая область;</a:t>
            </a:r>
          </a:p>
          <a:p>
            <a:r>
              <a:rPr lang="ru-RU" dirty="0" smtClean="0"/>
              <a:t>многоводие;</a:t>
            </a:r>
          </a:p>
          <a:p>
            <a:r>
              <a:rPr lang="ru-RU" dirty="0" smtClean="0"/>
              <a:t>видимые пороки сердца;</a:t>
            </a:r>
          </a:p>
          <a:p>
            <a:r>
              <a:rPr lang="ru-RU" dirty="0" smtClean="0"/>
              <a:t>брахицефалия или долихоцефалия;</a:t>
            </a:r>
          </a:p>
          <a:p>
            <a:r>
              <a:rPr lang="ru-RU" dirty="0" smtClean="0"/>
              <a:t>атрезия (</a:t>
            </a:r>
            <a:r>
              <a:rPr lang="ru-RU" i="1" dirty="0" smtClean="0"/>
              <a:t>непроходимость</a:t>
            </a:r>
            <a:r>
              <a:rPr lang="ru-RU" dirty="0" smtClean="0"/>
              <a:t>) кишечника;</a:t>
            </a:r>
          </a:p>
          <a:p>
            <a:r>
              <a:rPr lang="ru-RU" dirty="0" smtClean="0"/>
              <a:t>маловодие;</a:t>
            </a:r>
          </a:p>
          <a:p>
            <a:r>
              <a:rPr lang="ru-RU" dirty="0" smtClean="0"/>
              <a:t>укорочение трубчатых костей.</a:t>
            </a:r>
          </a:p>
          <a:p>
            <a:pPr algn="ctr">
              <a:buNone/>
            </a:pPr>
            <a:r>
              <a:rPr lang="ru-RU" dirty="0" smtClean="0">
                <a:solidFill>
                  <a:srgbClr val="990033"/>
                </a:solidFill>
              </a:rPr>
              <a:t>Нередко при наличии этих симптомов плод погибает еще в утробе матери или ребенок рождается мертвым. При синдроме кошачьего крика это происходит относительно часто. </a:t>
            </a:r>
            <a:endParaRPr lang="ru-RU" dirty="0">
              <a:solidFill>
                <a:srgbClr val="990033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Для оценки вероятности рождения ребенка с хромосомным заболеванием проверяют следующие маркеры: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32709" y="1784062"/>
            <a:ext cx="5143500" cy="4351338"/>
          </a:xfrm>
        </p:spPr>
        <p:txBody>
          <a:bodyPr/>
          <a:lstStyle/>
          <a:p>
            <a:r>
              <a:rPr lang="ru-RU" dirty="0" smtClean="0"/>
              <a:t>хорионический гонадотропин;</a:t>
            </a:r>
          </a:p>
          <a:p>
            <a:r>
              <a:rPr lang="ru-RU" dirty="0" smtClean="0"/>
              <a:t>протеин А;</a:t>
            </a:r>
          </a:p>
          <a:p>
            <a:r>
              <a:rPr lang="ru-RU" dirty="0" err="1" smtClean="0"/>
              <a:t>эстриол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альфа-фетопротеин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041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Наиболее распространенными </a:t>
            </a:r>
            <a:r>
              <a:rPr lang="ru-RU" sz="2400" b="1" i="1" dirty="0" err="1" smtClean="0"/>
              <a:t>инвазивными</a:t>
            </a:r>
            <a:r>
              <a:rPr lang="ru-RU" sz="2400" b="1" i="1" dirty="0" smtClean="0"/>
              <a:t> методами исследования являются: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24990" y="1423554"/>
            <a:ext cx="6431973" cy="5434445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err="1" smtClean="0"/>
              <a:t>Кордоцентез</a:t>
            </a:r>
            <a:r>
              <a:rPr lang="ru-RU" dirty="0" smtClean="0"/>
              <a:t>. При </a:t>
            </a:r>
            <a:r>
              <a:rPr lang="ru-RU" dirty="0" err="1" smtClean="0"/>
              <a:t>кордоцентезе</a:t>
            </a:r>
            <a:r>
              <a:rPr lang="ru-RU" dirty="0" smtClean="0"/>
              <a:t> делается пункция, в ходе которой врач получает кровь из пупочного канатика. В этом канатике проходят сосуды, содержащие кровь плода. Клетки этой крови, в свою очередь, содержат набор хромосом, который можно исследовать на предмет различных отклонений.</a:t>
            </a:r>
          </a:p>
          <a:p>
            <a:r>
              <a:rPr lang="ru-RU" b="1" dirty="0" err="1" smtClean="0"/>
              <a:t>Амниоцентез</a:t>
            </a:r>
            <a:r>
              <a:rPr lang="ru-RU" dirty="0" smtClean="0"/>
              <a:t>. </a:t>
            </a:r>
            <a:r>
              <a:rPr lang="ru-RU" dirty="0" err="1" smtClean="0"/>
              <a:t>Амниоцентез</a:t>
            </a:r>
            <a:r>
              <a:rPr lang="ru-RU" dirty="0" smtClean="0"/>
              <a:t> также предполагает пункцию. При этом для исследования берется амниотическая жидкость, которая окружает плод внутри плаценты. В этой жидкости содержатся (</a:t>
            </a:r>
            <a:r>
              <a:rPr lang="ru-RU" i="1" dirty="0" smtClean="0"/>
              <a:t>правда, в небольшом количестве</a:t>
            </a:r>
            <a:r>
              <a:rPr lang="ru-RU" dirty="0" smtClean="0"/>
              <a:t>) клетки развивающегося организма.</a:t>
            </a:r>
          </a:p>
          <a:p>
            <a:r>
              <a:rPr lang="ru-RU" b="1" dirty="0" smtClean="0"/>
              <a:t>Биопсия хориона</a:t>
            </a:r>
            <a:r>
              <a:rPr lang="ru-RU" dirty="0" smtClean="0"/>
              <a:t>. Хорион – это внешняя оболочка развивающегося плода, которая содержит клетки растущего организма (</a:t>
            </a:r>
            <a:r>
              <a:rPr lang="ru-RU" i="1" dirty="0" smtClean="0"/>
              <a:t>ворсинки хориона</a:t>
            </a:r>
            <a:r>
              <a:rPr lang="ru-RU" dirty="0" smtClean="0"/>
              <a:t>). Забор этих клеток делается с помощью специального укола через переднюю брюшную стенку матери. Правильно выполненная процедура не наносит никакого вреда плоду.</a:t>
            </a:r>
          </a:p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Данные анализы делаются не всем пациенткам. Основным показанием служит возраст будущей мамы (</a:t>
            </a:r>
            <a:r>
              <a:rPr lang="ru-RU" i="1" dirty="0" smtClean="0">
                <a:solidFill>
                  <a:srgbClr val="C00000"/>
                </a:solidFill>
              </a:rPr>
              <a:t>более 30 – 35 лет</a:t>
            </a:r>
            <a:r>
              <a:rPr lang="ru-RU" dirty="0" smtClean="0">
                <a:solidFill>
                  <a:srgbClr val="C00000"/>
                </a:solidFill>
              </a:rPr>
              <a:t>) и наличие в семье случаев хромосомных заболеваний. Из осложнений этих процедур следует отметить возможность спонтанного прерывания беременности или внутриутробной смерти плода. Риск такого исхода составляет в среднем 1 – 1,5%.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Picture 4" descr="https://www.polismed.com/upfiles/other/artgen/180/sm_5406880014269133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88224">
            <a:off x="238991" y="2686048"/>
            <a:ext cx="2286000" cy="16573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785" y="2048453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Новорожденным с синдромом кошачьего крика необходимо провести следующие анализы и исследования: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9041" y="3548928"/>
            <a:ext cx="7886700" cy="330907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консультация </a:t>
            </a:r>
            <a:r>
              <a:rPr lang="ru-RU" b="1" dirty="0" err="1" smtClean="0"/>
              <a:t>врача-неонатолога</a:t>
            </a:r>
            <a:r>
              <a:rPr lang="ru-RU" dirty="0" smtClean="0"/>
              <a:t> или педиатра;</a:t>
            </a:r>
          </a:p>
          <a:p>
            <a:r>
              <a:rPr lang="ru-RU" b="1" dirty="0" smtClean="0"/>
              <a:t>электрокардиография</a:t>
            </a:r>
            <a:r>
              <a:rPr lang="ru-RU" dirty="0" smtClean="0"/>
              <a:t> и </a:t>
            </a:r>
            <a:r>
              <a:rPr lang="ru-RU" b="1" dirty="0" err="1" smtClean="0"/>
              <a:t>эхокардиография</a:t>
            </a:r>
            <a:r>
              <a:rPr lang="ru-RU" dirty="0" smtClean="0"/>
              <a:t> для обнаружения пороков развития сердца;</a:t>
            </a:r>
          </a:p>
          <a:p>
            <a:r>
              <a:rPr lang="ru-RU" b="1" dirty="0" smtClean="0"/>
              <a:t>рентгенография</a:t>
            </a:r>
            <a:r>
              <a:rPr lang="ru-RU" dirty="0" smtClean="0"/>
              <a:t> или </a:t>
            </a:r>
            <a:r>
              <a:rPr lang="ru-RU" b="1" dirty="0" smtClean="0"/>
              <a:t>УЗИ</a:t>
            </a:r>
            <a:r>
              <a:rPr lang="ru-RU" dirty="0" smtClean="0"/>
              <a:t> для обнаружения аномалий развития пищеварительного тракта;</a:t>
            </a:r>
          </a:p>
          <a:p>
            <a:r>
              <a:rPr lang="ru-RU" b="1" dirty="0" smtClean="0"/>
              <a:t>общий анализ крови</a:t>
            </a:r>
            <a:r>
              <a:rPr lang="ru-RU" dirty="0" smtClean="0"/>
              <a:t> и </a:t>
            </a:r>
            <a:r>
              <a:rPr lang="ru-RU" b="1" dirty="0" smtClean="0"/>
              <a:t>биохимический анализ </a:t>
            </a:r>
            <a:r>
              <a:rPr lang="ru-RU" dirty="0" smtClean="0"/>
              <a:t>крови, а также </a:t>
            </a:r>
            <a:r>
              <a:rPr lang="ru-RU" b="1" dirty="0" smtClean="0"/>
              <a:t>анализ мочи</a:t>
            </a:r>
            <a:r>
              <a:rPr lang="ru-RU" dirty="0" smtClean="0"/>
              <a:t> (</a:t>
            </a:r>
            <a:r>
              <a:rPr lang="ru-RU" i="1" dirty="0" smtClean="0"/>
              <a:t>характерно сохранение фетального гемоглобина длительное время, пониженный уровень альбумина в крови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210741"/>
            <a:ext cx="75230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После рождения ребенка поставить правильный диагноз уже не представляет трудностей. Однако даже если обнаружен синдром </a:t>
            </a:r>
            <a:r>
              <a:rPr lang="ru-RU" dirty="0" err="1" smtClean="0">
                <a:solidFill>
                  <a:srgbClr val="C00000"/>
                </a:solidFill>
              </a:rPr>
              <a:t>Лежена</a:t>
            </a:r>
            <a:r>
              <a:rPr lang="ru-RU" dirty="0" smtClean="0">
                <a:solidFill>
                  <a:srgbClr val="C00000"/>
                </a:solidFill>
              </a:rPr>
              <a:t> еще до рождения, процесс диагностики на этом не заканчивается. Чтобы повысить шансы больного ребенка на выживание следует провести детальную диагностику всех систем организма. Это позволит составить эффективный план лечения и ухода за ребенком.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739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Лечение болезни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872836"/>
            <a:ext cx="7886700" cy="530412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Специфического лечения данного заболевания в настоящее время не существует.</a:t>
            </a:r>
          </a:p>
          <a:p>
            <a:r>
              <a:rPr lang="ru-RU" b="1" dirty="0" smtClean="0"/>
              <a:t>Врожденные пороки сердца </a:t>
            </a:r>
            <a:r>
              <a:rPr lang="ru-RU" dirty="0" smtClean="0"/>
              <a:t>при синдроме кошачьего крика в большинстве случаев требуют проведения своевременной операции, поэтому детям необходима консультация кардиохирурга, проведение </a:t>
            </a:r>
            <a:r>
              <a:rPr lang="ru-RU" dirty="0" err="1" smtClean="0"/>
              <a:t>эхокардиографии</a:t>
            </a:r>
            <a:r>
              <a:rPr lang="ru-RU" dirty="0" smtClean="0"/>
              <a:t> и других необходимых исследований.</a:t>
            </a:r>
          </a:p>
          <a:p>
            <a:r>
              <a:rPr lang="ru-RU" dirty="0" smtClean="0"/>
              <a:t>Больные с </a:t>
            </a:r>
            <a:r>
              <a:rPr lang="ru-RU" b="1" dirty="0" smtClean="0"/>
              <a:t>патологией мочевыделительной системы </a:t>
            </a:r>
            <a:r>
              <a:rPr lang="ru-RU" dirty="0" smtClean="0"/>
              <a:t>должны находиться под наблюдением нефролога и периодически проходить комплекс необходимых </a:t>
            </a:r>
            <a:r>
              <a:rPr lang="ru-RU" dirty="0" err="1" smtClean="0"/>
              <a:t>обследований:УЗИ</a:t>
            </a:r>
            <a:r>
              <a:rPr lang="ru-RU" dirty="0" smtClean="0"/>
              <a:t> почек, общий анализ мочи, биохимическое исследование крови и мочи и др.</a:t>
            </a:r>
          </a:p>
          <a:p>
            <a:r>
              <a:rPr lang="ru-RU" dirty="0" smtClean="0"/>
              <a:t>Для </a:t>
            </a:r>
            <a:r>
              <a:rPr lang="ru-RU" b="1" dirty="0" smtClean="0"/>
              <a:t>стимуляции психомоторного развития </a:t>
            </a:r>
            <a:r>
              <a:rPr lang="ru-RU" dirty="0" smtClean="0"/>
              <a:t>необходимо проводить целый </a:t>
            </a:r>
            <a:r>
              <a:rPr lang="ru-RU" i="1" dirty="0" smtClean="0"/>
              <a:t>комплекс лечебно-профилактических мероприятий </a:t>
            </a:r>
            <a:r>
              <a:rPr lang="ru-RU" dirty="0" smtClean="0"/>
              <a:t>под наблюдением невролога. </a:t>
            </a:r>
          </a:p>
          <a:p>
            <a:r>
              <a:rPr lang="ru-RU" dirty="0" smtClean="0"/>
              <a:t>В комплекс входят: курсы медикаментозной терапии, массажа, физиотерапии, ЛФК. </a:t>
            </a:r>
          </a:p>
          <a:p>
            <a:r>
              <a:rPr lang="ru-RU" dirty="0" smtClean="0"/>
              <a:t>Детям с синдромом «кошачьего крика» необходима помощь психологов, дефектологов, логопедов.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ÑÐ¿Ð°ÑÐ¸Ð±Ð¾ Ð·Ð° Ð²Ð½Ð¸Ð¼Ð°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4109" y="633846"/>
            <a:ext cx="6837217" cy="48954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1470</Words>
  <Application>Microsoft Office PowerPoint</Application>
  <PresentationFormat>Экран (4:3)</PresentationFormat>
  <Paragraphs>133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Синдром «кошачьего крика»</vt:lpstr>
      <vt:lpstr>Слайд 2</vt:lpstr>
      <vt:lpstr>Слайд 3</vt:lpstr>
      <vt:lpstr>Слайд 4</vt:lpstr>
      <vt:lpstr>Слайд 5</vt:lpstr>
      <vt:lpstr>Факторами, которые могут привести к повреждению пятой хромосомы, являются:</vt:lpstr>
      <vt:lpstr>Общие симптомы</vt:lpstr>
      <vt:lpstr>Слайд 8</vt:lpstr>
      <vt:lpstr>Слайд 9</vt:lpstr>
      <vt:lpstr>1.Новорожденные с синдромом кошачьего крика </vt:lpstr>
      <vt:lpstr>2.Дети с синдромом кошачьего крика </vt:lpstr>
      <vt:lpstr>2.Взрослые с синдромом кошачьего крика </vt:lpstr>
      <vt:lpstr>Диагностика</vt:lpstr>
      <vt:lpstr>Методы диагностики синдрома кошачьего крика:</vt:lpstr>
      <vt:lpstr>Наиболее распространенными неспецифическими признаками хромосомных мутаций на УЗИ являются: </vt:lpstr>
      <vt:lpstr>Для оценки вероятности рождения ребенка с хромосомным заболеванием проверяют следующие маркеры:</vt:lpstr>
      <vt:lpstr>Наиболее распространенными инвазивными методами исследования являются:</vt:lpstr>
      <vt:lpstr>Новорожденным с синдромом кошачьего крика необходимо провести следующие анализы и исследования:</vt:lpstr>
      <vt:lpstr>Лечение болезни 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28</cp:revision>
  <dcterms:created xsi:type="dcterms:W3CDTF">2018-09-04T12:10:47Z</dcterms:created>
  <dcterms:modified xsi:type="dcterms:W3CDTF">2018-12-05T19:52:46Z</dcterms:modified>
</cp:coreProperties>
</file>