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3" r:id="rId9"/>
    <p:sldId id="264" r:id="rId10"/>
    <p:sldId id="265" r:id="rId11"/>
    <p:sldId id="266" r:id="rId12"/>
    <p:sldId id="262" r:id="rId13"/>
    <p:sldId id="268" r:id="rId14"/>
    <p:sldId id="269" r:id="rId15"/>
    <p:sldId id="270" r:id="rId16"/>
    <p:sldId id="271" r:id="rId17"/>
    <p:sldId id="274" r:id="rId18"/>
    <p:sldId id="272" r:id="rId19"/>
    <p:sldId id="273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Генез кариотипа 47, ХХY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Нерасхождение отцовских хромосом в первой фазе мейоза</c:v>
                </c:pt>
                <c:pt idx="1">
                  <c:v>Нерасхождение материнских хромосом в первой фазе мейоза</c:v>
                </c:pt>
                <c:pt idx="2">
                  <c:v>Нерасхождение во второй фазе мейоза</c:v>
                </c:pt>
                <c:pt idx="3">
                  <c:v>Постзиготное митотическое нерасхождение хромосом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0.53</c:v>
                </c:pt>
                <c:pt idx="1">
                  <c:v>0.34</c:v>
                </c:pt>
                <c:pt idx="2">
                  <c:v>0.09</c:v>
                </c:pt>
                <c:pt idx="3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D7-4368-9E18-1948983092C4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DE8126-8D45-4B33-BD7F-6AA9111AA0FD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83C61E-812D-482F-BBFF-619460547F0B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err="1" smtClean="0"/>
            <a:t>Девиантные</a:t>
          </a:r>
          <a:r>
            <a:rPr lang="ru-RU" dirty="0" smtClean="0"/>
            <a:t> формы поведения</a:t>
          </a:r>
          <a:endParaRPr lang="ru-RU" dirty="0"/>
        </a:p>
      </dgm:t>
    </dgm:pt>
    <dgm:pt modelId="{765ACEF3-C48A-4E86-8915-440F29730779}" type="parTrans" cxnId="{0A1E4828-5CD7-45C8-9FD1-2B8D13491E37}">
      <dgm:prSet/>
      <dgm:spPr/>
      <dgm:t>
        <a:bodyPr/>
        <a:lstStyle/>
        <a:p>
          <a:endParaRPr lang="ru-RU"/>
        </a:p>
      </dgm:t>
    </dgm:pt>
    <dgm:pt modelId="{53191915-DBEC-46C6-A38C-85C532E9641D}" type="sibTrans" cxnId="{0A1E4828-5CD7-45C8-9FD1-2B8D13491E37}">
      <dgm:prSet/>
      <dgm:spPr/>
      <dgm:t>
        <a:bodyPr/>
        <a:lstStyle/>
        <a:p>
          <a:endParaRPr lang="ru-RU"/>
        </a:p>
      </dgm:t>
    </dgm:pt>
    <dgm:pt modelId="{4455919C-2184-4E27-A6F8-5463272900D7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незрелость</a:t>
          </a:r>
          <a:endParaRPr lang="ru-RU" dirty="0"/>
        </a:p>
      </dgm:t>
    </dgm:pt>
    <dgm:pt modelId="{795CD511-CDFF-4114-855D-B04E29EEB9B1}" type="parTrans" cxnId="{8BEE1C8E-C4A5-4C72-BF70-BF4E467DFB8B}">
      <dgm:prSet>
        <dgm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dgm:style>
      </dgm:prSet>
      <dgm:spPr>
        <a:ln>
          <a:headEnd type="none" w="med" len="med"/>
          <a:tailEnd type="none" w="med" len="med"/>
        </a:ln>
      </dgm:spPr>
      <dgm:t>
        <a:bodyPr/>
        <a:lstStyle/>
        <a:p>
          <a:endParaRPr lang="ru-RU"/>
        </a:p>
      </dgm:t>
    </dgm:pt>
    <dgm:pt modelId="{09BCD37D-4A55-4D5F-9A83-D8BD019E6BF7}" type="sibTrans" cxnId="{8BEE1C8E-C4A5-4C72-BF70-BF4E467DFB8B}">
      <dgm:prSet/>
      <dgm:spPr/>
      <dgm:t>
        <a:bodyPr/>
        <a:lstStyle/>
        <a:p>
          <a:endParaRPr lang="ru-RU"/>
        </a:p>
      </dgm:t>
    </dgm:pt>
    <dgm:pt modelId="{34C400EE-10BD-496E-8734-EB397CB1B494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ненадежность</a:t>
          </a:r>
          <a:endParaRPr lang="ru-RU" dirty="0"/>
        </a:p>
      </dgm:t>
    </dgm:pt>
    <dgm:pt modelId="{19027092-FF72-40BF-BF31-64734C82E59D}" type="parTrans" cxnId="{5E9E74A7-71BE-4CBD-9223-9F0FB4243AEB}">
      <dgm:prSet/>
      <dgm:spPr/>
      <dgm:t>
        <a:bodyPr/>
        <a:lstStyle/>
        <a:p>
          <a:endParaRPr lang="ru-RU"/>
        </a:p>
      </dgm:t>
    </dgm:pt>
    <dgm:pt modelId="{57248BA4-162A-43E7-99BE-16AA49B333F8}" type="sibTrans" cxnId="{5E9E74A7-71BE-4CBD-9223-9F0FB4243AEB}">
      <dgm:prSet/>
      <dgm:spPr/>
      <dgm:t>
        <a:bodyPr/>
        <a:lstStyle/>
        <a:p>
          <a:endParaRPr lang="ru-RU"/>
        </a:p>
      </dgm:t>
    </dgm:pt>
    <dgm:pt modelId="{F6130403-28EF-44B9-82DD-48B4B91C4E5C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наглость</a:t>
          </a:r>
          <a:endParaRPr lang="ru-RU" dirty="0"/>
        </a:p>
      </dgm:t>
    </dgm:pt>
    <dgm:pt modelId="{5D8FD3A9-9D40-4E67-9B1F-56115921E31D}" type="parTrans" cxnId="{DC5482EE-AD3C-45DC-86F6-EAFA698CB32D}">
      <dgm:prSet/>
      <dgm:spPr/>
      <dgm:t>
        <a:bodyPr/>
        <a:lstStyle/>
        <a:p>
          <a:endParaRPr lang="ru-RU"/>
        </a:p>
      </dgm:t>
    </dgm:pt>
    <dgm:pt modelId="{5A8B25F2-F4B5-48FF-9CA5-EBCD0034E5B3}" type="sibTrans" cxnId="{DC5482EE-AD3C-45DC-86F6-EAFA698CB32D}">
      <dgm:prSet/>
      <dgm:spPr/>
      <dgm:t>
        <a:bodyPr/>
        <a:lstStyle/>
        <a:p>
          <a:endParaRPr lang="ru-RU"/>
        </a:p>
      </dgm:t>
    </dgm:pt>
    <dgm:pt modelId="{E5324A74-0996-4CC3-94DB-726A9FA48744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отсутствие здравого смысла в поступках </a:t>
          </a:r>
          <a:endParaRPr lang="ru-RU" dirty="0"/>
        </a:p>
      </dgm:t>
    </dgm:pt>
    <dgm:pt modelId="{54FD3CD8-2B06-4422-81E3-6DC3015EA05B}" type="parTrans" cxnId="{6F3D532E-CD3F-401D-A853-370AB13E06CF}">
      <dgm:prSet/>
      <dgm:spPr/>
      <dgm:t>
        <a:bodyPr/>
        <a:lstStyle/>
        <a:p>
          <a:endParaRPr lang="ru-RU"/>
        </a:p>
      </dgm:t>
    </dgm:pt>
    <dgm:pt modelId="{13974167-3D64-487D-8B36-0EC25F14AB21}" type="sibTrans" cxnId="{6F3D532E-CD3F-401D-A853-370AB13E06CF}">
      <dgm:prSet/>
      <dgm:spPr/>
      <dgm:t>
        <a:bodyPr/>
        <a:lstStyle/>
        <a:p>
          <a:endParaRPr lang="ru-RU"/>
        </a:p>
      </dgm:t>
    </dgm:pt>
    <dgm:pt modelId="{5570E60A-5620-4D0F-9DC8-2520689A6383}">
      <dgm:prSet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хвастовство и самоуверенность</a:t>
          </a:r>
          <a:endParaRPr lang="ru-RU" dirty="0"/>
        </a:p>
      </dgm:t>
    </dgm:pt>
    <dgm:pt modelId="{F222FAB6-E383-483F-8D9E-FA9090C84249}" type="parTrans" cxnId="{D09AC9A3-2876-4EAF-8D1C-843FA15C42C0}">
      <dgm:prSet>
        <dgm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ru-RU"/>
        </a:p>
      </dgm:t>
    </dgm:pt>
    <dgm:pt modelId="{5248ABB3-6CE7-4347-8066-D5206E39776C}" type="sibTrans" cxnId="{D09AC9A3-2876-4EAF-8D1C-843FA15C42C0}">
      <dgm:prSet/>
      <dgm:spPr/>
      <dgm:t>
        <a:bodyPr/>
        <a:lstStyle/>
        <a:p>
          <a:endParaRPr lang="ru-RU"/>
        </a:p>
      </dgm:t>
    </dgm:pt>
    <dgm:pt modelId="{B07DD639-3B39-490A-B48F-F9065CFA7C18}" type="pres">
      <dgm:prSet presAssocID="{20DE8126-8D45-4B33-BD7F-6AA9111AA0F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FFE172FB-EAB2-401E-ADA4-D7141557F9F8}" type="pres">
      <dgm:prSet presAssocID="{4583C61E-812D-482F-BBFF-619460547F0B}" presName="root1" presStyleCnt="0"/>
      <dgm:spPr/>
    </dgm:pt>
    <dgm:pt modelId="{47C5B48F-97B6-4DB0-938C-D8C44429DFAC}" type="pres">
      <dgm:prSet presAssocID="{4583C61E-812D-482F-BBFF-619460547F0B}" presName="LevelOneTextNode" presStyleLbl="node0" presStyleIdx="0" presStyleCnt="1">
        <dgm:presLayoutVars>
          <dgm:chPref val="3"/>
        </dgm:presLayoutVars>
      </dgm:prSet>
      <dgm:spPr/>
    </dgm:pt>
    <dgm:pt modelId="{BD1469EF-75CD-4C37-A516-5FD9F5D2DC5D}" type="pres">
      <dgm:prSet presAssocID="{4583C61E-812D-482F-BBFF-619460547F0B}" presName="level2hierChild" presStyleCnt="0"/>
      <dgm:spPr/>
    </dgm:pt>
    <dgm:pt modelId="{124C6813-6914-4124-B824-786C46E97A21}" type="pres">
      <dgm:prSet presAssocID="{795CD511-CDFF-4114-855D-B04E29EEB9B1}" presName="conn2-1" presStyleLbl="parChTrans1D2" presStyleIdx="0" presStyleCnt="5"/>
      <dgm:spPr/>
    </dgm:pt>
    <dgm:pt modelId="{232AC062-C53C-417A-A895-46A129A12EDC}" type="pres">
      <dgm:prSet presAssocID="{795CD511-CDFF-4114-855D-B04E29EEB9B1}" presName="connTx" presStyleLbl="parChTrans1D2" presStyleIdx="0" presStyleCnt="5"/>
      <dgm:spPr/>
    </dgm:pt>
    <dgm:pt modelId="{89E3AD95-9A32-4F87-B651-A280E514BE8E}" type="pres">
      <dgm:prSet presAssocID="{4455919C-2184-4E27-A6F8-5463272900D7}" presName="root2" presStyleCnt="0"/>
      <dgm:spPr/>
    </dgm:pt>
    <dgm:pt modelId="{67BEAA66-5291-40E2-B7EF-C6F5D7C2D42D}" type="pres">
      <dgm:prSet presAssocID="{4455919C-2184-4E27-A6F8-5463272900D7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E290C6-EE72-4D68-80C4-79AC1B73849A}" type="pres">
      <dgm:prSet presAssocID="{4455919C-2184-4E27-A6F8-5463272900D7}" presName="level3hierChild" presStyleCnt="0"/>
      <dgm:spPr/>
    </dgm:pt>
    <dgm:pt modelId="{E96076D7-704F-4F5F-AB90-4AC1C4914820}" type="pres">
      <dgm:prSet presAssocID="{19027092-FF72-40BF-BF31-64734C82E59D}" presName="conn2-1" presStyleLbl="parChTrans1D2" presStyleIdx="1" presStyleCnt="5"/>
      <dgm:spPr/>
    </dgm:pt>
    <dgm:pt modelId="{5CD5C458-1F91-44A3-B723-AB73A74B272E}" type="pres">
      <dgm:prSet presAssocID="{19027092-FF72-40BF-BF31-64734C82E59D}" presName="connTx" presStyleLbl="parChTrans1D2" presStyleIdx="1" presStyleCnt="5"/>
      <dgm:spPr/>
    </dgm:pt>
    <dgm:pt modelId="{AB872177-C93B-4930-BBBF-2D8FDFE03B9C}" type="pres">
      <dgm:prSet presAssocID="{34C400EE-10BD-496E-8734-EB397CB1B494}" presName="root2" presStyleCnt="0"/>
      <dgm:spPr/>
    </dgm:pt>
    <dgm:pt modelId="{AD13E661-595F-4E44-B1DA-A2B9FBA14F1B}" type="pres">
      <dgm:prSet presAssocID="{34C400EE-10BD-496E-8734-EB397CB1B494}" presName="LevelTwoTextNode" presStyleLbl="node2" presStyleIdx="1" presStyleCnt="5">
        <dgm:presLayoutVars>
          <dgm:chPref val="3"/>
        </dgm:presLayoutVars>
      </dgm:prSet>
      <dgm:spPr/>
    </dgm:pt>
    <dgm:pt modelId="{23FE1150-9070-4E1A-801A-DB6B46855F6B}" type="pres">
      <dgm:prSet presAssocID="{34C400EE-10BD-496E-8734-EB397CB1B494}" presName="level3hierChild" presStyleCnt="0"/>
      <dgm:spPr/>
    </dgm:pt>
    <dgm:pt modelId="{DB9A0B1F-D4C5-442B-9382-328D90D326E7}" type="pres">
      <dgm:prSet presAssocID="{5D8FD3A9-9D40-4E67-9B1F-56115921E31D}" presName="conn2-1" presStyleLbl="parChTrans1D2" presStyleIdx="2" presStyleCnt="5"/>
      <dgm:spPr/>
    </dgm:pt>
    <dgm:pt modelId="{26E0CBF2-D24A-4D78-AB2F-4DAB50BFBF69}" type="pres">
      <dgm:prSet presAssocID="{5D8FD3A9-9D40-4E67-9B1F-56115921E31D}" presName="connTx" presStyleLbl="parChTrans1D2" presStyleIdx="2" presStyleCnt="5"/>
      <dgm:spPr/>
    </dgm:pt>
    <dgm:pt modelId="{970A2CC1-910E-4C82-92C9-15D633120AEE}" type="pres">
      <dgm:prSet presAssocID="{F6130403-28EF-44B9-82DD-48B4B91C4E5C}" presName="root2" presStyleCnt="0"/>
      <dgm:spPr/>
    </dgm:pt>
    <dgm:pt modelId="{EF79C8C4-849A-47BC-B978-3A2E4A48F20F}" type="pres">
      <dgm:prSet presAssocID="{F6130403-28EF-44B9-82DD-48B4B91C4E5C}" presName="LevelTwoTextNode" presStyleLbl="node2" presStyleIdx="2" presStyleCnt="5">
        <dgm:presLayoutVars>
          <dgm:chPref val="3"/>
        </dgm:presLayoutVars>
      </dgm:prSet>
      <dgm:spPr/>
    </dgm:pt>
    <dgm:pt modelId="{825A54C1-AF5F-4843-BED9-46B499CC1C44}" type="pres">
      <dgm:prSet presAssocID="{F6130403-28EF-44B9-82DD-48B4B91C4E5C}" presName="level3hierChild" presStyleCnt="0"/>
      <dgm:spPr/>
    </dgm:pt>
    <dgm:pt modelId="{B1AAC23F-9A62-4649-99BF-85E28958A591}" type="pres">
      <dgm:prSet presAssocID="{54FD3CD8-2B06-4422-81E3-6DC3015EA05B}" presName="conn2-1" presStyleLbl="parChTrans1D2" presStyleIdx="3" presStyleCnt="5"/>
      <dgm:spPr/>
    </dgm:pt>
    <dgm:pt modelId="{DC6D652F-7363-49BD-A8C0-A1BCF05424A5}" type="pres">
      <dgm:prSet presAssocID="{54FD3CD8-2B06-4422-81E3-6DC3015EA05B}" presName="connTx" presStyleLbl="parChTrans1D2" presStyleIdx="3" presStyleCnt="5"/>
      <dgm:spPr/>
    </dgm:pt>
    <dgm:pt modelId="{9537B6F9-83CD-4E21-936D-B7AEDEA29D6D}" type="pres">
      <dgm:prSet presAssocID="{E5324A74-0996-4CC3-94DB-726A9FA48744}" presName="root2" presStyleCnt="0"/>
      <dgm:spPr/>
    </dgm:pt>
    <dgm:pt modelId="{3EFF5411-7951-41EA-A4BA-418E35A3D245}" type="pres">
      <dgm:prSet presAssocID="{E5324A74-0996-4CC3-94DB-726A9FA48744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6BDCB3-8DCA-4D3A-ABBF-8FEC78A38237}" type="pres">
      <dgm:prSet presAssocID="{E5324A74-0996-4CC3-94DB-726A9FA48744}" presName="level3hierChild" presStyleCnt="0"/>
      <dgm:spPr/>
    </dgm:pt>
    <dgm:pt modelId="{E9DFB771-E965-42B0-9CCE-702A8E30C3C4}" type="pres">
      <dgm:prSet presAssocID="{F222FAB6-E383-483F-8D9E-FA9090C84249}" presName="conn2-1" presStyleLbl="parChTrans1D2" presStyleIdx="4" presStyleCnt="5"/>
      <dgm:spPr/>
    </dgm:pt>
    <dgm:pt modelId="{7CABED3D-7FDA-443F-AEA2-9FFBA8EDFF82}" type="pres">
      <dgm:prSet presAssocID="{F222FAB6-E383-483F-8D9E-FA9090C84249}" presName="connTx" presStyleLbl="parChTrans1D2" presStyleIdx="4" presStyleCnt="5"/>
      <dgm:spPr/>
    </dgm:pt>
    <dgm:pt modelId="{1BBD8EC3-7855-4B7D-A591-D22BE4731092}" type="pres">
      <dgm:prSet presAssocID="{5570E60A-5620-4D0F-9DC8-2520689A6383}" presName="root2" presStyleCnt="0"/>
      <dgm:spPr/>
    </dgm:pt>
    <dgm:pt modelId="{DC888DA8-78C4-4BD2-989C-8C6C3E1106E0}" type="pres">
      <dgm:prSet presAssocID="{5570E60A-5620-4D0F-9DC8-2520689A6383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F4A447-E6DC-4342-8C4F-EBAF001D0E87}" type="pres">
      <dgm:prSet presAssocID="{5570E60A-5620-4D0F-9DC8-2520689A6383}" presName="level3hierChild" presStyleCnt="0"/>
      <dgm:spPr/>
    </dgm:pt>
  </dgm:ptLst>
  <dgm:cxnLst>
    <dgm:cxn modelId="{097E857E-2C1F-43E6-82B1-5E32DA225E36}" type="presOf" srcId="{54FD3CD8-2B06-4422-81E3-6DC3015EA05B}" destId="{DC6D652F-7363-49BD-A8C0-A1BCF05424A5}" srcOrd="1" destOrd="0" presId="urn:microsoft.com/office/officeart/2008/layout/HorizontalMultiLevelHierarchy"/>
    <dgm:cxn modelId="{153D616D-65D4-4B5F-86E2-B5F2295692FB}" type="presOf" srcId="{E5324A74-0996-4CC3-94DB-726A9FA48744}" destId="{3EFF5411-7951-41EA-A4BA-418E35A3D245}" srcOrd="0" destOrd="0" presId="urn:microsoft.com/office/officeart/2008/layout/HorizontalMultiLevelHierarchy"/>
    <dgm:cxn modelId="{5E9E74A7-71BE-4CBD-9223-9F0FB4243AEB}" srcId="{4583C61E-812D-482F-BBFF-619460547F0B}" destId="{34C400EE-10BD-496E-8734-EB397CB1B494}" srcOrd="1" destOrd="0" parTransId="{19027092-FF72-40BF-BF31-64734C82E59D}" sibTransId="{57248BA4-162A-43E7-99BE-16AA49B333F8}"/>
    <dgm:cxn modelId="{70BC4EAE-840C-45C5-8172-24F1421F50A9}" type="presOf" srcId="{F222FAB6-E383-483F-8D9E-FA9090C84249}" destId="{E9DFB771-E965-42B0-9CCE-702A8E30C3C4}" srcOrd="0" destOrd="0" presId="urn:microsoft.com/office/officeart/2008/layout/HorizontalMultiLevelHierarchy"/>
    <dgm:cxn modelId="{6F3D532E-CD3F-401D-A853-370AB13E06CF}" srcId="{4583C61E-812D-482F-BBFF-619460547F0B}" destId="{E5324A74-0996-4CC3-94DB-726A9FA48744}" srcOrd="3" destOrd="0" parTransId="{54FD3CD8-2B06-4422-81E3-6DC3015EA05B}" sibTransId="{13974167-3D64-487D-8B36-0EC25F14AB21}"/>
    <dgm:cxn modelId="{64CA0353-D080-467C-AB28-9E495F82A027}" type="presOf" srcId="{4583C61E-812D-482F-BBFF-619460547F0B}" destId="{47C5B48F-97B6-4DB0-938C-D8C44429DFAC}" srcOrd="0" destOrd="0" presId="urn:microsoft.com/office/officeart/2008/layout/HorizontalMultiLevelHierarchy"/>
    <dgm:cxn modelId="{DE87219F-2A65-423C-BDED-A016B04F5276}" type="presOf" srcId="{5D8FD3A9-9D40-4E67-9B1F-56115921E31D}" destId="{DB9A0B1F-D4C5-442B-9382-328D90D326E7}" srcOrd="0" destOrd="0" presId="urn:microsoft.com/office/officeart/2008/layout/HorizontalMultiLevelHierarchy"/>
    <dgm:cxn modelId="{ADF25A5A-E483-4E4F-AB34-713811ED7613}" type="presOf" srcId="{4455919C-2184-4E27-A6F8-5463272900D7}" destId="{67BEAA66-5291-40E2-B7EF-C6F5D7C2D42D}" srcOrd="0" destOrd="0" presId="urn:microsoft.com/office/officeart/2008/layout/HorizontalMultiLevelHierarchy"/>
    <dgm:cxn modelId="{DC5482EE-AD3C-45DC-86F6-EAFA698CB32D}" srcId="{4583C61E-812D-482F-BBFF-619460547F0B}" destId="{F6130403-28EF-44B9-82DD-48B4B91C4E5C}" srcOrd="2" destOrd="0" parTransId="{5D8FD3A9-9D40-4E67-9B1F-56115921E31D}" sibTransId="{5A8B25F2-F4B5-48FF-9CA5-EBCD0034E5B3}"/>
    <dgm:cxn modelId="{F6029595-BA9E-41BF-A2BD-04337DFEB1A5}" type="presOf" srcId="{5570E60A-5620-4D0F-9DC8-2520689A6383}" destId="{DC888DA8-78C4-4BD2-989C-8C6C3E1106E0}" srcOrd="0" destOrd="0" presId="urn:microsoft.com/office/officeart/2008/layout/HorizontalMultiLevelHierarchy"/>
    <dgm:cxn modelId="{D09AC9A3-2876-4EAF-8D1C-843FA15C42C0}" srcId="{4583C61E-812D-482F-BBFF-619460547F0B}" destId="{5570E60A-5620-4D0F-9DC8-2520689A6383}" srcOrd="4" destOrd="0" parTransId="{F222FAB6-E383-483F-8D9E-FA9090C84249}" sibTransId="{5248ABB3-6CE7-4347-8066-D5206E39776C}"/>
    <dgm:cxn modelId="{8BEE1C8E-C4A5-4C72-BF70-BF4E467DFB8B}" srcId="{4583C61E-812D-482F-BBFF-619460547F0B}" destId="{4455919C-2184-4E27-A6F8-5463272900D7}" srcOrd="0" destOrd="0" parTransId="{795CD511-CDFF-4114-855D-B04E29EEB9B1}" sibTransId="{09BCD37D-4A55-4D5F-9A83-D8BD019E6BF7}"/>
    <dgm:cxn modelId="{05FC2C0D-D8F5-4141-90EC-2B2E8F399F81}" type="presOf" srcId="{20DE8126-8D45-4B33-BD7F-6AA9111AA0FD}" destId="{B07DD639-3B39-490A-B48F-F9065CFA7C18}" srcOrd="0" destOrd="0" presId="urn:microsoft.com/office/officeart/2008/layout/HorizontalMultiLevelHierarchy"/>
    <dgm:cxn modelId="{482A5C5A-D239-4D50-B3D4-BE1578FFA196}" type="presOf" srcId="{F222FAB6-E383-483F-8D9E-FA9090C84249}" destId="{7CABED3D-7FDA-443F-AEA2-9FFBA8EDFF82}" srcOrd="1" destOrd="0" presId="urn:microsoft.com/office/officeart/2008/layout/HorizontalMultiLevelHierarchy"/>
    <dgm:cxn modelId="{0A1E4828-5CD7-45C8-9FD1-2B8D13491E37}" srcId="{20DE8126-8D45-4B33-BD7F-6AA9111AA0FD}" destId="{4583C61E-812D-482F-BBFF-619460547F0B}" srcOrd="0" destOrd="0" parTransId="{765ACEF3-C48A-4E86-8915-440F29730779}" sibTransId="{53191915-DBEC-46C6-A38C-85C532E9641D}"/>
    <dgm:cxn modelId="{A9D1ECC7-C4CD-4B8B-B204-551B69328DD8}" type="presOf" srcId="{19027092-FF72-40BF-BF31-64734C82E59D}" destId="{E96076D7-704F-4F5F-AB90-4AC1C4914820}" srcOrd="0" destOrd="0" presId="urn:microsoft.com/office/officeart/2008/layout/HorizontalMultiLevelHierarchy"/>
    <dgm:cxn modelId="{7285AD08-33C1-4749-8577-074D00C0E52E}" type="presOf" srcId="{5D8FD3A9-9D40-4E67-9B1F-56115921E31D}" destId="{26E0CBF2-D24A-4D78-AB2F-4DAB50BFBF69}" srcOrd="1" destOrd="0" presId="urn:microsoft.com/office/officeart/2008/layout/HorizontalMultiLevelHierarchy"/>
    <dgm:cxn modelId="{F8A29092-D284-454C-BDEA-94B0F69C6AEB}" type="presOf" srcId="{795CD511-CDFF-4114-855D-B04E29EEB9B1}" destId="{232AC062-C53C-417A-A895-46A129A12EDC}" srcOrd="1" destOrd="0" presId="urn:microsoft.com/office/officeart/2008/layout/HorizontalMultiLevelHierarchy"/>
    <dgm:cxn modelId="{EA5DCA17-26A3-40F0-8CB9-58071BA9F3B9}" type="presOf" srcId="{34C400EE-10BD-496E-8734-EB397CB1B494}" destId="{AD13E661-595F-4E44-B1DA-A2B9FBA14F1B}" srcOrd="0" destOrd="0" presId="urn:microsoft.com/office/officeart/2008/layout/HorizontalMultiLevelHierarchy"/>
    <dgm:cxn modelId="{A8059126-4176-4039-BF1D-440CBD0C0EA0}" type="presOf" srcId="{19027092-FF72-40BF-BF31-64734C82E59D}" destId="{5CD5C458-1F91-44A3-B723-AB73A74B272E}" srcOrd="1" destOrd="0" presId="urn:microsoft.com/office/officeart/2008/layout/HorizontalMultiLevelHierarchy"/>
    <dgm:cxn modelId="{69820336-D9CC-49D8-A143-6C4A135A0BCD}" type="presOf" srcId="{795CD511-CDFF-4114-855D-B04E29EEB9B1}" destId="{124C6813-6914-4124-B824-786C46E97A21}" srcOrd="0" destOrd="0" presId="urn:microsoft.com/office/officeart/2008/layout/HorizontalMultiLevelHierarchy"/>
    <dgm:cxn modelId="{81C1E723-115C-4F2D-A87F-B2335563C7CF}" type="presOf" srcId="{54FD3CD8-2B06-4422-81E3-6DC3015EA05B}" destId="{B1AAC23F-9A62-4649-99BF-85E28958A591}" srcOrd="0" destOrd="0" presId="urn:microsoft.com/office/officeart/2008/layout/HorizontalMultiLevelHierarchy"/>
    <dgm:cxn modelId="{62438832-79A1-4F4D-93D4-E3B72BD7F19D}" type="presOf" srcId="{F6130403-28EF-44B9-82DD-48B4B91C4E5C}" destId="{EF79C8C4-849A-47BC-B978-3A2E4A48F20F}" srcOrd="0" destOrd="0" presId="urn:microsoft.com/office/officeart/2008/layout/HorizontalMultiLevelHierarchy"/>
    <dgm:cxn modelId="{0369B5A6-7243-4ABF-8B4B-A33A5B3C72C8}" type="presParOf" srcId="{B07DD639-3B39-490A-B48F-F9065CFA7C18}" destId="{FFE172FB-EAB2-401E-ADA4-D7141557F9F8}" srcOrd="0" destOrd="0" presId="urn:microsoft.com/office/officeart/2008/layout/HorizontalMultiLevelHierarchy"/>
    <dgm:cxn modelId="{3BB240CF-A424-42EF-A450-F535F6441BA3}" type="presParOf" srcId="{FFE172FB-EAB2-401E-ADA4-D7141557F9F8}" destId="{47C5B48F-97B6-4DB0-938C-D8C44429DFAC}" srcOrd="0" destOrd="0" presId="urn:microsoft.com/office/officeart/2008/layout/HorizontalMultiLevelHierarchy"/>
    <dgm:cxn modelId="{E34E4575-9149-46E1-8EE0-2E47EB0EB04B}" type="presParOf" srcId="{FFE172FB-EAB2-401E-ADA4-D7141557F9F8}" destId="{BD1469EF-75CD-4C37-A516-5FD9F5D2DC5D}" srcOrd="1" destOrd="0" presId="urn:microsoft.com/office/officeart/2008/layout/HorizontalMultiLevelHierarchy"/>
    <dgm:cxn modelId="{A992950A-E3E2-402F-A47B-376FADC63D5B}" type="presParOf" srcId="{BD1469EF-75CD-4C37-A516-5FD9F5D2DC5D}" destId="{124C6813-6914-4124-B824-786C46E97A21}" srcOrd="0" destOrd="0" presId="urn:microsoft.com/office/officeart/2008/layout/HorizontalMultiLevelHierarchy"/>
    <dgm:cxn modelId="{4B42CF2F-0639-49F0-A2AE-E9DFB29AEC00}" type="presParOf" srcId="{124C6813-6914-4124-B824-786C46E97A21}" destId="{232AC062-C53C-417A-A895-46A129A12EDC}" srcOrd="0" destOrd="0" presId="urn:microsoft.com/office/officeart/2008/layout/HorizontalMultiLevelHierarchy"/>
    <dgm:cxn modelId="{4DCFDC48-4A77-4F1C-9C60-92CD36366EFC}" type="presParOf" srcId="{BD1469EF-75CD-4C37-A516-5FD9F5D2DC5D}" destId="{89E3AD95-9A32-4F87-B651-A280E514BE8E}" srcOrd="1" destOrd="0" presId="urn:microsoft.com/office/officeart/2008/layout/HorizontalMultiLevelHierarchy"/>
    <dgm:cxn modelId="{B8FC42A0-1EF2-46A0-8753-1D15D691685B}" type="presParOf" srcId="{89E3AD95-9A32-4F87-B651-A280E514BE8E}" destId="{67BEAA66-5291-40E2-B7EF-C6F5D7C2D42D}" srcOrd="0" destOrd="0" presId="urn:microsoft.com/office/officeart/2008/layout/HorizontalMultiLevelHierarchy"/>
    <dgm:cxn modelId="{D49BD00B-4916-43CC-B177-194771F46CF7}" type="presParOf" srcId="{89E3AD95-9A32-4F87-B651-A280E514BE8E}" destId="{2AE290C6-EE72-4D68-80C4-79AC1B73849A}" srcOrd="1" destOrd="0" presId="urn:microsoft.com/office/officeart/2008/layout/HorizontalMultiLevelHierarchy"/>
    <dgm:cxn modelId="{19725D71-BE98-466A-98EC-2C32EAA92941}" type="presParOf" srcId="{BD1469EF-75CD-4C37-A516-5FD9F5D2DC5D}" destId="{E96076D7-704F-4F5F-AB90-4AC1C4914820}" srcOrd="2" destOrd="0" presId="urn:microsoft.com/office/officeart/2008/layout/HorizontalMultiLevelHierarchy"/>
    <dgm:cxn modelId="{CBA90840-8F4D-4088-899A-9CD55B9CF750}" type="presParOf" srcId="{E96076D7-704F-4F5F-AB90-4AC1C4914820}" destId="{5CD5C458-1F91-44A3-B723-AB73A74B272E}" srcOrd="0" destOrd="0" presId="urn:microsoft.com/office/officeart/2008/layout/HorizontalMultiLevelHierarchy"/>
    <dgm:cxn modelId="{329F14E7-2B7D-49A0-BC8D-F890E77C8811}" type="presParOf" srcId="{BD1469EF-75CD-4C37-A516-5FD9F5D2DC5D}" destId="{AB872177-C93B-4930-BBBF-2D8FDFE03B9C}" srcOrd="3" destOrd="0" presId="urn:microsoft.com/office/officeart/2008/layout/HorizontalMultiLevelHierarchy"/>
    <dgm:cxn modelId="{E4F1A16F-714C-4A79-AF78-E429C04CCE46}" type="presParOf" srcId="{AB872177-C93B-4930-BBBF-2D8FDFE03B9C}" destId="{AD13E661-595F-4E44-B1DA-A2B9FBA14F1B}" srcOrd="0" destOrd="0" presId="urn:microsoft.com/office/officeart/2008/layout/HorizontalMultiLevelHierarchy"/>
    <dgm:cxn modelId="{D1BBB80B-3993-45FE-A699-D86CBF64D97E}" type="presParOf" srcId="{AB872177-C93B-4930-BBBF-2D8FDFE03B9C}" destId="{23FE1150-9070-4E1A-801A-DB6B46855F6B}" srcOrd="1" destOrd="0" presId="urn:microsoft.com/office/officeart/2008/layout/HorizontalMultiLevelHierarchy"/>
    <dgm:cxn modelId="{67D64E22-0DCA-4B18-A689-10A50EADBD17}" type="presParOf" srcId="{BD1469EF-75CD-4C37-A516-5FD9F5D2DC5D}" destId="{DB9A0B1F-D4C5-442B-9382-328D90D326E7}" srcOrd="4" destOrd="0" presId="urn:microsoft.com/office/officeart/2008/layout/HorizontalMultiLevelHierarchy"/>
    <dgm:cxn modelId="{942A36FB-3BED-4FA6-9D47-8FFD348E566A}" type="presParOf" srcId="{DB9A0B1F-D4C5-442B-9382-328D90D326E7}" destId="{26E0CBF2-D24A-4D78-AB2F-4DAB50BFBF69}" srcOrd="0" destOrd="0" presId="urn:microsoft.com/office/officeart/2008/layout/HorizontalMultiLevelHierarchy"/>
    <dgm:cxn modelId="{F158DC8B-0EFF-4D5A-84A2-CC31DC08D1FE}" type="presParOf" srcId="{BD1469EF-75CD-4C37-A516-5FD9F5D2DC5D}" destId="{970A2CC1-910E-4C82-92C9-15D633120AEE}" srcOrd="5" destOrd="0" presId="urn:microsoft.com/office/officeart/2008/layout/HorizontalMultiLevelHierarchy"/>
    <dgm:cxn modelId="{8ABC4FA9-4699-418B-96A4-382B0EBE3CE8}" type="presParOf" srcId="{970A2CC1-910E-4C82-92C9-15D633120AEE}" destId="{EF79C8C4-849A-47BC-B978-3A2E4A48F20F}" srcOrd="0" destOrd="0" presId="urn:microsoft.com/office/officeart/2008/layout/HorizontalMultiLevelHierarchy"/>
    <dgm:cxn modelId="{C1EDB442-0E00-44AD-B546-367FE1C326F1}" type="presParOf" srcId="{970A2CC1-910E-4C82-92C9-15D633120AEE}" destId="{825A54C1-AF5F-4843-BED9-46B499CC1C44}" srcOrd="1" destOrd="0" presId="urn:microsoft.com/office/officeart/2008/layout/HorizontalMultiLevelHierarchy"/>
    <dgm:cxn modelId="{B99036B0-2833-45FB-B943-C4E27069DB0F}" type="presParOf" srcId="{BD1469EF-75CD-4C37-A516-5FD9F5D2DC5D}" destId="{B1AAC23F-9A62-4649-99BF-85E28958A591}" srcOrd="6" destOrd="0" presId="urn:microsoft.com/office/officeart/2008/layout/HorizontalMultiLevelHierarchy"/>
    <dgm:cxn modelId="{0FBAA896-96D9-4B74-8DF4-E7A92E9AF0B1}" type="presParOf" srcId="{B1AAC23F-9A62-4649-99BF-85E28958A591}" destId="{DC6D652F-7363-49BD-A8C0-A1BCF05424A5}" srcOrd="0" destOrd="0" presId="urn:microsoft.com/office/officeart/2008/layout/HorizontalMultiLevelHierarchy"/>
    <dgm:cxn modelId="{25B93569-45B2-4A1D-BDCA-909EDEBC68A5}" type="presParOf" srcId="{BD1469EF-75CD-4C37-A516-5FD9F5D2DC5D}" destId="{9537B6F9-83CD-4E21-936D-B7AEDEA29D6D}" srcOrd="7" destOrd="0" presId="urn:microsoft.com/office/officeart/2008/layout/HorizontalMultiLevelHierarchy"/>
    <dgm:cxn modelId="{BE0A69AC-4561-4EAA-A14F-8B18ECB00288}" type="presParOf" srcId="{9537B6F9-83CD-4E21-936D-B7AEDEA29D6D}" destId="{3EFF5411-7951-41EA-A4BA-418E35A3D245}" srcOrd="0" destOrd="0" presId="urn:microsoft.com/office/officeart/2008/layout/HorizontalMultiLevelHierarchy"/>
    <dgm:cxn modelId="{95F7FC8A-78E2-4616-935D-45BE0A71387E}" type="presParOf" srcId="{9537B6F9-83CD-4E21-936D-B7AEDEA29D6D}" destId="{666BDCB3-8DCA-4D3A-ABBF-8FEC78A38237}" srcOrd="1" destOrd="0" presId="urn:microsoft.com/office/officeart/2008/layout/HorizontalMultiLevelHierarchy"/>
    <dgm:cxn modelId="{FF18DDDF-9887-47B6-A110-176AE6ED71D2}" type="presParOf" srcId="{BD1469EF-75CD-4C37-A516-5FD9F5D2DC5D}" destId="{E9DFB771-E965-42B0-9CCE-702A8E30C3C4}" srcOrd="8" destOrd="0" presId="urn:microsoft.com/office/officeart/2008/layout/HorizontalMultiLevelHierarchy"/>
    <dgm:cxn modelId="{541B9BF9-7BAF-4319-A5B0-5B411C843CD0}" type="presParOf" srcId="{E9DFB771-E965-42B0-9CCE-702A8E30C3C4}" destId="{7CABED3D-7FDA-443F-AEA2-9FFBA8EDFF82}" srcOrd="0" destOrd="0" presId="urn:microsoft.com/office/officeart/2008/layout/HorizontalMultiLevelHierarchy"/>
    <dgm:cxn modelId="{5C8745B5-E4A5-4C81-9003-ACD87B1D5E5D}" type="presParOf" srcId="{BD1469EF-75CD-4C37-A516-5FD9F5D2DC5D}" destId="{1BBD8EC3-7855-4B7D-A591-D22BE4731092}" srcOrd="9" destOrd="0" presId="urn:microsoft.com/office/officeart/2008/layout/HorizontalMultiLevelHierarchy"/>
    <dgm:cxn modelId="{731462FB-66BB-49C7-9570-7C86AB43ED63}" type="presParOf" srcId="{1BBD8EC3-7855-4B7D-A591-D22BE4731092}" destId="{DC888DA8-78C4-4BD2-989C-8C6C3E1106E0}" srcOrd="0" destOrd="0" presId="urn:microsoft.com/office/officeart/2008/layout/HorizontalMultiLevelHierarchy"/>
    <dgm:cxn modelId="{1A0CD503-323C-4529-AC3F-338E6A277849}" type="presParOf" srcId="{1BBD8EC3-7855-4B7D-A591-D22BE4731092}" destId="{CDF4A447-E6DC-4342-8C4F-EBAF001D0E8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DFB771-E965-42B0-9CCE-702A8E30C3C4}">
      <dsp:nvSpPr>
        <dsp:cNvPr id="0" name=""/>
        <dsp:cNvSpPr/>
      </dsp:nvSpPr>
      <dsp:spPr>
        <a:xfrm>
          <a:off x="2738595" y="2709333"/>
          <a:ext cx="592278" cy="22571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6139" y="0"/>
              </a:lnTo>
              <a:lnTo>
                <a:pt x="296139" y="2257160"/>
              </a:lnTo>
              <a:lnTo>
                <a:pt x="592278" y="2257160"/>
              </a:lnTo>
            </a:path>
          </a:pathLst>
        </a:custGeom>
        <a:noFill/>
        <a:ln w="1270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0">
          <a:schemeClr val="accent6"/>
        </a:fillRef>
        <a:effectRef idx="1">
          <a:schemeClr val="accent6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2976395" y="3779574"/>
        <a:ext cx="116678" cy="116678"/>
      </dsp:txXfrm>
    </dsp:sp>
    <dsp:sp modelId="{B1AAC23F-9A62-4649-99BF-85E28958A591}">
      <dsp:nvSpPr>
        <dsp:cNvPr id="0" name=""/>
        <dsp:cNvSpPr/>
      </dsp:nvSpPr>
      <dsp:spPr>
        <a:xfrm>
          <a:off x="2738595" y="2709333"/>
          <a:ext cx="592278" cy="11285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6139" y="0"/>
              </a:lnTo>
              <a:lnTo>
                <a:pt x="296139" y="1128580"/>
              </a:lnTo>
              <a:lnTo>
                <a:pt x="592278" y="112858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02870" y="3241759"/>
        <a:ext cx="63727" cy="63727"/>
      </dsp:txXfrm>
    </dsp:sp>
    <dsp:sp modelId="{DB9A0B1F-D4C5-442B-9382-328D90D326E7}">
      <dsp:nvSpPr>
        <dsp:cNvPr id="0" name=""/>
        <dsp:cNvSpPr/>
      </dsp:nvSpPr>
      <dsp:spPr>
        <a:xfrm>
          <a:off x="2738595" y="2663613"/>
          <a:ext cx="59227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2278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19927" y="2694526"/>
        <a:ext cx="29613" cy="29613"/>
      </dsp:txXfrm>
    </dsp:sp>
    <dsp:sp modelId="{E96076D7-704F-4F5F-AB90-4AC1C4914820}">
      <dsp:nvSpPr>
        <dsp:cNvPr id="0" name=""/>
        <dsp:cNvSpPr/>
      </dsp:nvSpPr>
      <dsp:spPr>
        <a:xfrm>
          <a:off x="2738595" y="1580753"/>
          <a:ext cx="592278" cy="1128580"/>
        </a:xfrm>
        <a:custGeom>
          <a:avLst/>
          <a:gdLst/>
          <a:ahLst/>
          <a:cxnLst/>
          <a:rect l="0" t="0" r="0" b="0"/>
          <a:pathLst>
            <a:path>
              <a:moveTo>
                <a:pt x="0" y="1128580"/>
              </a:moveTo>
              <a:lnTo>
                <a:pt x="296139" y="1128580"/>
              </a:lnTo>
              <a:lnTo>
                <a:pt x="296139" y="0"/>
              </a:lnTo>
              <a:lnTo>
                <a:pt x="592278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02870" y="2113179"/>
        <a:ext cx="63727" cy="63727"/>
      </dsp:txXfrm>
    </dsp:sp>
    <dsp:sp modelId="{124C6813-6914-4124-B824-786C46E97A21}">
      <dsp:nvSpPr>
        <dsp:cNvPr id="0" name=""/>
        <dsp:cNvSpPr/>
      </dsp:nvSpPr>
      <dsp:spPr>
        <a:xfrm>
          <a:off x="2738595" y="452172"/>
          <a:ext cx="592278" cy="2257160"/>
        </a:xfrm>
        <a:custGeom>
          <a:avLst/>
          <a:gdLst/>
          <a:ahLst/>
          <a:cxnLst/>
          <a:rect l="0" t="0" r="0" b="0"/>
          <a:pathLst>
            <a:path>
              <a:moveTo>
                <a:pt x="0" y="2257160"/>
              </a:moveTo>
              <a:lnTo>
                <a:pt x="296139" y="2257160"/>
              </a:lnTo>
              <a:lnTo>
                <a:pt x="296139" y="0"/>
              </a:lnTo>
              <a:lnTo>
                <a:pt x="592278" y="0"/>
              </a:lnTo>
            </a:path>
          </a:pathLst>
        </a:custGeom>
        <a:noFill/>
        <a:ln w="12700" cap="flat" cmpd="sng" algn="ctr">
          <a:solidFill>
            <a:schemeClr val="accent6"/>
          </a:solidFill>
          <a:prstDash val="solid"/>
          <a:miter lim="800000"/>
          <a:headEnd type="none" w="med" len="med"/>
          <a:tailEnd type="none" w="med" len="med"/>
        </a:ln>
        <a:effectLst/>
      </dsp:spPr>
      <dsp:style>
        <a:lnRef idx="2">
          <a:schemeClr val="accent6"/>
        </a:lnRef>
        <a:fillRef idx="0">
          <a:schemeClr val="accent6"/>
        </a:fillRef>
        <a:effectRef idx="1">
          <a:schemeClr val="accent6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2976395" y="1522413"/>
        <a:ext cx="116678" cy="116678"/>
      </dsp:txXfrm>
    </dsp:sp>
    <dsp:sp modelId="{47C5B48F-97B6-4DB0-938C-D8C44429DFAC}">
      <dsp:nvSpPr>
        <dsp:cNvPr id="0" name=""/>
        <dsp:cNvSpPr/>
      </dsp:nvSpPr>
      <dsp:spPr>
        <a:xfrm rot="16200000">
          <a:off x="-88795" y="2257901"/>
          <a:ext cx="4751916" cy="902864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err="1" smtClean="0"/>
            <a:t>Девиантные</a:t>
          </a:r>
          <a:r>
            <a:rPr lang="ru-RU" sz="3000" kern="1200" dirty="0" smtClean="0"/>
            <a:t> формы поведения</a:t>
          </a:r>
          <a:endParaRPr lang="ru-RU" sz="3000" kern="1200" dirty="0"/>
        </a:p>
      </dsp:txBody>
      <dsp:txXfrm>
        <a:off x="-88795" y="2257901"/>
        <a:ext cx="4751916" cy="902864"/>
      </dsp:txXfrm>
    </dsp:sp>
    <dsp:sp modelId="{67BEAA66-5291-40E2-B7EF-C6F5D7C2D42D}">
      <dsp:nvSpPr>
        <dsp:cNvPr id="0" name=""/>
        <dsp:cNvSpPr/>
      </dsp:nvSpPr>
      <dsp:spPr>
        <a:xfrm>
          <a:off x="3330874" y="740"/>
          <a:ext cx="2961394" cy="902864"/>
        </a:xfrm>
        <a:prstGeom prst="rect">
          <a:avLst/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незрелость</a:t>
          </a:r>
          <a:endParaRPr lang="ru-RU" sz="2600" kern="1200" dirty="0"/>
        </a:p>
      </dsp:txBody>
      <dsp:txXfrm>
        <a:off x="3330874" y="740"/>
        <a:ext cx="2961394" cy="902864"/>
      </dsp:txXfrm>
    </dsp:sp>
    <dsp:sp modelId="{AD13E661-595F-4E44-B1DA-A2B9FBA14F1B}">
      <dsp:nvSpPr>
        <dsp:cNvPr id="0" name=""/>
        <dsp:cNvSpPr/>
      </dsp:nvSpPr>
      <dsp:spPr>
        <a:xfrm>
          <a:off x="3330874" y="1129321"/>
          <a:ext cx="2961394" cy="902864"/>
        </a:xfrm>
        <a:prstGeom prst="rect">
          <a:avLst/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ненадежность</a:t>
          </a:r>
          <a:endParaRPr lang="ru-RU" sz="2600" kern="1200" dirty="0"/>
        </a:p>
      </dsp:txBody>
      <dsp:txXfrm>
        <a:off x="3330874" y="1129321"/>
        <a:ext cx="2961394" cy="902864"/>
      </dsp:txXfrm>
    </dsp:sp>
    <dsp:sp modelId="{EF79C8C4-849A-47BC-B978-3A2E4A48F20F}">
      <dsp:nvSpPr>
        <dsp:cNvPr id="0" name=""/>
        <dsp:cNvSpPr/>
      </dsp:nvSpPr>
      <dsp:spPr>
        <a:xfrm>
          <a:off x="3330874" y="2257901"/>
          <a:ext cx="2961394" cy="902864"/>
        </a:xfrm>
        <a:prstGeom prst="rect">
          <a:avLst/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наглость</a:t>
          </a:r>
          <a:endParaRPr lang="ru-RU" sz="2600" kern="1200" dirty="0"/>
        </a:p>
      </dsp:txBody>
      <dsp:txXfrm>
        <a:off x="3330874" y="2257901"/>
        <a:ext cx="2961394" cy="902864"/>
      </dsp:txXfrm>
    </dsp:sp>
    <dsp:sp modelId="{3EFF5411-7951-41EA-A4BA-418E35A3D245}">
      <dsp:nvSpPr>
        <dsp:cNvPr id="0" name=""/>
        <dsp:cNvSpPr/>
      </dsp:nvSpPr>
      <dsp:spPr>
        <a:xfrm>
          <a:off x="3330874" y="3386481"/>
          <a:ext cx="2961394" cy="902864"/>
        </a:xfrm>
        <a:prstGeom prst="rect">
          <a:avLst/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отсутствие здравого смысла в поступках </a:t>
          </a:r>
          <a:endParaRPr lang="ru-RU" sz="2600" kern="1200" dirty="0"/>
        </a:p>
      </dsp:txBody>
      <dsp:txXfrm>
        <a:off x="3330874" y="3386481"/>
        <a:ext cx="2961394" cy="902864"/>
      </dsp:txXfrm>
    </dsp:sp>
    <dsp:sp modelId="{DC888DA8-78C4-4BD2-989C-8C6C3E1106E0}">
      <dsp:nvSpPr>
        <dsp:cNvPr id="0" name=""/>
        <dsp:cNvSpPr/>
      </dsp:nvSpPr>
      <dsp:spPr>
        <a:xfrm>
          <a:off x="3330874" y="4515061"/>
          <a:ext cx="2961394" cy="902864"/>
        </a:xfrm>
        <a:prstGeom prst="rect">
          <a:avLst/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хвастовство и самоуверенность</a:t>
          </a:r>
          <a:endParaRPr lang="ru-RU" sz="2600" kern="1200" dirty="0"/>
        </a:p>
      </dsp:txBody>
      <dsp:txXfrm>
        <a:off x="3330874" y="4515061"/>
        <a:ext cx="2961394" cy="9028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456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510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821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332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70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406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627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4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790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793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211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98C9B-0E1E-4B4E-ABC1-320AA92D7A9B}" type="datetimeFigureOut">
              <a:rPr lang="en-US" smtClean="0"/>
              <a:t>12/5/2018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704D9-8B23-4E4A-850A-1B975DAD9B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232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microsoft.com/office/2007/relationships/hdphoto" Target="../media/hdphoto2.wdp"/><Relationship Id="rId9" Type="http://schemas.microsoft.com/office/2007/relationships/diagramDrawing" Target="../diagrams/drawing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ndrologyaustralia.org/wp-content/uploads/clinical-summary-guide-10.pd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ÑÐ¾Ð½ Ð´Ð»Ñ Ð¿ÑÐµÐ·ÐµÐ½ÑÐ°ÑÐ¸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763929" y="0"/>
            <a:ext cx="9144000" cy="2387600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Синдром </a:t>
            </a:r>
            <a:r>
              <a:rPr lang="ru-RU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Клайнфельтера</a:t>
            </a:r>
            <a:endParaRPr lang="en-US" b="1" dirty="0">
              <a:solidFill>
                <a:schemeClr val="accent6">
                  <a:lumMod val="20000"/>
                  <a:lumOff val="80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7637" y="5072023"/>
            <a:ext cx="3904526" cy="1655762"/>
          </a:xfrm>
          <a:solidFill>
            <a:schemeClr val="bg1">
              <a:alpha val="32000"/>
            </a:schemeClr>
          </a:solidFill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Подготовила:</a:t>
            </a:r>
          </a:p>
          <a:p>
            <a:r>
              <a:rPr lang="ru-RU" dirty="0">
                <a:solidFill>
                  <a:schemeClr val="accent3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с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тудентка 2 группы </a:t>
            </a:r>
          </a:p>
          <a:p>
            <a:r>
              <a:rPr lang="en-US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I</a:t>
            </a:r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 медицинского факультета</a:t>
            </a:r>
          </a:p>
          <a:p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5 курса</a:t>
            </a:r>
          </a:p>
          <a:p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Sitka Subheading" panose="02000505000000020004" pitchFamily="2" charset="0"/>
              </a:rPr>
              <a:t>Щелок Татьяна</a:t>
            </a:r>
            <a:endParaRPr lang="en-US" dirty="0">
              <a:solidFill>
                <a:schemeClr val="accent3">
                  <a:lumMod val="20000"/>
                  <a:lumOff val="80000"/>
                </a:schemeClr>
              </a:solidFill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62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Определение</a:t>
            </a: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 </a:t>
            </a:r>
            <a:r>
              <a:rPr lang="ru-RU" i="1" u="sng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Синдром </a:t>
            </a:r>
            <a:r>
              <a:rPr lang="ru-RU" i="1" u="sng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Клайнфельтера</a:t>
            </a:r>
            <a:r>
              <a:rPr lang="ru-RU" i="1" u="sng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 </a:t>
            </a:r>
            <a:r>
              <a:rPr lang="ru-RU" dirty="0" smtClean="0">
                <a:latin typeface="Sitka Subheading" panose="02000505000000020004" pitchFamily="2" charset="0"/>
              </a:rPr>
              <a:t>– одна из наиболее часто встречающихся форм первичного </a:t>
            </a:r>
            <a:r>
              <a:rPr lang="ru-RU" dirty="0" err="1" smtClean="0">
                <a:latin typeface="Sitka Subheading" panose="02000505000000020004" pitchFamily="2" charset="0"/>
              </a:rPr>
              <a:t>гипогонадизма</a:t>
            </a:r>
            <a:r>
              <a:rPr lang="ru-RU" dirty="0" smtClean="0">
                <a:latin typeface="Sitka Subheading" panose="02000505000000020004" pitchFamily="2" charset="0"/>
              </a:rPr>
              <a:t> и бесплодия мужчин; наследственное заболевание, обусловленное наличием дополнительной Х-хромосомы (</a:t>
            </a:r>
            <a:r>
              <a:rPr lang="en-US" dirty="0">
                <a:latin typeface="Sitka Subheading" panose="02000505000000020004" pitchFamily="2" charset="0"/>
              </a:rPr>
              <a:t>47, XXY</a:t>
            </a:r>
            <a:r>
              <a:rPr lang="en-US" dirty="0" smtClean="0">
                <a:latin typeface="Sitka Subheading" panose="02000505000000020004" pitchFamily="2" charset="0"/>
              </a:rPr>
              <a:t>; </a:t>
            </a:r>
            <a:r>
              <a:rPr lang="en-US" dirty="0">
                <a:latin typeface="Sitka Subheading" panose="02000505000000020004" pitchFamily="2" charset="0"/>
              </a:rPr>
              <a:t>48, XXXY; </a:t>
            </a:r>
            <a:r>
              <a:rPr lang="en-US" dirty="0" smtClean="0">
                <a:latin typeface="Sitka Subheading" panose="02000505000000020004" pitchFamily="2" charset="0"/>
              </a:rPr>
              <a:t>48 </a:t>
            </a:r>
            <a:r>
              <a:rPr lang="en-US" dirty="0">
                <a:latin typeface="Sitka Subheading" panose="02000505000000020004" pitchFamily="2" charset="0"/>
              </a:rPr>
              <a:t>XXYY; 49 XXXXY; 49 </a:t>
            </a:r>
            <a:r>
              <a:rPr lang="en-US" dirty="0" smtClean="0">
                <a:latin typeface="Sitka Subheading" panose="02000505000000020004" pitchFamily="2" charset="0"/>
              </a:rPr>
              <a:t>XXXYY</a:t>
            </a:r>
            <a:r>
              <a:rPr lang="ru-RU" dirty="0" smtClean="0">
                <a:latin typeface="Sitka Subheading" panose="02000505000000020004" pitchFamily="2" charset="0"/>
              </a:rPr>
              <a:t>) в кариотипе. Наиболее </a:t>
            </a:r>
            <a:r>
              <a:rPr lang="ru-RU" dirty="0">
                <a:latin typeface="Sitka Subheading" panose="02000505000000020004" pitchFamily="2" charset="0"/>
              </a:rPr>
              <a:t>распространён синдром </a:t>
            </a:r>
            <a:r>
              <a:rPr lang="ru-RU" dirty="0" err="1">
                <a:latin typeface="Sitka Subheading" panose="02000505000000020004" pitchFamily="2" charset="0"/>
              </a:rPr>
              <a:t>Клайнфельтера</a:t>
            </a:r>
            <a:r>
              <a:rPr lang="ru-RU" dirty="0">
                <a:latin typeface="Sitka Subheading" panose="02000505000000020004" pitchFamily="2" charset="0"/>
              </a:rPr>
              <a:t> (</a:t>
            </a:r>
            <a:r>
              <a:rPr lang="ru-RU" b="1" dirty="0">
                <a:solidFill>
                  <a:srgbClr val="FF0000"/>
                </a:solidFill>
                <a:latin typeface="Sitka Subheading" panose="02000505000000020004" pitchFamily="2" charset="0"/>
              </a:rPr>
              <a:t>47, XXY</a:t>
            </a:r>
            <a:r>
              <a:rPr lang="ru-RU" dirty="0" smtClean="0">
                <a:latin typeface="Sitka Subheading" panose="02000505000000020004" pitchFamily="2" charset="0"/>
              </a:rPr>
              <a:t>).</a:t>
            </a:r>
          </a:p>
          <a:p>
            <a:r>
              <a:rPr lang="ru-RU" dirty="0" smtClean="0">
                <a:latin typeface="Sitka Subheading" panose="02000505000000020004" pitchFamily="2" charset="0"/>
              </a:rPr>
              <a:t>Встречаемость генотипа </a:t>
            </a:r>
            <a:r>
              <a:rPr lang="ru-RU" dirty="0" smtClean="0">
                <a:latin typeface="Sitka Subheading" panose="02000505000000020004" pitchFamily="2" charset="0"/>
              </a:rPr>
              <a:t>47, XXY при неселективном </a:t>
            </a:r>
            <a:r>
              <a:rPr lang="ru-RU" dirty="0" err="1" smtClean="0">
                <a:latin typeface="Sitka Subheading" panose="02000505000000020004" pitchFamily="2" charset="0"/>
              </a:rPr>
              <a:t>кариотипировании</a:t>
            </a:r>
            <a:r>
              <a:rPr lang="ru-RU" dirty="0" smtClean="0">
                <a:latin typeface="Sitka Subheading" panose="02000505000000020004" pitchFamily="2" charset="0"/>
              </a:rPr>
              <a:t> новорожденных плодов мужского пола: </a:t>
            </a:r>
            <a:r>
              <a:rPr lang="ru-RU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1:700</a:t>
            </a:r>
            <a:endParaRPr lang="en-US" b="1" dirty="0" smtClean="0">
              <a:solidFill>
                <a:srgbClr val="FF0000"/>
              </a:solidFill>
              <a:latin typeface="Sitka Subheading" panose="02000505000000020004" pitchFamily="2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150</a:t>
            </a:r>
            <a:r>
              <a:rPr lang="en-US" dirty="0" smtClean="0">
                <a:latin typeface="Sitka Subheading" panose="02000505000000020004" pitchFamily="2" charset="0"/>
              </a:rPr>
              <a:t> </a:t>
            </a:r>
            <a:r>
              <a:rPr lang="ru-RU" dirty="0" smtClean="0">
                <a:latin typeface="Sitka Subheading" panose="02000505000000020004" pitchFamily="2" charset="0"/>
              </a:rPr>
              <a:t>больных на 100000 мужчин</a:t>
            </a:r>
          </a:p>
          <a:p>
            <a:r>
              <a:rPr lang="ru-RU" dirty="0" smtClean="0">
                <a:latin typeface="Sitka Subheading" panose="02000505000000020004" pitchFamily="2" charset="0"/>
              </a:rPr>
              <a:t>Самая частая хромосомная аберрация у мужчин</a:t>
            </a:r>
            <a:endParaRPr lang="en-US" dirty="0"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58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5824538" y="1825625"/>
            <a:ext cx="5735284" cy="4351338"/>
          </a:xfrm>
        </p:spPr>
        <p:txBody>
          <a:bodyPr/>
          <a:lstStyle/>
          <a:p>
            <a:r>
              <a:rPr lang="ru-RU" b="1" dirty="0" smtClean="0">
                <a:solidFill>
                  <a:schemeClr val="accent6"/>
                </a:solidFill>
                <a:latin typeface="Sitka Subheading" panose="02000505000000020004" pitchFamily="2" charset="0"/>
              </a:rPr>
              <a:t>Гарри </a:t>
            </a:r>
            <a:r>
              <a:rPr lang="ru-RU" b="1" dirty="0" err="1" smtClean="0">
                <a:solidFill>
                  <a:schemeClr val="accent6"/>
                </a:solidFill>
                <a:latin typeface="Sitka Subheading" panose="02000505000000020004" pitchFamily="2" charset="0"/>
              </a:rPr>
              <a:t>Клайнфельтер</a:t>
            </a:r>
            <a:r>
              <a:rPr lang="ru-RU" b="1" dirty="0" smtClean="0">
                <a:solidFill>
                  <a:schemeClr val="accent6"/>
                </a:solidFill>
                <a:latin typeface="Sitka Subheading" panose="02000505000000020004" pitchFamily="2" charset="0"/>
              </a:rPr>
              <a:t> </a:t>
            </a:r>
            <a:r>
              <a:rPr lang="ru-RU" b="1" dirty="0" err="1" smtClean="0">
                <a:solidFill>
                  <a:schemeClr val="accent6"/>
                </a:solidFill>
                <a:latin typeface="Sitka Subheading" panose="02000505000000020004" pitchFamily="2" charset="0"/>
              </a:rPr>
              <a:t>Фитч</a:t>
            </a:r>
            <a:r>
              <a:rPr lang="ru-RU" b="1" dirty="0">
                <a:solidFill>
                  <a:schemeClr val="accent6"/>
                </a:solidFill>
                <a:latin typeface="Sitka Subheading" panose="02000505000000020004" pitchFamily="2" charset="0"/>
              </a:rPr>
              <a:t>, </a:t>
            </a:r>
            <a:r>
              <a:rPr lang="ru-RU" b="1" dirty="0" smtClean="0">
                <a:solidFill>
                  <a:schemeClr val="accent6"/>
                </a:solidFill>
                <a:latin typeface="Sitka Subheading" panose="02000505000000020004" pitchFamily="2" charset="0"/>
              </a:rPr>
              <a:t>младший</a:t>
            </a:r>
            <a:r>
              <a:rPr lang="ru-RU" dirty="0">
                <a:latin typeface="Sitka Subheading" panose="02000505000000020004" pitchFamily="2" charset="0"/>
              </a:rPr>
              <a:t> (англ. </a:t>
            </a:r>
            <a:r>
              <a:rPr lang="en-US" i="1" dirty="0">
                <a:latin typeface="Sitka Subheading" panose="02000505000000020004" pitchFamily="2" charset="0"/>
              </a:rPr>
              <a:t>Harry Fitch </a:t>
            </a:r>
            <a:r>
              <a:rPr lang="en-US" i="1" dirty="0" err="1">
                <a:latin typeface="Sitka Subheading" panose="02000505000000020004" pitchFamily="2" charset="0"/>
              </a:rPr>
              <a:t>Klinefelter</a:t>
            </a:r>
            <a:r>
              <a:rPr lang="en-US" i="1" dirty="0">
                <a:latin typeface="Sitka Subheading" panose="02000505000000020004" pitchFamily="2" charset="0"/>
              </a:rPr>
              <a:t> Jr</a:t>
            </a:r>
            <a:r>
              <a:rPr lang="en-US" dirty="0">
                <a:latin typeface="Sitka Subheading" panose="02000505000000020004" pitchFamily="2" charset="0"/>
              </a:rPr>
              <a:t>) (20 </a:t>
            </a:r>
            <a:r>
              <a:rPr lang="ru-RU" dirty="0" smtClean="0">
                <a:latin typeface="Sitka Subheading" panose="02000505000000020004" pitchFamily="2" charset="0"/>
              </a:rPr>
              <a:t>марта </a:t>
            </a:r>
            <a:r>
              <a:rPr lang="ru-RU" dirty="0">
                <a:latin typeface="Sitka Subheading" panose="02000505000000020004" pitchFamily="2" charset="0"/>
              </a:rPr>
              <a:t>1912 – 20 </a:t>
            </a:r>
            <a:r>
              <a:rPr lang="ru-RU" dirty="0" smtClean="0">
                <a:latin typeface="Sitka Subheading" panose="02000505000000020004" pitchFamily="2" charset="0"/>
              </a:rPr>
              <a:t>февраля </a:t>
            </a:r>
            <a:r>
              <a:rPr lang="ru-RU" dirty="0">
                <a:latin typeface="Sitka Subheading" panose="02000505000000020004" pitchFamily="2" charset="0"/>
              </a:rPr>
              <a:t>1990) — </a:t>
            </a:r>
            <a:r>
              <a:rPr lang="ru-RU" dirty="0" smtClean="0">
                <a:latin typeface="Sitka Subheading" panose="02000505000000020004" pitchFamily="2" charset="0"/>
              </a:rPr>
              <a:t>американский врач-ревматолог и</a:t>
            </a:r>
            <a:r>
              <a:rPr lang="ru-RU" dirty="0">
                <a:latin typeface="Sitka Subheading" panose="02000505000000020004" pitchFamily="2" charset="0"/>
              </a:rPr>
              <a:t> </a:t>
            </a:r>
            <a:r>
              <a:rPr lang="ru-RU" dirty="0" smtClean="0">
                <a:latin typeface="Sitka Subheading" panose="02000505000000020004" pitchFamily="2" charset="0"/>
              </a:rPr>
              <a:t>эндокринолог. Известен благодаря открытию синдрома </a:t>
            </a:r>
            <a:r>
              <a:rPr lang="ru-RU" dirty="0" err="1" smtClean="0">
                <a:latin typeface="Sitka Subheading" panose="02000505000000020004" pitchFamily="2" charset="0"/>
              </a:rPr>
              <a:t>Клайнфельтера</a:t>
            </a:r>
            <a:r>
              <a:rPr lang="ru-RU" dirty="0" smtClean="0">
                <a:latin typeface="Sitka Subheading" panose="02000505000000020004" pitchFamily="2" charset="0"/>
              </a:rPr>
              <a:t> (1942 г.), который носит его имя.</a:t>
            </a:r>
            <a:endParaRPr lang="en-US" dirty="0">
              <a:latin typeface="Sitka Subheading" panose="02000505000000020004" pitchFamily="2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326" y="1019175"/>
            <a:ext cx="3115765" cy="48962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793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Sitka Subheading" panose="02000505000000020004" pitchFamily="2" charset="0"/>
              </a:rPr>
              <a:t>47,X</a:t>
            </a:r>
            <a:r>
              <a:rPr lang="en-US" dirty="0">
                <a:solidFill>
                  <a:srgbClr val="FF0000"/>
                </a:solidFill>
                <a:latin typeface="Sitka Subheading" panose="02000505000000020004" pitchFamily="2" charset="0"/>
              </a:rPr>
              <a:t>X</a:t>
            </a:r>
            <a:r>
              <a:rPr lang="en-US" dirty="0">
                <a:latin typeface="Sitka Subheading" panose="02000505000000020004" pitchFamily="2" charset="0"/>
              </a:rPr>
              <a:t>Y </a:t>
            </a:r>
            <a:r>
              <a:rPr lang="ru-RU" dirty="0" smtClean="0">
                <a:latin typeface="Sitka Subheading" panose="02000505000000020004" pitchFamily="2" charset="0"/>
              </a:rPr>
              <a:t>кариотип</a:t>
            </a:r>
            <a:endParaRPr lang="en-US" dirty="0">
              <a:latin typeface="Sitka Subheading" panose="02000505000000020004" pitchFamily="2" charset="0"/>
            </a:endParaRPr>
          </a:p>
        </p:txBody>
      </p:sp>
      <p:pic>
        <p:nvPicPr>
          <p:cNvPr id="3074" name="Picture 2" descr="Human chromosomesXXY01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511" y="1406262"/>
            <a:ext cx="6716889" cy="524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7429326" y="4984741"/>
            <a:ext cx="1140178" cy="1052804"/>
          </a:xfrm>
          <a:prstGeom prst="ellipse">
            <a:avLst/>
          </a:prstGeom>
          <a:noFill/>
          <a:ln cmpd="sng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4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Причины возникновения мутации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0821161"/>
              </p:ext>
            </p:extLst>
          </p:nvPr>
        </p:nvGraphicFramePr>
        <p:xfrm>
          <a:off x="838200" y="1825625"/>
          <a:ext cx="10923740" cy="483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3804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Механизмы возникновения мутации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pic>
        <p:nvPicPr>
          <p:cNvPr id="4098" name="Picture 2" descr="https://upload.wikimedia.org/wikipedia/commons/thumb/a/a7/XXY_syndrome_M.svg/1024px-XXY_syndrome_M.svg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16" y="2055813"/>
            <a:ext cx="5319920" cy="3496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upload.wikimedia.org/wikipedia/commons/thumb/a/a7/XXY_syndrome_M.svg/1024px-XXY_syndrome_M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650" y="1914869"/>
            <a:ext cx="5775586" cy="3795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2735" y="5552206"/>
            <a:ext cx="58621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Sitka Subheading" panose="02000505000000020004" pitchFamily="2" charset="0"/>
              </a:rPr>
              <a:t>Образование клетки с кариотипом 47,</a:t>
            </a:r>
            <a:r>
              <a:rPr lang="en-US" dirty="0" smtClean="0">
                <a:latin typeface="Sitka Subheading" panose="02000505000000020004" pitchFamily="2" charset="0"/>
              </a:rPr>
              <a:t> </a:t>
            </a:r>
            <a:r>
              <a:rPr lang="en-US" dirty="0">
                <a:latin typeface="Sitka Subheading" panose="02000505000000020004" pitchFamily="2" charset="0"/>
              </a:rPr>
              <a:t>XXY </a:t>
            </a:r>
            <a:r>
              <a:rPr lang="ru-RU" dirty="0" smtClean="0">
                <a:latin typeface="Sitka Subheading" panose="02000505000000020004" pitchFamily="2" charset="0"/>
              </a:rPr>
              <a:t>в результате </a:t>
            </a:r>
            <a:r>
              <a:rPr lang="ru-RU" dirty="0" err="1" smtClean="0">
                <a:latin typeface="Sitka Subheading" panose="02000505000000020004" pitchFamily="2" charset="0"/>
              </a:rPr>
              <a:t>нерасхождения</a:t>
            </a:r>
            <a:r>
              <a:rPr lang="ru-RU" dirty="0" smtClean="0">
                <a:latin typeface="Sitka Subheading" panose="02000505000000020004" pitchFamily="2" charset="0"/>
              </a:rPr>
              <a:t> одной </a:t>
            </a:r>
            <a:r>
              <a:rPr lang="en-US" dirty="0" smtClean="0">
                <a:latin typeface="Sitka Subheading" panose="02000505000000020004" pitchFamily="2" charset="0"/>
              </a:rPr>
              <a:t>X</a:t>
            </a:r>
            <a:r>
              <a:rPr lang="ru-RU" dirty="0" smtClean="0">
                <a:latin typeface="Sitka Subheading" panose="02000505000000020004" pitchFamily="2" charset="0"/>
              </a:rPr>
              <a:t>-хромосомы от</a:t>
            </a:r>
            <a:r>
              <a:rPr lang="en-US" dirty="0" smtClean="0">
                <a:latin typeface="Sitka Subheading" panose="02000505000000020004" pitchFamily="2" charset="0"/>
              </a:rPr>
              <a:t> Y</a:t>
            </a:r>
            <a:r>
              <a:rPr lang="ru-RU" dirty="0" smtClean="0">
                <a:latin typeface="Sitka Subheading" panose="02000505000000020004" pitchFamily="2" charset="0"/>
              </a:rPr>
              <a:t>-хромосомы во время мейоза </a:t>
            </a:r>
            <a:r>
              <a:rPr lang="en-US" dirty="0" smtClean="0">
                <a:latin typeface="Sitka Subheading" panose="02000505000000020004" pitchFamily="2" charset="0"/>
              </a:rPr>
              <a:t>I</a:t>
            </a:r>
            <a:r>
              <a:rPr lang="en-US" dirty="0">
                <a:latin typeface="Sitka Subheading" panose="02000505000000020004" pitchFamily="2" charset="0"/>
              </a:rPr>
              <a:t> </a:t>
            </a:r>
            <a:r>
              <a:rPr lang="ru-RU" dirty="0" smtClean="0">
                <a:latin typeface="Sitka Subheading" panose="02000505000000020004" pitchFamily="2" charset="0"/>
              </a:rPr>
              <a:t>у особи мужского пола</a:t>
            </a:r>
            <a:endParaRPr lang="en-US" dirty="0">
              <a:latin typeface="Sitka Subheading" panose="02000505000000020004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44352" y="5585096"/>
            <a:ext cx="58621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Sitka Subheading" panose="02000505000000020004" pitchFamily="2" charset="0"/>
              </a:rPr>
              <a:t>Образование клетки с кариотипом 47,</a:t>
            </a:r>
            <a:r>
              <a:rPr lang="en-US" dirty="0" smtClean="0">
                <a:latin typeface="Sitka Subheading" panose="02000505000000020004" pitchFamily="2" charset="0"/>
              </a:rPr>
              <a:t> </a:t>
            </a:r>
            <a:r>
              <a:rPr lang="en-US" dirty="0">
                <a:latin typeface="Sitka Subheading" panose="02000505000000020004" pitchFamily="2" charset="0"/>
              </a:rPr>
              <a:t>XXY </a:t>
            </a:r>
            <a:r>
              <a:rPr lang="ru-RU" dirty="0" smtClean="0">
                <a:latin typeface="Sitka Subheading" panose="02000505000000020004" pitchFamily="2" charset="0"/>
              </a:rPr>
              <a:t>в результате </a:t>
            </a:r>
            <a:r>
              <a:rPr lang="ru-RU" dirty="0" err="1" smtClean="0">
                <a:latin typeface="Sitka Subheading" panose="02000505000000020004" pitchFamily="2" charset="0"/>
              </a:rPr>
              <a:t>нерасхождения</a:t>
            </a:r>
            <a:r>
              <a:rPr lang="ru-RU" dirty="0" smtClean="0">
                <a:latin typeface="Sitka Subheading" panose="02000505000000020004" pitchFamily="2" charset="0"/>
              </a:rPr>
              <a:t> одной </a:t>
            </a:r>
            <a:r>
              <a:rPr lang="en-US" dirty="0" smtClean="0">
                <a:latin typeface="Sitka Subheading" panose="02000505000000020004" pitchFamily="2" charset="0"/>
              </a:rPr>
              <a:t>X</a:t>
            </a:r>
            <a:r>
              <a:rPr lang="ru-RU" dirty="0" smtClean="0">
                <a:latin typeface="Sitka Subheading" panose="02000505000000020004" pitchFamily="2" charset="0"/>
              </a:rPr>
              <a:t>-хромосомы во время мейоза </a:t>
            </a:r>
            <a:r>
              <a:rPr lang="en-US" dirty="0" smtClean="0">
                <a:latin typeface="Sitka Subheading" panose="02000505000000020004" pitchFamily="2" charset="0"/>
              </a:rPr>
              <a:t>II </a:t>
            </a:r>
            <a:r>
              <a:rPr lang="uk-UA" dirty="0" smtClean="0">
                <a:latin typeface="Sitka Subheading" panose="02000505000000020004" pitchFamily="2" charset="0"/>
              </a:rPr>
              <a:t>у особи </a:t>
            </a:r>
            <a:r>
              <a:rPr lang="uk-UA" dirty="0" err="1" smtClean="0">
                <a:latin typeface="Sitka Subheading" panose="02000505000000020004" pitchFamily="2" charset="0"/>
              </a:rPr>
              <a:t>женского</a:t>
            </a:r>
            <a:r>
              <a:rPr lang="uk-UA" dirty="0" smtClean="0">
                <a:latin typeface="Sitka Subheading" panose="02000505000000020004" pitchFamily="2" charset="0"/>
              </a:rPr>
              <a:t> пола</a:t>
            </a:r>
            <a:r>
              <a:rPr lang="en-US" dirty="0">
                <a:latin typeface="Sitka Subheading" panose="02000505000000020004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08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Схема патогенеза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7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80249" y="1027905"/>
            <a:ext cx="8854140" cy="563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33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Внешний вид больного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1063" t="5168" r="10916" b="48480"/>
          <a:stretch/>
        </p:blipFill>
        <p:spPr>
          <a:xfrm>
            <a:off x="115249" y="1553391"/>
            <a:ext cx="5993127" cy="47473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2816" t="53329" r="11136" b="7715"/>
          <a:stretch/>
        </p:blipFill>
        <p:spPr>
          <a:xfrm>
            <a:off x="6223626" y="1553391"/>
            <a:ext cx="5850154" cy="399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90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414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Клинические проявления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62" y="2659955"/>
            <a:ext cx="4535465" cy="360985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Интеллектуальное развитие: </a:t>
            </a:r>
          </a:p>
          <a:p>
            <a:pPr marL="0" indent="0" algn="ctr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Тенденция к замедлению мыслительных процессов;</a:t>
            </a:r>
          </a:p>
          <a:p>
            <a:pPr marL="0" indent="0" algn="ctr">
              <a:buNone/>
            </a:pP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15-20%</a:t>
            </a:r>
            <a:r>
              <a:rPr lang="ru-RU" dirty="0" smtClean="0">
                <a:latin typeface="Sitka Subheading" panose="02000505000000020004" pitchFamily="2" charset="0"/>
              </a:rPr>
              <a:t> пациентов  имеют  </a:t>
            </a:r>
            <a:r>
              <a:rPr lang="en-US" dirty="0" smtClean="0">
                <a:latin typeface="Sitka Subheading" panose="02000505000000020004" pitchFamily="2" charset="0"/>
              </a:rPr>
              <a:t>IQ</a:t>
            </a:r>
            <a:r>
              <a:rPr lang="ru-RU" dirty="0" smtClean="0">
                <a:latin typeface="Sitka Subheading" panose="02000505000000020004" pitchFamily="2" charset="0"/>
              </a:rPr>
              <a:t> ниже 80 (средний показатель </a:t>
            </a:r>
            <a:r>
              <a:rPr lang="en-US" dirty="0" smtClean="0">
                <a:latin typeface="Sitka Subheading" panose="02000505000000020004" pitchFamily="2" charset="0"/>
              </a:rPr>
              <a:t>IQ</a:t>
            </a:r>
            <a:r>
              <a:rPr lang="ru-RU" dirty="0" smtClean="0">
                <a:latin typeface="Sitka Subheading" panose="02000505000000020004" pitchFamily="2" charset="0"/>
              </a:rPr>
              <a:t> на 10-15 пунктов ниже, чем у нормальных сибсов)</a:t>
            </a:r>
          </a:p>
          <a:p>
            <a:pPr marL="0" indent="0" algn="ctr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Обычно </a:t>
            </a:r>
            <a:r>
              <a:rPr lang="ru-RU" i="1" dirty="0" smtClean="0">
                <a:latin typeface="Sitka Subheading" panose="02000505000000020004" pitchFamily="2" charset="0"/>
              </a:rPr>
              <a:t>не требуют </a:t>
            </a:r>
            <a:r>
              <a:rPr lang="ru-RU" dirty="0" smtClean="0">
                <a:latin typeface="Sitka Subheading" panose="02000505000000020004" pitchFamily="2" charset="0"/>
              </a:rPr>
              <a:t>специального обучения</a:t>
            </a:r>
            <a:endParaRPr lang="ru-RU" dirty="0" smtClean="0">
              <a:latin typeface="Sitka Subheading" panose="02000505000000020004" pitchFamily="2" charset="0"/>
            </a:endParaRPr>
          </a:p>
          <a:p>
            <a:pPr marL="0" indent="0" algn="ctr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  <p:pic>
        <p:nvPicPr>
          <p:cNvPr id="5124" name="Picture 4" descr="Image result for ÑÐ°Ð·Ð²Ð¸ÑÐ¸Ðµ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33" l="0" r="99174">
                        <a14:foregroundMark x1="26033" y1="13314" x2="26033" y2="13314"/>
                        <a14:foregroundMark x1="21488" y1="18130" x2="21488" y2="18130"/>
                        <a14:foregroundMark x1="23554" y1="18130" x2="25207" y2="18130"/>
                        <a14:foregroundMark x1="12397" y1="22663" x2="12397" y2="22663"/>
                        <a14:foregroundMark x1="14876" y1="29178" x2="14876" y2="29178"/>
                        <a14:foregroundMark x1="9917" y1="25779" x2="9917" y2="25779"/>
                        <a14:foregroundMark x1="9091" y1="28329" x2="9091" y2="28329"/>
                        <a14:foregroundMark x1="79752" y1="23229" x2="79752" y2="23229"/>
                        <a14:foregroundMark x1="75207" y1="17847" x2="75207" y2="17847"/>
                        <a14:foregroundMark x1="78926" y1="18980" x2="80165" y2="18980"/>
                        <a14:foregroundMark x1="87190" y1="20113" x2="81818" y2="21246"/>
                        <a14:foregroundMark x1="66529" y1="22096" x2="83471" y2="20963"/>
                        <a14:foregroundMark x1="73140" y1="22663" x2="64050" y2="22096"/>
                        <a14:foregroundMark x1="69835" y1="65439" x2="68595" y2="64873"/>
                        <a14:foregroundMark x1="31405" y1="65156" x2="31405" y2="651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1553" y="0"/>
            <a:ext cx="1823537" cy="265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5628406" y="3429000"/>
            <a:ext cx="4535465" cy="29146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815404660"/>
              </p:ext>
            </p:extLst>
          </p:nvPr>
        </p:nvGraphicFramePr>
        <p:xfrm>
          <a:off x="3832138" y="117060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75362" y="1427967"/>
            <a:ext cx="4535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latin typeface="Sitka Subheading" panose="02000505000000020004" pitchFamily="2" charset="0"/>
              </a:rPr>
              <a:t>Когнитивно</a:t>
            </a:r>
            <a:r>
              <a:rPr lang="ru-RU" sz="3200" b="1" dirty="0" smtClean="0">
                <a:latin typeface="Sitka Subheading" panose="02000505000000020004" pitchFamily="2" charset="0"/>
              </a:rPr>
              <a:t>-поведенческая сфера</a:t>
            </a:r>
            <a:endParaRPr lang="en-US" sz="3200" b="1" dirty="0"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59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9333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Клинические проявления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518" y="1474896"/>
            <a:ext cx="6327615" cy="490332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4700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1. Рост 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Тенденция к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удлинению конечностей</a:t>
            </a:r>
            <a:r>
              <a:rPr lang="ru-RU" dirty="0" smtClean="0">
                <a:latin typeface="Sitka Subheading" panose="02000505000000020004" pitchFamily="2" charset="0"/>
              </a:rPr>
              <a:t> и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высокорослости</a:t>
            </a:r>
            <a:r>
              <a:rPr lang="ru-RU" dirty="0" smtClean="0">
                <a:latin typeface="Sitka Subheading" panose="02000505000000020004" pitchFamily="2" charset="0"/>
              </a:rPr>
              <a:t> (предположительно связано с наличием трех генов </a:t>
            </a:r>
            <a:r>
              <a:rPr lang="en-US" dirty="0" smtClean="0">
                <a:latin typeface="Sitka Subheading" panose="02000505000000020004" pitchFamily="2" charset="0"/>
              </a:rPr>
              <a:t>SHOX/PHOG)</a:t>
            </a: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Диспропорционально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увеличенные нижние конечности</a:t>
            </a:r>
            <a:r>
              <a:rPr lang="ru-RU" dirty="0" smtClean="0">
                <a:latin typeface="Sitka Subheading" panose="02000505000000020004" pitchFamily="2" charset="0"/>
              </a:rPr>
              <a:t> при нормально развитом туловище и верхних конечностях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Склонны к избыточному  накоплению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жира</a:t>
            </a:r>
            <a:r>
              <a:rPr lang="ru-RU" dirty="0" smtClean="0">
                <a:latin typeface="Sitka Subheading" panose="02000505000000020004" pitchFamily="2" charset="0"/>
              </a:rPr>
              <a:t> (отложение жира по женскому типу)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Незначительное развитие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мышечной массы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«</a:t>
            </a:r>
            <a:r>
              <a:rPr lang="ru-RU" dirty="0" err="1" smtClean="0">
                <a:latin typeface="Sitka Subheading" panose="02000505000000020004" pitchFamily="2" charset="0"/>
              </a:rPr>
              <a:t>Евнухоидное</a:t>
            </a:r>
            <a:r>
              <a:rPr lang="ru-RU" dirty="0" smtClean="0">
                <a:latin typeface="Sitka Subheading" panose="02000505000000020004" pitchFamily="2" charset="0"/>
              </a:rPr>
              <a:t> телосложение»</a:t>
            </a:r>
            <a:endParaRPr lang="en-US" dirty="0">
              <a:latin typeface="Sitka Subheading" panose="02000505000000020004" pitchFamily="2" charset="0"/>
            </a:endParaRPr>
          </a:p>
        </p:txBody>
      </p:sp>
      <p:pic>
        <p:nvPicPr>
          <p:cNvPr id="9218" name="Picture 2" descr="https://upload.wikimedia.org/wikipedia/commons/thumb/e/e7/Bodymorphproj_mkg_modA001_20070325_pos03.jpg/150px-Bodymorphproj_mkg_modA001_20070325_pos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781" y="1062717"/>
            <a:ext cx="1917526" cy="563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0638" y="1062718"/>
            <a:ext cx="1687423" cy="563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93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3667" y="-4892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Клинические проявления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2132"/>
            <a:ext cx="11074052" cy="255098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2. </a:t>
            </a:r>
            <a:r>
              <a:rPr lang="ru-RU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Гипогонадизм</a:t>
            </a:r>
            <a:r>
              <a:rPr lang="ru-RU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 и </a:t>
            </a:r>
            <a:r>
              <a:rPr lang="ru-RU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гипогенитализм</a:t>
            </a:r>
            <a:endParaRPr lang="ru-RU" dirty="0" smtClean="0">
              <a:solidFill>
                <a:srgbClr val="FF0000"/>
              </a:solidFill>
              <a:latin typeface="Sitka Subheading" panose="02000505000000020004" pitchFamily="2" charset="0"/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А) </a:t>
            </a:r>
            <a:r>
              <a:rPr lang="ru-RU" i="1" dirty="0" err="1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допубертатный</a:t>
            </a:r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 период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Маленькие </a:t>
            </a:r>
            <a:r>
              <a:rPr lang="ru-RU" dirty="0" err="1" smtClean="0">
                <a:latin typeface="Sitka Subheading" panose="02000505000000020004" pitchFamily="2" charset="0"/>
              </a:rPr>
              <a:t>атрофичные</a:t>
            </a:r>
            <a:r>
              <a:rPr lang="ru-RU" dirty="0" smtClean="0">
                <a:latin typeface="Sitka Subheading" panose="02000505000000020004" pitchFamily="2" charset="0"/>
              </a:rPr>
              <a:t> яички вследствие </a:t>
            </a: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дисгенезии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 семявыносящих канальцев </a:t>
            </a:r>
          </a:p>
          <a:p>
            <a:pPr marL="0" indent="0">
              <a:buNone/>
            </a:pP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Неопущение</a:t>
            </a:r>
            <a:r>
              <a:rPr lang="ru-RU" dirty="0" smtClean="0">
                <a:latin typeface="Sitka Subheading" panose="02000505000000020004" pitchFamily="2" charset="0"/>
              </a:rPr>
              <a:t> яичек в мошонку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Задержка </a:t>
            </a:r>
            <a:r>
              <a:rPr lang="ru-RU" dirty="0" err="1" smtClean="0">
                <a:latin typeface="Sitka Subheading" panose="02000505000000020004" pitchFamily="2" charset="0"/>
              </a:rPr>
              <a:t>пубертата</a:t>
            </a: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Б)  </a:t>
            </a:r>
            <a:r>
              <a:rPr lang="ru-RU" i="1" dirty="0" err="1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пубертат</a:t>
            </a:r>
            <a:endParaRPr lang="ru-RU" i="1" dirty="0" smtClean="0">
              <a:solidFill>
                <a:schemeClr val="accent5">
                  <a:lumMod val="75000"/>
                </a:schemeClr>
              </a:solidFill>
              <a:latin typeface="Sitka Subheading" panose="02000505000000020004" pitchFamily="2" charset="0"/>
            </a:endParaRP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 Прогрессирующее гонадотропин-зависимое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снижение количества гонадных </a:t>
            </a: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герминальных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 клеток</a:t>
            </a:r>
            <a:r>
              <a:rPr lang="ru-RU" dirty="0" smtClean="0">
                <a:latin typeface="Sitka Subheading" panose="02000505000000020004" pitchFamily="2" charset="0"/>
              </a:rPr>
              <a:t>   блокировка дальнейшего становления </a:t>
            </a:r>
            <a:r>
              <a:rPr lang="ru-RU" dirty="0" err="1" smtClean="0">
                <a:latin typeface="Sitka Subheading" panose="02000505000000020004" pitchFamily="2" charset="0"/>
              </a:rPr>
              <a:t>спематогенеза</a:t>
            </a:r>
            <a:r>
              <a:rPr lang="ru-RU" dirty="0" smtClean="0">
                <a:latin typeface="Sitka Subheading" panose="02000505000000020004" pitchFamily="2" charset="0"/>
              </a:rPr>
              <a:t>   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Снижение или отсутствие появления </a:t>
            </a: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оволосения</a:t>
            </a:r>
            <a:r>
              <a:rPr lang="ru-RU" dirty="0" smtClean="0">
                <a:latin typeface="Sitka Subheading" panose="02000505000000020004" pitchFamily="2" charset="0"/>
              </a:rPr>
              <a:t> (</a:t>
            </a:r>
            <a:r>
              <a:rPr lang="ru-RU" dirty="0" err="1" smtClean="0">
                <a:latin typeface="Sitka Subheading" panose="02000505000000020004" pitchFamily="2" charset="0"/>
              </a:rPr>
              <a:t>оволосение</a:t>
            </a:r>
            <a:r>
              <a:rPr lang="ru-RU" dirty="0" smtClean="0">
                <a:latin typeface="Sitka Subheading" panose="02000505000000020004" pitchFamily="2" charset="0"/>
              </a:rPr>
              <a:t> лобка по женскому типу) </a:t>
            </a:r>
            <a:endParaRPr lang="en-US" dirty="0">
              <a:latin typeface="Sitka Subheading" panose="02000505000000020004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533122"/>
            <a:ext cx="6629400" cy="30861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769268" y="3922010"/>
            <a:ext cx="41210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В) у взрослых: </a:t>
            </a:r>
          </a:p>
          <a:p>
            <a:r>
              <a:rPr lang="ru-RU" dirty="0" smtClean="0">
                <a:latin typeface="Sitka Subheading" panose="02000505000000020004" pitchFamily="2" charset="0"/>
              </a:rPr>
              <a:t>Распространенный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фиброз</a:t>
            </a:r>
            <a:r>
              <a:rPr lang="ru-RU" dirty="0" smtClean="0">
                <a:latin typeface="Sitka Subheading" panose="02000505000000020004" pitchFamily="2" charset="0"/>
              </a:rPr>
              <a:t> и </a:t>
            </a: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гиалинизация</a:t>
            </a:r>
            <a:r>
              <a:rPr lang="ru-RU" dirty="0" smtClean="0">
                <a:latin typeface="Sitka Subheading" panose="02000505000000020004" pitchFamily="2" charset="0"/>
              </a:rPr>
              <a:t> семявыносящих канальцев</a:t>
            </a:r>
          </a:p>
          <a:p>
            <a:r>
              <a:rPr lang="ru-RU" dirty="0" smtClean="0">
                <a:latin typeface="Sitka Subheading" panose="02000505000000020004" pitchFamily="2" charset="0"/>
              </a:rPr>
              <a:t>Отсутствие или серьезное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нарушение сперматогенеза</a:t>
            </a:r>
          </a:p>
          <a:p>
            <a:r>
              <a:rPr lang="ru-RU" dirty="0" err="1" smtClean="0">
                <a:latin typeface="Sitka Subheading" panose="02000505000000020004" pitchFamily="2" charset="0"/>
              </a:rPr>
              <a:t>Псевдоаденоматозные</a:t>
            </a:r>
            <a:r>
              <a:rPr lang="ru-RU" dirty="0" smtClean="0">
                <a:latin typeface="Sitka Subheading" panose="02000505000000020004" pitchFamily="2" charset="0"/>
              </a:rPr>
              <a:t> скопления клеток </a:t>
            </a:r>
            <a:r>
              <a:rPr lang="ru-RU" dirty="0" err="1" smtClean="0">
                <a:latin typeface="Sitka Subheading" panose="02000505000000020004" pitchFamily="2" charset="0"/>
              </a:rPr>
              <a:t>Лейдига</a:t>
            </a:r>
            <a:endParaRPr lang="en-US" dirty="0"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71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Клинические проявления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5189950" cy="36106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3. Гинекомастия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Двухсторонняя, безболезненная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Имеет необратимый характер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Не поддается медикаментозному лечению</a:t>
            </a:r>
          </a:p>
          <a:p>
            <a:pPr marL="0" indent="0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7898" y="1535696"/>
            <a:ext cx="5604354" cy="348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0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1124" y="-135629"/>
            <a:ext cx="7267493" cy="1325563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To sum up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2645" y="1057274"/>
            <a:ext cx="4187589" cy="5388681"/>
          </a:xfrm>
          <a:prstGeom prst="rect">
            <a:avLst/>
          </a:prstGeom>
        </p:spPr>
      </p:pic>
      <p:cxnSp>
        <p:nvCxnSpPr>
          <p:cNvPr id="10" name="Прямая со стрелкой 9"/>
          <p:cNvCxnSpPr/>
          <p:nvPr/>
        </p:nvCxnSpPr>
        <p:spPr>
          <a:xfrm flipV="1">
            <a:off x="6468533" y="2540000"/>
            <a:ext cx="1531701" cy="33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090928" y="2216834"/>
            <a:ext cx="3375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Снижение/отсутствие </a:t>
            </a:r>
            <a:r>
              <a:rPr lang="ru-RU" dirty="0" err="1" smtClean="0">
                <a:latin typeface="Sitka Subheading" panose="02000505000000020004" pitchFamily="2" charset="0"/>
              </a:rPr>
              <a:t>оволосения</a:t>
            </a:r>
            <a:r>
              <a:rPr lang="ru-RU" dirty="0" smtClean="0">
                <a:latin typeface="Sitka Subheading" panose="02000505000000020004" pitchFamily="2" charset="0"/>
              </a:rPr>
              <a:t> на теле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6513880" y="3395133"/>
            <a:ext cx="1531701" cy="33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408428" y="3088900"/>
            <a:ext cx="33753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Отложение жира по женскому типу (обычно избыточное)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6096000" y="1365074"/>
            <a:ext cx="1531701" cy="33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870795" y="1012000"/>
            <a:ext cx="3375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Рост выше среднего. </a:t>
            </a:r>
            <a:r>
              <a:rPr lang="ru-RU" dirty="0" err="1" smtClean="0">
                <a:latin typeface="Sitka Subheading" panose="02000505000000020004" pitchFamily="2" charset="0"/>
              </a:rPr>
              <a:t>Евнухоидное</a:t>
            </a:r>
            <a:r>
              <a:rPr lang="ru-RU" dirty="0" smtClean="0">
                <a:latin typeface="Sitka Subheading" panose="02000505000000020004" pitchFamily="2" charset="0"/>
              </a:rPr>
              <a:t> телосложение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6096000" y="3278541"/>
            <a:ext cx="1342481" cy="9717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627701" y="4137730"/>
            <a:ext cx="3375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Боли в спине. Остеопороз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6141347" y="4250266"/>
            <a:ext cx="1672621" cy="9155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935515" y="5002237"/>
            <a:ext cx="3375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Недостаточное развитие мышечной массы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 flipH="1" flipV="1">
            <a:off x="3812645" y="3718847"/>
            <a:ext cx="1486751" cy="163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66706" y="3462849"/>
            <a:ext cx="3375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Яички уменьшены в размере, уплотнены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flipH="1">
            <a:off x="4172442" y="4360762"/>
            <a:ext cx="1297488" cy="6945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16762" y="5002236"/>
            <a:ext cx="3375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Удлинение конечностей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flipH="1" flipV="1">
            <a:off x="3812645" y="2644460"/>
            <a:ext cx="1486751" cy="163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034262" y="2404191"/>
            <a:ext cx="3375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Гинекомастия</a:t>
            </a:r>
            <a:endParaRPr lang="en-US" dirty="0">
              <a:latin typeface="Sitka Subheading" panose="02000505000000020004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84101" y="1408259"/>
            <a:ext cx="3375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Снижение/отсутствие </a:t>
            </a:r>
            <a:r>
              <a:rPr lang="ru-RU" dirty="0" err="1" smtClean="0">
                <a:latin typeface="Sitka Subheading" panose="02000505000000020004" pitchFamily="2" charset="0"/>
              </a:rPr>
              <a:t>оволосения</a:t>
            </a:r>
            <a:r>
              <a:rPr lang="ru-RU" dirty="0" smtClean="0">
                <a:latin typeface="Sitka Subheading" panose="02000505000000020004" pitchFamily="2" charset="0"/>
              </a:rPr>
              <a:t> на лице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 flipH="1" flipV="1">
            <a:off x="4077811" y="1639776"/>
            <a:ext cx="1761168" cy="3110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 flipV="1">
            <a:off x="5150173" y="1186458"/>
            <a:ext cx="768817" cy="317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834734" y="838636"/>
            <a:ext cx="4486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Задержка психического развития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37" name="Прямая со стрелкой 36"/>
          <p:cNvCxnSpPr/>
          <p:nvPr/>
        </p:nvCxnSpPr>
        <p:spPr>
          <a:xfrm flipV="1">
            <a:off x="6468533" y="2021908"/>
            <a:ext cx="1531701" cy="3397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8150497" y="1767270"/>
            <a:ext cx="3375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Узкие плечи</a:t>
            </a:r>
            <a:endParaRPr lang="en-US" dirty="0">
              <a:latin typeface="Sitka Subheading" panose="02000505000000020004" pitchFamily="2" charset="0"/>
            </a:endParaRPr>
          </a:p>
        </p:txBody>
      </p:sp>
      <p:cxnSp>
        <p:nvCxnSpPr>
          <p:cNvPr id="41" name="Прямая со стрелкой 40"/>
          <p:cNvCxnSpPr/>
          <p:nvPr/>
        </p:nvCxnSpPr>
        <p:spPr>
          <a:xfrm flipH="1">
            <a:off x="4381762" y="3757630"/>
            <a:ext cx="1510141" cy="4904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555115" y="4231278"/>
            <a:ext cx="33753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itka Subheading" panose="02000505000000020004" pitchFamily="2" charset="0"/>
              </a:rPr>
              <a:t>Снижение либидо и потенции</a:t>
            </a:r>
          </a:p>
          <a:p>
            <a:r>
              <a:rPr lang="ru-RU" dirty="0" smtClean="0">
                <a:latin typeface="Sitka Subheading" panose="02000505000000020004" pitchFamily="2" charset="0"/>
              </a:rPr>
              <a:t>Бесплодие</a:t>
            </a:r>
            <a:endParaRPr lang="en-US" dirty="0"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83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Диагностика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1105444" cy="3610671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Анамнез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Sitka Subheading" panose="02000505000000020004" pitchFamily="2" charset="0"/>
              </a:rPr>
              <a:t>Особенности </a:t>
            </a: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пубертата</a:t>
            </a:r>
            <a:r>
              <a:rPr lang="ru-RU" dirty="0" smtClean="0">
                <a:latin typeface="Sitka Subheading" panose="02000505000000020004" pitchFamily="2" charset="0"/>
              </a:rPr>
              <a:t> (замедленное появление вторичных половых признаков)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Sitka Subheading" panose="02000505000000020004" pitchFamily="2" charset="0"/>
              </a:rPr>
              <a:t>Степень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вирилизации</a:t>
            </a:r>
            <a:r>
              <a:rPr lang="ru-RU" dirty="0" smtClean="0">
                <a:latin typeface="Sitka Subheading" panose="02000505000000020004" pitchFamily="2" charset="0"/>
              </a:rPr>
              <a:t> (снижена)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Психические функции</a:t>
            </a:r>
            <a:r>
              <a:rPr lang="ru-RU" dirty="0" smtClean="0">
                <a:latin typeface="Sitka Subheading" panose="02000505000000020004" pitchFamily="2" charset="0"/>
              </a:rPr>
              <a:t> (интеллектуальное развитие умеренно снижено, </a:t>
            </a:r>
            <a:r>
              <a:rPr lang="ru-RU" dirty="0" err="1" smtClean="0">
                <a:latin typeface="Sitka Subheading" panose="02000505000000020004" pitchFamily="2" charset="0"/>
              </a:rPr>
              <a:t>девиантное</a:t>
            </a:r>
            <a:r>
              <a:rPr lang="ru-RU" dirty="0" smtClean="0">
                <a:latin typeface="Sitka Subheading" panose="02000505000000020004" pitchFamily="2" charset="0"/>
              </a:rPr>
              <a:t> поведение)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Сексуальная функция</a:t>
            </a:r>
            <a:r>
              <a:rPr lang="ru-RU" dirty="0" smtClean="0">
                <a:latin typeface="Sitka Subheading" panose="02000505000000020004" pitchFamily="2" charset="0"/>
              </a:rPr>
              <a:t> (снижение либидо и потенции)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Бесплодие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38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Диагностика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71324"/>
            <a:ext cx="11105444" cy="544688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8000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2. Осмотр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u="sng" dirty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 </a:t>
            </a:r>
            <a:r>
              <a:rPr lang="ru-RU" b="1" u="sng" dirty="0" err="1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Препубертатный</a:t>
            </a:r>
            <a:r>
              <a:rPr lang="ru-RU" b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 период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Отсутствие изменений уровня гормонов до наступления </a:t>
            </a:r>
            <a:r>
              <a:rPr lang="ru-RU" dirty="0" err="1" smtClean="0">
                <a:latin typeface="Sitka Subheading" panose="02000505000000020004" pitchFamily="2" charset="0"/>
              </a:rPr>
              <a:t>пубертата</a:t>
            </a:r>
            <a:endParaRPr lang="ru-RU" dirty="0" smtClean="0">
              <a:latin typeface="Sitka Subheading" panose="02000505000000020004" pitchFamily="2" charset="0"/>
            </a:endParaRPr>
          </a:p>
          <a:p>
            <a:pPr>
              <a:buFontTx/>
              <a:buChar char="-"/>
            </a:pPr>
            <a:r>
              <a:rPr lang="ru-RU" dirty="0" err="1" smtClean="0">
                <a:latin typeface="Sitka Subheading" panose="02000505000000020004" pitchFamily="2" charset="0"/>
              </a:rPr>
              <a:t>Неопущение</a:t>
            </a:r>
            <a:r>
              <a:rPr lang="ru-RU" dirty="0" smtClean="0">
                <a:latin typeface="Sitka Subheading" panose="02000505000000020004" pitchFamily="2" charset="0"/>
              </a:rPr>
              <a:t> яичек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Яички уменьшены в размере (не значительно)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Подростковый период 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Яички уменьшены в размере по сравнению с возрастной нормой (менее 4 мл в объеме или 2,5 см в длину)*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Замедление появления вторичных половых признаков (</a:t>
            </a:r>
            <a:r>
              <a:rPr lang="ru-RU" dirty="0" err="1" smtClean="0">
                <a:latin typeface="Sitka Subheading" panose="02000505000000020004" pitchFamily="2" charset="0"/>
              </a:rPr>
              <a:t>оволосение</a:t>
            </a:r>
            <a:r>
              <a:rPr lang="ru-RU" dirty="0" smtClean="0">
                <a:latin typeface="Sitka Subheading" panose="02000505000000020004" pitchFamily="2" charset="0"/>
              </a:rPr>
              <a:t> лобка, подмышек, лица)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Гинекомастия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Распределение жира по женскому типу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Рост выше среднего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Слабое развитие мышц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Взрослые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Яички уменьшены в размере по сравнению с возрастной нормой (менее 4 мл в объеме или 2,5 см в длину), снижение </a:t>
            </a:r>
            <a:r>
              <a:rPr lang="ru-RU" dirty="0" err="1" smtClean="0">
                <a:latin typeface="Sitka Subheading" panose="02000505000000020004" pitchFamily="2" charset="0"/>
              </a:rPr>
              <a:t>оволосения</a:t>
            </a:r>
            <a:endParaRPr lang="ru-RU" dirty="0" smtClean="0">
              <a:latin typeface="Sitka Subheading" panose="02000505000000020004" pitchFamily="2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Гинекомастия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Распределение жира по женскому типу (обычно - избыточный вес)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Рост выше среднего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Слабое развитие мышц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* - яички могут развиваться нормально до наступления средины </a:t>
            </a:r>
            <a:r>
              <a:rPr lang="ru-RU" dirty="0" err="1" smtClean="0">
                <a:latin typeface="Sitka Subheading" panose="02000505000000020004" pitchFamily="2" charset="0"/>
              </a:rPr>
              <a:t>пубертата</a:t>
            </a:r>
            <a:r>
              <a:rPr lang="ru-RU" dirty="0" smtClean="0">
                <a:latin typeface="Sitka Subheading" panose="02000505000000020004" pitchFamily="2" charset="0"/>
              </a:rPr>
              <a:t>, а затем могут подвергнуться обратному развитию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9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Диагностика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7499" y="1665289"/>
            <a:ext cx="5050367" cy="5080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i="1" u="sng" dirty="0" err="1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Кариотипирование</a:t>
            </a:r>
            <a:endParaRPr lang="ru-RU" b="1" i="1" u="sng" dirty="0" smtClean="0">
              <a:solidFill>
                <a:schemeClr val="accent5">
                  <a:lumMod val="75000"/>
                </a:schemeClr>
              </a:solidFill>
              <a:latin typeface="Sitka Subheading" panose="02000505000000020004" pitchFamily="2" charset="0"/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47, </a:t>
            </a:r>
            <a:r>
              <a:rPr lang="en-US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XXY</a:t>
            </a:r>
          </a:p>
          <a:p>
            <a:pPr>
              <a:buFontTx/>
              <a:buChar char="-"/>
            </a:pPr>
            <a:r>
              <a:rPr lang="en-US" dirty="0" smtClean="0">
                <a:latin typeface="Sitka Subheading" panose="02000505000000020004" pitchFamily="2" charset="0"/>
              </a:rPr>
              <a:t>10% - </a:t>
            </a:r>
            <a:r>
              <a:rPr lang="ru-RU" dirty="0" smtClean="0">
                <a:latin typeface="Sitka Subheading" panose="02000505000000020004" pitchFamily="2" charset="0"/>
              </a:rPr>
              <a:t>мозаики 46</a:t>
            </a:r>
            <a:r>
              <a:rPr lang="en-US" dirty="0" smtClean="0">
                <a:latin typeface="Sitka Subheading" panose="02000505000000020004" pitchFamily="2" charset="0"/>
              </a:rPr>
              <a:t>,</a:t>
            </a:r>
            <a:r>
              <a:rPr lang="ru-RU" dirty="0" smtClean="0">
                <a:latin typeface="Sitka Subheading" panose="02000505000000020004" pitchFamily="2" charset="0"/>
              </a:rPr>
              <a:t> </a:t>
            </a:r>
            <a:r>
              <a:rPr lang="en-US" dirty="0" smtClean="0">
                <a:latin typeface="Sitka Subheading" panose="02000505000000020004" pitchFamily="2" charset="0"/>
              </a:rPr>
              <a:t>XY/ 47, XXY</a:t>
            </a:r>
          </a:p>
          <a:p>
            <a:pPr>
              <a:buFontTx/>
              <a:buChar char="-"/>
            </a:pPr>
            <a:endParaRPr lang="en-US" dirty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r>
              <a:rPr lang="ru-RU" b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Дополнительные анализы:</a:t>
            </a:r>
          </a:p>
          <a:p>
            <a:r>
              <a:rPr lang="ru-RU" dirty="0" smtClean="0">
                <a:latin typeface="Sitka Subheading" panose="02000505000000020004" pitchFamily="2" charset="0"/>
              </a:rPr>
              <a:t>Денситометрия (остеопороз)</a:t>
            </a:r>
          </a:p>
          <a:p>
            <a:r>
              <a:rPr lang="ru-RU" dirty="0" err="1" smtClean="0">
                <a:latin typeface="Sitka Subheading" panose="02000505000000020004" pitchFamily="2" charset="0"/>
              </a:rPr>
              <a:t>Спермограмма</a:t>
            </a:r>
            <a:r>
              <a:rPr lang="ru-RU" dirty="0" smtClean="0">
                <a:latin typeface="Sitka Subheading" panose="02000505000000020004" pitchFamily="2" charset="0"/>
              </a:rPr>
              <a:t> (азооспермия)</a:t>
            </a:r>
          </a:p>
          <a:p>
            <a:r>
              <a:rPr lang="ru-RU" dirty="0" err="1" smtClean="0">
                <a:latin typeface="Sitka Subheading" panose="02000505000000020004" pitchFamily="2" charset="0"/>
              </a:rPr>
              <a:t>Тиреоидный</a:t>
            </a:r>
            <a:r>
              <a:rPr lang="ru-RU" dirty="0" smtClean="0">
                <a:latin typeface="Sitka Subheading" panose="02000505000000020004" pitchFamily="2" charset="0"/>
              </a:rPr>
              <a:t> профиль (гипотиреоз)</a:t>
            </a:r>
          </a:p>
          <a:p>
            <a:r>
              <a:rPr lang="ru-RU" dirty="0" smtClean="0">
                <a:latin typeface="Sitka Subheading" panose="02000505000000020004" pitchFamily="2" charset="0"/>
              </a:rPr>
              <a:t>Глюкоза крови натощак (сахарный диабет)</a:t>
            </a:r>
          </a:p>
          <a:p>
            <a:pPr marL="0" indent="0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515100" y="1411112"/>
            <a:ext cx="5202767" cy="50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990600" y="1563512"/>
            <a:ext cx="5822244" cy="5080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3. Лабораторная диагностика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Гормональные исследования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Sitka Subheading" panose="02000505000000020004" pitchFamily="2" charset="0"/>
              </a:rPr>
              <a:t> Общий </a:t>
            </a: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тестостерон</a:t>
            </a:r>
            <a:r>
              <a:rPr lang="ru-RU" dirty="0" smtClean="0">
                <a:latin typeface="Sitka Subheading" panose="02000505000000020004" pitchFamily="2" charset="0"/>
              </a:rPr>
              <a:t> (2 забора крови натощак в 2 разных утра)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Снижен/нормальный уровень со средины </a:t>
            </a:r>
            <a:r>
              <a:rPr lang="ru-RU" dirty="0" err="1" smtClean="0">
                <a:latin typeface="Sitka Subheading" panose="02000505000000020004" pitchFamily="2" charset="0"/>
              </a:rPr>
              <a:t>пубертата</a:t>
            </a:r>
            <a:r>
              <a:rPr lang="ru-RU" dirty="0" smtClean="0">
                <a:latin typeface="Sitka Subheading" panose="02000505000000020004" pitchFamily="2" charset="0"/>
              </a:rPr>
              <a:t> </a:t>
            </a:r>
          </a:p>
          <a:p>
            <a:pPr>
              <a:buFontTx/>
              <a:buChar char="-"/>
            </a:pPr>
            <a:endParaRPr lang="ru-RU" dirty="0" smtClean="0">
              <a:latin typeface="Sitka Subheading" panose="02000505000000020004" pitchFamily="2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b="1" i="1" u="sng" dirty="0" err="1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Лютеинизирующий</a:t>
            </a: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 гормон </a:t>
            </a:r>
          </a:p>
          <a:p>
            <a:pPr>
              <a:buFontTx/>
              <a:buChar char="-"/>
            </a:pPr>
            <a:r>
              <a:rPr lang="ru-RU" dirty="0" smtClean="0">
                <a:latin typeface="Sitka Subheading" panose="02000505000000020004" pitchFamily="2" charset="0"/>
              </a:rPr>
              <a:t>Повышен со средины </a:t>
            </a:r>
            <a:r>
              <a:rPr lang="ru-RU" dirty="0" err="1" smtClean="0">
                <a:latin typeface="Sitka Subheading" panose="02000505000000020004" pitchFamily="2" charset="0"/>
              </a:rPr>
              <a:t>пубертата</a:t>
            </a:r>
            <a:endParaRPr lang="ru-RU" dirty="0" smtClean="0">
              <a:latin typeface="Sitka Subheading" panose="02000505000000020004" pitchFamily="2" charset="0"/>
            </a:endParaRPr>
          </a:p>
          <a:p>
            <a:pPr>
              <a:buFontTx/>
              <a:buChar char="-"/>
            </a:pPr>
            <a:endParaRPr lang="ru-RU" dirty="0" smtClean="0">
              <a:latin typeface="Sitka Subheading" panose="02000505000000020004" pitchFamily="2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Фолликулостимулирующий гормон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- Повышен со средины </a:t>
            </a:r>
            <a:r>
              <a:rPr lang="ru-RU" dirty="0" err="1" smtClean="0">
                <a:latin typeface="Sitka Subheading" panose="02000505000000020004" pitchFamily="2" charset="0"/>
              </a:rPr>
              <a:t>пубертата</a:t>
            </a: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55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1245" y="170831"/>
            <a:ext cx="11003844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Повышенная настороженность в отношении: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9489" y="1667225"/>
            <a:ext cx="11105444" cy="295768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Опухолей:</a:t>
            </a:r>
            <a:r>
              <a:rPr lang="ru-RU" dirty="0" smtClean="0">
                <a:latin typeface="Sitka Subheading" panose="02000505000000020004" pitchFamily="2" charset="0"/>
              </a:rPr>
              <a:t> </a:t>
            </a:r>
            <a:r>
              <a:rPr lang="ru-RU" dirty="0" err="1" smtClean="0">
                <a:latin typeface="Sitka Subheading" panose="02000505000000020004" pitchFamily="2" charset="0"/>
              </a:rPr>
              <a:t>лимфомы</a:t>
            </a:r>
            <a:r>
              <a:rPr lang="ru-RU" dirty="0" smtClean="0">
                <a:latin typeface="Sitka Subheading" panose="02000505000000020004" pitchFamily="2" charset="0"/>
              </a:rPr>
              <a:t>, тератомы, лейкемия, опухоли из </a:t>
            </a:r>
            <a:r>
              <a:rPr lang="ru-RU" dirty="0" err="1" smtClean="0">
                <a:latin typeface="Sitka Subheading" panose="02000505000000020004" pitchFamily="2" charset="0"/>
              </a:rPr>
              <a:t>герминальных</a:t>
            </a:r>
            <a:r>
              <a:rPr lang="ru-RU" dirty="0" smtClean="0">
                <a:latin typeface="Sitka Subheading" panose="02000505000000020004" pitchFamily="2" charset="0"/>
              </a:rPr>
              <a:t> клеток, карцинома молочной железы</a:t>
            </a:r>
          </a:p>
          <a:p>
            <a:pPr marL="514350" indent="-514350">
              <a:buAutoNum type="arabicParenR"/>
            </a:pP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Эндокринных заболеваний:</a:t>
            </a:r>
            <a:r>
              <a:rPr lang="ru-RU" dirty="0" smtClean="0">
                <a:latin typeface="Sitka Subheading" panose="02000505000000020004" pitchFamily="2" charset="0"/>
              </a:rPr>
              <a:t> гипотиреоз, сахарный диабет (1 и 2 тип)</a:t>
            </a:r>
          </a:p>
          <a:p>
            <a:pPr marL="514350" indent="-514350">
              <a:buAutoNum type="arabicParenR"/>
            </a:pP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Сердечно-сосудистых заболеваний: </a:t>
            </a:r>
            <a:r>
              <a:rPr lang="ru-RU" dirty="0" smtClean="0">
                <a:latin typeface="Sitka Subheading" panose="02000505000000020004" pitchFamily="2" charset="0"/>
              </a:rPr>
              <a:t>варикозное расширение вен, тромбоз венозных сосудов</a:t>
            </a:r>
          </a:p>
          <a:p>
            <a:pPr marL="514350" indent="-514350">
              <a:buAutoNum type="arabicParenR"/>
            </a:pPr>
            <a:r>
              <a:rPr lang="ru-RU" b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Аутоиммунных заболеваний:</a:t>
            </a:r>
            <a:r>
              <a:rPr lang="ru-RU" dirty="0" smtClean="0">
                <a:latin typeface="Sitka Subheading" panose="02000505000000020004" pitchFamily="2" charset="0"/>
              </a:rPr>
              <a:t> СКВ, </a:t>
            </a:r>
            <a:r>
              <a:rPr lang="ru-RU" dirty="0" err="1" smtClean="0">
                <a:latin typeface="Sitka Subheading" panose="02000505000000020004" pitchFamily="2" charset="0"/>
              </a:rPr>
              <a:t>целиакия</a:t>
            </a:r>
            <a:r>
              <a:rPr lang="ru-RU" dirty="0" smtClean="0">
                <a:latin typeface="Sitka Subheading" panose="02000505000000020004" pitchFamily="2" charset="0"/>
              </a:rPr>
              <a:t>, </a:t>
            </a:r>
            <a:r>
              <a:rPr lang="ru-RU" dirty="0" err="1" smtClean="0">
                <a:latin typeface="Sitka Subheading" panose="02000505000000020004" pitchFamily="2" charset="0"/>
              </a:rPr>
              <a:t>тиреоидиты</a:t>
            </a:r>
            <a:endParaRPr lang="en-US" dirty="0">
              <a:latin typeface="Sitka Subheading" panose="02000505000000020004" pitchFamily="2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702733" y="5205944"/>
            <a:ext cx="11105444" cy="2957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b="1" u="sng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! Смертность от ИБС и рака простаты ниже, чем в популяции  </a:t>
            </a:r>
            <a:endParaRPr lang="en-US" b="1" u="sng" dirty="0">
              <a:solidFill>
                <a:srgbClr val="FF0000"/>
              </a:solidFill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41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Лечение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11112"/>
            <a:ext cx="11105444" cy="508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Заместительная терапия андрогенами </a:t>
            </a:r>
          </a:p>
          <a:p>
            <a:pPr marL="0" indent="0">
              <a:buNone/>
            </a:pP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latin typeface="Sitka Subheading" panose="02000505000000020004" pitchFamily="2" charset="0"/>
              </a:rPr>
              <a:t>Ранний пубертатный период:</a:t>
            </a:r>
            <a:r>
              <a:rPr lang="ru-RU" dirty="0" smtClean="0">
                <a:latin typeface="Sitka Subheading" panose="02000505000000020004" pitchFamily="2" charset="0"/>
              </a:rPr>
              <a:t> 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50 мг масла </a:t>
            </a:r>
            <a:r>
              <a:rPr lang="ru-RU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энантата</a:t>
            </a:r>
            <a:r>
              <a:rPr lang="ru-RU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 тестостерона  </a:t>
            </a:r>
            <a:r>
              <a:rPr lang="ru-RU" dirty="0" smtClean="0">
                <a:latin typeface="Sitka Subheading" panose="02000505000000020004" pitchFamily="2" charset="0"/>
              </a:rPr>
              <a:t>в/м каждые 4 недели с постепенным увеличением доза при необходимости до достижения концентрации тестостерона, соответствующей возрасту и стадии развития </a:t>
            </a:r>
          </a:p>
          <a:p>
            <a:pPr marL="0" indent="0">
              <a:buNone/>
            </a:pPr>
            <a:endParaRPr lang="ru-RU" dirty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latin typeface="Sitka Subheading" panose="02000505000000020004" pitchFamily="2" charset="0"/>
              </a:rPr>
              <a:t>Взрослым:</a:t>
            </a:r>
            <a:r>
              <a:rPr lang="ru-RU" i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 </a:t>
            </a:r>
            <a:r>
              <a:rPr lang="ru-RU" dirty="0" err="1" smtClean="0">
                <a:latin typeface="Sitka Subheading" panose="02000505000000020004" pitchFamily="2" charset="0"/>
              </a:rPr>
              <a:t>трансдермальные</a:t>
            </a:r>
            <a:r>
              <a:rPr lang="ru-RU" dirty="0" smtClean="0">
                <a:latin typeface="Sitka Subheading" panose="02000505000000020004" pitchFamily="2" charset="0"/>
              </a:rPr>
              <a:t> препараты (пластырь/гель)</a:t>
            </a:r>
          </a:p>
          <a:p>
            <a:pPr marL="0" indent="0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60356" y="0"/>
            <a:ext cx="47074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! </a:t>
            </a:r>
            <a:r>
              <a:rPr lang="en-US" sz="2400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N.B.</a:t>
            </a:r>
            <a:r>
              <a:rPr lang="ru-RU" sz="2400" b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 Ранняя диагностика и лечение улучшают прогноз</a:t>
            </a:r>
            <a:endParaRPr lang="en-US" sz="2400" b="1" dirty="0">
              <a:solidFill>
                <a:srgbClr val="FF0000"/>
              </a:solidFill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06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Лечение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11112"/>
            <a:ext cx="4806244" cy="508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u="sng" dirty="0" smtClean="0">
                <a:solidFill>
                  <a:schemeClr val="accent5">
                    <a:lumMod val="75000"/>
                  </a:schemeClr>
                </a:solidFill>
                <a:latin typeface="Sitka Subheading" panose="02000505000000020004" pitchFamily="2" charset="0"/>
              </a:rPr>
              <a:t>Лечение гинекомастии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Возможно уменьшение гинекомастии на фоне лечения </a:t>
            </a:r>
            <a:r>
              <a:rPr lang="ru-RU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тестостероном</a:t>
            </a:r>
            <a:r>
              <a:rPr lang="ru-RU" dirty="0" smtClean="0">
                <a:latin typeface="Sitka Subheading" panose="02000505000000020004" pitchFamily="2" charset="0"/>
              </a:rPr>
              <a:t> (в течение 12 </a:t>
            </a:r>
            <a:r>
              <a:rPr lang="ru-RU" dirty="0" err="1" smtClean="0">
                <a:latin typeface="Sitka Subheading" panose="02000505000000020004" pitchFamily="2" charset="0"/>
              </a:rPr>
              <a:t>мес</a:t>
            </a:r>
            <a:r>
              <a:rPr lang="ru-RU" dirty="0" smtClean="0">
                <a:latin typeface="Sitka Subheading" panose="02000505000000020004" pitchFamily="2" charset="0"/>
              </a:rPr>
              <a:t>)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При отсутствии значительного эффекта и сильном психологическом дискомфорте - </a:t>
            </a: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маммопластика</a:t>
            </a:r>
            <a:endParaRPr lang="ru-RU" i="1" dirty="0" smtClean="0">
              <a:solidFill>
                <a:srgbClr val="FF0000"/>
              </a:solidFill>
              <a:latin typeface="Sitka Subheading" panose="02000505000000020004" pitchFamily="2" charset="0"/>
            </a:endParaRPr>
          </a:p>
          <a:p>
            <a:pPr marL="0" indent="0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  <p:pic>
        <p:nvPicPr>
          <p:cNvPr id="12292" name="Picture 4" descr="Image result for Ð¼Ð°Ð¼Ð¼Ð¾Ð¿Ð»Ð°ÑÑÐ¸ÐºÐ° Ñ Ð¼ÑÐ¶ÑÐ¸Ð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800" y="1690688"/>
            <a:ext cx="5907852" cy="443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4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Бесплодие?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11112"/>
            <a:ext cx="11026422" cy="5080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При использовании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хирургических методик </a:t>
            </a:r>
            <a:r>
              <a:rPr lang="ru-RU" dirty="0" smtClean="0">
                <a:latin typeface="Sitka Subheading" panose="02000505000000020004" pitchFamily="2" charset="0"/>
              </a:rPr>
              <a:t>сперма была обнаружена у </a:t>
            </a:r>
            <a:r>
              <a:rPr lang="ru-RU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50%</a:t>
            </a:r>
            <a:r>
              <a:rPr lang="ru-RU" dirty="0" smtClean="0">
                <a:latin typeface="Sitka Subheading" panose="02000505000000020004" pitchFamily="2" charset="0"/>
              </a:rPr>
              <a:t> «</a:t>
            </a:r>
            <a:r>
              <a:rPr lang="ru-RU" dirty="0" err="1" smtClean="0">
                <a:latin typeface="Sitka Subheading" panose="02000505000000020004" pitchFamily="2" charset="0"/>
              </a:rPr>
              <a:t>немозаичных</a:t>
            </a:r>
            <a:r>
              <a:rPr lang="ru-RU" dirty="0" smtClean="0">
                <a:latin typeface="Sitka Subheading" panose="02000505000000020004" pitchFamily="2" charset="0"/>
              </a:rPr>
              <a:t>» пациентов с синдромом </a:t>
            </a:r>
            <a:r>
              <a:rPr lang="ru-RU" dirty="0" err="1" smtClean="0">
                <a:latin typeface="Sitka Subheading" panose="02000505000000020004" pitchFamily="2" charset="0"/>
              </a:rPr>
              <a:t>Клайнфельтера</a:t>
            </a: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Интрацитоплазменные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 инъекции </a:t>
            </a:r>
            <a:r>
              <a:rPr lang="ru-RU" dirty="0" smtClean="0">
                <a:latin typeface="Sitka Subheading" panose="02000505000000020004" pitchFamily="2" charset="0"/>
              </a:rPr>
              <a:t>спермы, хирургически извлеченной из яичек пациентов, используются для оплодотворения яйцеклеток (большинство детей, рожденных от отцов с синдромом </a:t>
            </a:r>
            <a:r>
              <a:rPr lang="ru-RU" dirty="0" err="1" smtClean="0">
                <a:latin typeface="Sitka Subheading" panose="02000505000000020004" pitchFamily="2" charset="0"/>
              </a:rPr>
              <a:t>Клайнфельтера</a:t>
            </a:r>
            <a:r>
              <a:rPr lang="ru-RU" dirty="0" smtClean="0">
                <a:latin typeface="Sitka Subheading" panose="02000505000000020004" pitchFamily="2" charset="0"/>
              </a:rPr>
              <a:t> имели 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нормальный кариотип</a:t>
            </a:r>
            <a:r>
              <a:rPr lang="ru-RU" dirty="0" smtClean="0">
                <a:latin typeface="Sitka Subheading" panose="02000505000000020004" pitchFamily="2" charset="0"/>
              </a:rPr>
              <a:t>)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!</a:t>
            </a:r>
            <a:r>
              <a:rPr lang="ru-RU" dirty="0" smtClean="0">
                <a:latin typeface="Sitka Subheading" panose="02000505000000020004" pitchFamily="2" charset="0"/>
              </a:rPr>
              <a:t> Рекомендовано проводить </a:t>
            </a: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предимплантационный</a:t>
            </a: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 </a:t>
            </a:r>
          </a:p>
          <a:p>
            <a:pPr marL="0" indent="0">
              <a:buNone/>
            </a:pPr>
            <a:r>
              <a:rPr lang="ru-RU" i="1" dirty="0" smtClean="0">
                <a:solidFill>
                  <a:srgbClr val="FF0000"/>
                </a:solidFill>
                <a:latin typeface="Sitka Subheading" panose="02000505000000020004" pitchFamily="2" charset="0"/>
              </a:rPr>
              <a:t>генетический анализ</a:t>
            </a:r>
          </a:p>
          <a:p>
            <a:pPr marL="0" indent="0">
              <a:buNone/>
            </a:pPr>
            <a:r>
              <a:rPr lang="ru-RU" dirty="0" smtClean="0">
                <a:latin typeface="Sitka Subheading" panose="02000505000000020004" pitchFamily="2" charset="0"/>
              </a:rPr>
              <a:t>Предполагается, что </a:t>
            </a:r>
            <a:r>
              <a:rPr lang="ru-RU" dirty="0" err="1" smtClean="0">
                <a:latin typeface="Sitka Subheading" panose="02000505000000020004" pitchFamily="2" charset="0"/>
              </a:rPr>
              <a:t>эякуляты</a:t>
            </a:r>
            <a:r>
              <a:rPr lang="ru-RU" dirty="0" smtClean="0">
                <a:latin typeface="Sitka Subheading" panose="02000505000000020004" pitchFamily="2" charset="0"/>
              </a:rPr>
              <a:t>, полученные в раннем пубертатном периоде содержат большее количество жизнеспособных сперматозоидов, рекомендована </a:t>
            </a:r>
            <a:r>
              <a:rPr lang="ru-RU" i="1" dirty="0" err="1" smtClean="0">
                <a:solidFill>
                  <a:srgbClr val="FF0000"/>
                </a:solidFill>
                <a:latin typeface="Sitka Subheading" panose="02000505000000020004" pitchFamily="2" charset="0"/>
              </a:rPr>
              <a:t>криоконсервация</a:t>
            </a:r>
            <a:endParaRPr lang="ru-RU" i="1" dirty="0" smtClean="0">
              <a:solidFill>
                <a:srgbClr val="FF0000"/>
              </a:solidFill>
              <a:latin typeface="Sitka Subheading" panose="02000505000000020004" pitchFamily="2" charset="0"/>
            </a:endParaRPr>
          </a:p>
          <a:p>
            <a:pPr marL="0" indent="0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  <p:pic>
        <p:nvPicPr>
          <p:cNvPr id="18434" name="Picture 2" descr="https://upload.wikimedia.org/wikipedia/commons/thumb/7/79/Icsi.JPG/220px-Ics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300" y="3305087"/>
            <a:ext cx="2095500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44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Sitka Subheading" panose="02000505000000020004" pitchFamily="2" charset="0"/>
              </a:rPr>
              <a:t>Список использованной литературы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Sitka Subheading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AutoNum type="arabicPeriod"/>
            </a:pPr>
            <a:r>
              <a:rPr lang="ru-RU" dirty="0" err="1" smtClean="0">
                <a:latin typeface="Sitka Subheading" panose="02000505000000020004" pitchFamily="2" charset="0"/>
              </a:rPr>
              <a:t>Гарднер</a:t>
            </a:r>
            <a:r>
              <a:rPr lang="ru-RU" dirty="0" smtClean="0">
                <a:latin typeface="Sitka Subheading" panose="02000505000000020004" pitchFamily="2" charset="0"/>
              </a:rPr>
              <a:t> Д., </a:t>
            </a:r>
            <a:r>
              <a:rPr lang="ru-RU" dirty="0" err="1" smtClean="0">
                <a:latin typeface="Sitka Subheading" panose="02000505000000020004" pitchFamily="2" charset="0"/>
              </a:rPr>
              <a:t>Шобек</a:t>
            </a:r>
            <a:r>
              <a:rPr lang="ru-RU" dirty="0" smtClean="0">
                <a:latin typeface="Sitka Subheading" panose="02000505000000020004" pitchFamily="2" charset="0"/>
              </a:rPr>
              <a:t> Д. Базисная и клиническая эндокринология. Книга 2/ Пер. с англ. – М.: Издательство БИНОМ, 2015. – 696 стр.</a:t>
            </a:r>
          </a:p>
          <a:p>
            <a:pPr marL="514350" indent="-514350">
              <a:buAutoNum type="arabicPeriod"/>
            </a:pPr>
            <a:r>
              <a:rPr lang="uk-UA" dirty="0" smtClean="0">
                <a:latin typeface="Sitka Subheading" panose="02000505000000020004" pitchFamily="2" charset="0"/>
              </a:rPr>
              <a:t>Медична генетика: Підручник / </a:t>
            </a:r>
            <a:r>
              <a:rPr lang="uk-UA" dirty="0" err="1" smtClean="0">
                <a:latin typeface="Sitka Subheading" panose="02000505000000020004" pitchFamily="2" charset="0"/>
              </a:rPr>
              <a:t>Кол</a:t>
            </a:r>
            <a:r>
              <a:rPr lang="uk-UA" dirty="0" smtClean="0">
                <a:latin typeface="Sitka Subheading" panose="02000505000000020004" pitchFamily="2" charset="0"/>
              </a:rPr>
              <a:t>. </a:t>
            </a:r>
            <a:r>
              <a:rPr lang="uk-UA" dirty="0" err="1">
                <a:latin typeface="Sitka Subheading" panose="02000505000000020004" pitchFamily="2" charset="0"/>
              </a:rPr>
              <a:t>а</a:t>
            </a:r>
            <a:r>
              <a:rPr lang="uk-UA" dirty="0" err="1" smtClean="0">
                <a:latin typeface="Sitka Subheading" panose="02000505000000020004" pitchFamily="2" charset="0"/>
              </a:rPr>
              <a:t>вт</a:t>
            </a:r>
            <a:r>
              <a:rPr lang="uk-UA" dirty="0" smtClean="0">
                <a:latin typeface="Sitka Subheading" panose="02000505000000020004" pitchFamily="2" charset="0"/>
              </a:rPr>
              <a:t>.; За ред. О.Я. </a:t>
            </a:r>
            <a:r>
              <a:rPr lang="uk-UA" dirty="0" err="1" smtClean="0">
                <a:latin typeface="Sitka Subheading" panose="02000505000000020004" pitchFamily="2" charset="0"/>
              </a:rPr>
              <a:t>Гречаніної</a:t>
            </a:r>
            <a:r>
              <a:rPr lang="uk-UA" dirty="0" smtClean="0">
                <a:latin typeface="Sitka Subheading" panose="02000505000000020004" pitchFamily="2" charset="0"/>
              </a:rPr>
              <a:t>, Р.В. Богатирьової, О.П. </a:t>
            </a:r>
            <a:r>
              <a:rPr lang="uk-UA" dirty="0" err="1" smtClean="0">
                <a:latin typeface="Sitka Subheading" panose="02000505000000020004" pitchFamily="2" charset="0"/>
              </a:rPr>
              <a:t>Волосовця</a:t>
            </a:r>
            <a:r>
              <a:rPr lang="uk-UA" dirty="0" smtClean="0">
                <a:latin typeface="Sitka Subheading" panose="02000505000000020004" pitchFamily="2" charset="0"/>
              </a:rPr>
              <a:t>. – К.: Медицина, 2007. – 536 с.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uk-UA" dirty="0" smtClean="0">
                <a:latin typeface="Sitka Subheading" panose="02000505000000020004" pitchFamily="2" charset="0"/>
              </a:rPr>
              <a:t> </a:t>
            </a:r>
            <a:r>
              <a:rPr lang="en-US" dirty="0" err="1" smtClean="0">
                <a:latin typeface="Sitka Subheading" panose="02000505000000020004" pitchFamily="2" charset="0"/>
              </a:rPr>
              <a:t>Endokrinologie</a:t>
            </a:r>
            <a:r>
              <a:rPr lang="en-US" dirty="0" smtClean="0">
                <a:latin typeface="Sitka Subheading" panose="02000505000000020004" pitchFamily="2" charset="0"/>
              </a:rPr>
              <a:t> </a:t>
            </a:r>
            <a:r>
              <a:rPr lang="en-US" dirty="0" err="1" smtClean="0">
                <a:latin typeface="Sitka Subheading" panose="02000505000000020004" pitchFamily="2" charset="0"/>
              </a:rPr>
              <a:t>für</a:t>
            </a:r>
            <a:r>
              <a:rPr lang="en-US" dirty="0" smtClean="0">
                <a:latin typeface="Sitka Subheading" panose="02000505000000020004" pitchFamily="2" charset="0"/>
              </a:rPr>
              <a:t> die Praxis. </a:t>
            </a:r>
            <a:r>
              <a:rPr lang="en-US" dirty="0" err="1" smtClean="0">
                <a:latin typeface="Sitka Subheading" panose="02000505000000020004" pitchFamily="2" charset="0"/>
              </a:rPr>
              <a:t>Diagnostik</a:t>
            </a:r>
            <a:r>
              <a:rPr lang="en-US" dirty="0" smtClean="0">
                <a:latin typeface="Sitka Subheading" panose="02000505000000020004" pitchFamily="2" charset="0"/>
              </a:rPr>
              <a:t> und </a:t>
            </a:r>
            <a:r>
              <a:rPr lang="en-US" dirty="0" err="1" smtClean="0">
                <a:latin typeface="Sitka Subheading" panose="02000505000000020004" pitchFamily="2" charset="0"/>
              </a:rPr>
              <a:t>Therapie</a:t>
            </a:r>
            <a:r>
              <a:rPr lang="en-US" dirty="0" smtClean="0">
                <a:latin typeface="Sitka Subheading" panose="02000505000000020004" pitchFamily="2" charset="0"/>
              </a:rPr>
              <a:t> von A-Z by Frank Herrmann, Peter Müller, Tobias </a:t>
            </a:r>
            <a:r>
              <a:rPr lang="en-US" dirty="0" err="1" smtClean="0">
                <a:latin typeface="Sitka Subheading" panose="02000505000000020004" pitchFamily="2" charset="0"/>
              </a:rPr>
              <a:t>Lohmann</a:t>
            </a:r>
            <a:r>
              <a:rPr lang="en-US" dirty="0" smtClean="0">
                <a:latin typeface="Sitka Subheading" panose="02000505000000020004" pitchFamily="2" charset="0"/>
              </a:rPr>
              <a:t>, and contribution by </a:t>
            </a:r>
            <a:r>
              <a:rPr lang="en-US" dirty="0" err="1" smtClean="0">
                <a:latin typeface="Sitka Subheading" panose="02000505000000020004" pitchFamily="2" charset="0"/>
              </a:rPr>
              <a:t>Henre</a:t>
            </a:r>
            <a:r>
              <a:rPr lang="en-US" dirty="0" smtClean="0">
                <a:latin typeface="Sitka Subheading" panose="02000505000000020004" pitchFamily="2" charset="0"/>
              </a:rPr>
              <a:t> </a:t>
            </a:r>
            <a:r>
              <a:rPr lang="en-US" dirty="0" err="1" smtClean="0">
                <a:latin typeface="Sitka Subheading" panose="02000505000000020004" pitchFamily="2" charset="0"/>
              </a:rPr>
              <a:t>Wallaschofski</a:t>
            </a:r>
            <a:r>
              <a:rPr lang="en-US" dirty="0" smtClean="0">
                <a:latin typeface="Sitka Subheading" panose="02000505000000020004" pitchFamily="2" charset="0"/>
              </a:rPr>
              <a:t>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Sitka Subheading" panose="02000505000000020004" pitchFamily="2" charset="0"/>
              </a:rPr>
              <a:t>KLINEFELTER’S SYNDROME DIAGNOSIS AND MANAGEMENT CLINICAL SUMMERY - </a:t>
            </a:r>
            <a:r>
              <a:rPr lang="en-US" dirty="0" smtClean="0">
                <a:latin typeface="Sitka Subheading" panose="02000505000000020004" pitchFamily="2" charset="0"/>
                <a:hlinkClick r:id="rId3"/>
              </a:rPr>
              <a:t>https://www.andrologyaustralia.org/wp-content/uploads/clinical-summary-guide-10.pdf</a:t>
            </a:r>
            <a:endParaRPr lang="en-US" dirty="0" smtClean="0">
              <a:latin typeface="Sitka Subheading" panose="02000505000000020004" pitchFamily="2" charset="0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dirty="0" err="1" smtClean="0">
                <a:latin typeface="Sitka Subheading" panose="02000505000000020004" pitchFamily="2" charset="0"/>
              </a:rPr>
              <a:t>Klinefelter</a:t>
            </a:r>
            <a:r>
              <a:rPr lang="en-US" dirty="0" smtClean="0">
                <a:latin typeface="Sitka Subheading" panose="02000505000000020004" pitchFamily="2" charset="0"/>
              </a:rPr>
              <a:t> Syndrome—A Clinical Update Kristian A. </a:t>
            </a:r>
            <a:r>
              <a:rPr lang="en-US" dirty="0" err="1" smtClean="0">
                <a:latin typeface="Sitka Subheading" panose="02000505000000020004" pitchFamily="2" charset="0"/>
              </a:rPr>
              <a:t>Groth</a:t>
            </a:r>
            <a:r>
              <a:rPr lang="en-US" dirty="0" smtClean="0">
                <a:latin typeface="Sitka Subheading" panose="02000505000000020004" pitchFamily="2" charset="0"/>
              </a:rPr>
              <a:t>, Anne </a:t>
            </a:r>
            <a:r>
              <a:rPr lang="en-US" dirty="0" err="1" smtClean="0">
                <a:latin typeface="Sitka Subheading" panose="02000505000000020004" pitchFamily="2" charset="0"/>
              </a:rPr>
              <a:t>Skakkebæk</a:t>
            </a:r>
            <a:r>
              <a:rPr lang="en-US" dirty="0" smtClean="0">
                <a:latin typeface="Sitka Subheading" panose="02000505000000020004" pitchFamily="2" charset="0"/>
              </a:rPr>
              <a:t>, Christian </a:t>
            </a:r>
            <a:r>
              <a:rPr lang="en-US" dirty="0" err="1" smtClean="0">
                <a:latin typeface="Sitka Subheading" panose="02000505000000020004" pitchFamily="2" charset="0"/>
              </a:rPr>
              <a:t>Høst</a:t>
            </a:r>
            <a:r>
              <a:rPr lang="en-US" dirty="0" smtClean="0">
                <a:latin typeface="Sitka Subheading" panose="02000505000000020004" pitchFamily="2" charset="0"/>
              </a:rPr>
              <a:t>, Claus </a:t>
            </a:r>
            <a:r>
              <a:rPr lang="en-US" dirty="0" err="1" smtClean="0">
                <a:latin typeface="Sitka Subheading" panose="02000505000000020004" pitchFamily="2" charset="0"/>
              </a:rPr>
              <a:t>Højbjerg</a:t>
            </a:r>
            <a:r>
              <a:rPr lang="en-US" dirty="0" smtClean="0">
                <a:latin typeface="Sitka Subheading" panose="02000505000000020004" pitchFamily="2" charset="0"/>
              </a:rPr>
              <a:t> </a:t>
            </a:r>
            <a:r>
              <a:rPr lang="en-US" dirty="0" err="1" smtClean="0">
                <a:latin typeface="Sitka Subheading" panose="02000505000000020004" pitchFamily="2" charset="0"/>
              </a:rPr>
              <a:t>Gravholt</a:t>
            </a:r>
            <a:r>
              <a:rPr lang="en-US" dirty="0" smtClean="0">
                <a:latin typeface="Sitka Subheading" panose="02000505000000020004" pitchFamily="2" charset="0"/>
              </a:rPr>
              <a:t>, and Anders </a:t>
            </a:r>
            <a:r>
              <a:rPr lang="en-US" dirty="0" err="1" smtClean="0">
                <a:latin typeface="Sitka Subheading" panose="02000505000000020004" pitchFamily="2" charset="0"/>
              </a:rPr>
              <a:t>Bojesen</a:t>
            </a:r>
            <a:r>
              <a:rPr lang="en-US" dirty="0" smtClean="0">
                <a:latin typeface="Sitka Subheading" panose="02000505000000020004" pitchFamily="2" charset="0"/>
              </a:rPr>
              <a:t> Departments of Molecular Medicine (K.A.G., C.H.G.) and Endocrinology and Internal Medicine (A.S., C.H., C.H.G.), Aarhus University Hospital, DK-8000 Aarhus C, Denmark; and Department of Clinical Genetics (A.B.), </a:t>
            </a:r>
            <a:r>
              <a:rPr lang="en-US" dirty="0" err="1" smtClean="0">
                <a:latin typeface="Sitka Subheading" panose="02000505000000020004" pitchFamily="2" charset="0"/>
              </a:rPr>
              <a:t>Vejle</a:t>
            </a:r>
            <a:r>
              <a:rPr lang="en-US" dirty="0" smtClean="0">
                <a:latin typeface="Sitka Subheading" panose="02000505000000020004" pitchFamily="2" charset="0"/>
              </a:rPr>
              <a:t> Hospital, </a:t>
            </a:r>
            <a:r>
              <a:rPr lang="en-US" dirty="0" err="1" smtClean="0">
                <a:latin typeface="Sitka Subheading" panose="02000505000000020004" pitchFamily="2" charset="0"/>
              </a:rPr>
              <a:t>Sygehus</a:t>
            </a:r>
            <a:r>
              <a:rPr lang="en-US" dirty="0" smtClean="0">
                <a:latin typeface="Sitka Subheading" panose="02000505000000020004" pitchFamily="2" charset="0"/>
              </a:rPr>
              <a:t> </a:t>
            </a:r>
            <a:r>
              <a:rPr lang="en-US" dirty="0" err="1" smtClean="0">
                <a:latin typeface="Sitka Subheading" panose="02000505000000020004" pitchFamily="2" charset="0"/>
              </a:rPr>
              <a:t>Lillebaelt</a:t>
            </a:r>
            <a:r>
              <a:rPr lang="en-US" dirty="0" smtClean="0">
                <a:latin typeface="Sitka Subheading" panose="02000505000000020004" pitchFamily="2" charset="0"/>
              </a:rPr>
              <a:t>, 7100 </a:t>
            </a:r>
            <a:r>
              <a:rPr lang="en-US" dirty="0" err="1" smtClean="0">
                <a:latin typeface="Sitka Subheading" panose="02000505000000020004" pitchFamily="2" charset="0"/>
              </a:rPr>
              <a:t>Vejle</a:t>
            </a:r>
            <a:r>
              <a:rPr lang="en-US" dirty="0" smtClean="0">
                <a:latin typeface="Sitka Subheading" panose="02000505000000020004" pitchFamily="2" charset="0"/>
              </a:rPr>
              <a:t>, Denmark</a:t>
            </a:r>
            <a:endParaRPr lang="en-US" dirty="0">
              <a:latin typeface="Sitka Subheading" panose="02000505000000020004" pitchFamily="2" charset="0"/>
            </a:endParaRPr>
          </a:p>
          <a:p>
            <a:pPr marL="514350" indent="-514350">
              <a:buAutoNum type="arabicPeriod"/>
            </a:pPr>
            <a:endParaRPr lang="ru-RU" dirty="0" smtClean="0">
              <a:latin typeface="Sitka Subheading" panose="02000505000000020004" pitchFamily="2" charset="0"/>
            </a:endParaRPr>
          </a:p>
          <a:p>
            <a:pPr marL="0" indent="0">
              <a:buNone/>
            </a:pPr>
            <a:endParaRPr lang="en-US" dirty="0">
              <a:latin typeface="Sitka Subheading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18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1458</TotalTime>
  <Words>1032</Words>
  <Application>Microsoft Office PowerPoint</Application>
  <PresentationFormat>Широкоэкранный</PresentationFormat>
  <Paragraphs>148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Sitka Subheading</vt:lpstr>
      <vt:lpstr>Wingdings</vt:lpstr>
      <vt:lpstr>Тема Office</vt:lpstr>
      <vt:lpstr>Синдром Клайнфельтера</vt:lpstr>
      <vt:lpstr>Определение </vt:lpstr>
      <vt:lpstr>Презентация PowerPoint</vt:lpstr>
      <vt:lpstr>47,XXY кариотип</vt:lpstr>
      <vt:lpstr>Причины возникновения мутации</vt:lpstr>
      <vt:lpstr>Механизмы возникновения мутации</vt:lpstr>
      <vt:lpstr>Схема патогенеза</vt:lpstr>
      <vt:lpstr>Внешний вид больного</vt:lpstr>
      <vt:lpstr>Клинические проявления</vt:lpstr>
      <vt:lpstr>Клинические проявления</vt:lpstr>
      <vt:lpstr>Клинические проявления</vt:lpstr>
      <vt:lpstr>Клинические проявления</vt:lpstr>
      <vt:lpstr>To sum up</vt:lpstr>
      <vt:lpstr>Диагностика</vt:lpstr>
      <vt:lpstr>Диагностика</vt:lpstr>
      <vt:lpstr>Диагностика</vt:lpstr>
      <vt:lpstr>Повышенная настороженность в отношении:</vt:lpstr>
      <vt:lpstr>Лечение</vt:lpstr>
      <vt:lpstr>Лечение</vt:lpstr>
      <vt:lpstr>Бесплодие?</vt:lpstr>
      <vt:lpstr>Список использованной литературы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Кляйнфельдтера</dc:title>
  <dc:creator>User</dc:creator>
  <cp:lastModifiedBy>User</cp:lastModifiedBy>
  <cp:revision>36</cp:revision>
  <dcterms:created xsi:type="dcterms:W3CDTF">2018-12-05T19:05:55Z</dcterms:created>
  <dcterms:modified xsi:type="dcterms:W3CDTF">2018-12-06T19:24:33Z</dcterms:modified>
</cp:coreProperties>
</file>