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4" r:id="rId5"/>
    <p:sldId id="259" r:id="rId6"/>
    <p:sldId id="262" r:id="rId7"/>
    <p:sldId id="263" r:id="rId8"/>
    <p:sldId id="260" r:id="rId9"/>
    <p:sldId id="261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2" d="100"/>
          <a:sy n="102" d="100"/>
        </p:scale>
        <p:origin x="26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fld id="{D728701E-CAF4-4159-9B3E-41C86DFFA30D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624388" y="228600"/>
            <a:ext cx="2057400" cy="203911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802438" y="2377440"/>
            <a:ext cx="2057400" cy="20391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10550" y="282574"/>
            <a:ext cx="642097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8068235" y="282574"/>
            <a:ext cx="91440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 (другой вариант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4" y="134471"/>
            <a:ext cx="7556313" cy="995082"/>
          </a:xfrm>
        </p:spPr>
        <p:txBody>
          <a:bodyPr anchor="b" anchorCtr="0"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498518" y="1129553"/>
            <a:ext cx="7558960" cy="774700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>
              <a:buNone/>
              <a:defRPr kumimoji="0" sz="2400" b="0" i="0" u="none" strike="noStrike" kern="1200" cap="none" spc="0" normalizeH="0" baseline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 с 2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fld id="{D728701E-CAF4-4159-9B3E-41C86DFFA30D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74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1779494"/>
            <a:ext cx="3086100" cy="2040905"/>
          </a:xfrm>
        </p:spPr>
        <p:txBody>
          <a:bodyPr lIns="45720" tIns="45720" rIns="45720" anchor="t">
            <a:noAutofit/>
          </a:bodyPr>
          <a:lstStyle>
            <a:lvl1pPr marL="0" indent="0" algn="ctr">
              <a:spcBef>
                <a:spcPts val="600"/>
              </a:spcBef>
              <a:buNone/>
              <a:defRPr sz="460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58907" y="228600"/>
            <a:ext cx="820093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3124200"/>
            <a:ext cx="5638800" cy="1362075"/>
          </a:xfrm>
        </p:spPr>
        <p:txBody>
          <a:bodyPr anchor="b" anchorCtr="0">
            <a:normAutofit/>
          </a:bodyPr>
          <a:lstStyle>
            <a:lvl1pPr algn="l">
              <a:defRPr sz="3200" b="0" cap="none" baseline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4495800"/>
            <a:ext cx="5638800" cy="1500187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300"/>
              </a:spcBef>
              <a:buNone/>
              <a:defRPr sz="14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906" y="6248774"/>
            <a:ext cx="1474694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D728701E-CAF4-4159-9B3E-41C86DFFA30D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0" y="6248774"/>
            <a:ext cx="5638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05800" y="6248774"/>
            <a:ext cx="554038" cy="365125"/>
          </a:xfrm>
        </p:spPr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003612" y="3110754"/>
            <a:ext cx="260909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40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9" name="Rectangle 8"/>
          <p:cNvSpPr/>
          <p:nvPr/>
        </p:nvSpPr>
        <p:spPr>
          <a:xfrm>
            <a:off x="285750" y="228600"/>
            <a:ext cx="212725" cy="63452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210550" y="282574"/>
            <a:ext cx="642097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8068235" y="282574"/>
            <a:ext cx="91440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9987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541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99878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7541" y="2070847"/>
            <a:ext cx="3657600" cy="322729"/>
          </a:xfrm>
          <a:prstGeom prst="rect">
            <a:avLst/>
          </a:prstGeom>
          <a:solidFill>
            <a:schemeClr val="accent3"/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99878" y="2070847"/>
            <a:ext cx="3657600" cy="32272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объекта, вверху и вниз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7" y="1985963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Content Placeholder 2"/>
          <p:cNvSpPr>
            <a:spLocks noGrp="1"/>
          </p:cNvSpPr>
          <p:nvPr>
            <p:ph sz="half" idx="14"/>
          </p:nvPr>
        </p:nvSpPr>
        <p:spPr>
          <a:xfrm>
            <a:off x="498517" y="4164965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14" name="Rectangle 13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05800" y="242234"/>
            <a:ext cx="554038" cy="365125"/>
          </a:xfrm>
        </p:spPr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2"/>
          <p:cNvSpPr>
            <a:spLocks noGrp="1"/>
          </p:cNvSpPr>
          <p:nvPr>
            <p:ph sz="half" idx="15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half" idx="17"/>
          </p:nvPr>
        </p:nvSpPr>
        <p:spPr>
          <a:xfrm>
            <a:off x="502920" y="1985963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8"/>
          </p:nvPr>
        </p:nvSpPr>
        <p:spPr>
          <a:xfrm>
            <a:off x="502920" y="4164965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16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5" y="228600"/>
            <a:ext cx="3451225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5" y="2571750"/>
            <a:ext cx="3255264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8775" y="273050"/>
            <a:ext cx="4597399" cy="585311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3" y="3733800"/>
            <a:ext cx="325526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D728701E-CAF4-4159-9B3E-41C86DFFA30D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59305" y="6423585"/>
            <a:ext cx="331694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9404" y="3124200"/>
            <a:ext cx="3898272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6" y="228600"/>
            <a:ext cx="3460658" cy="63452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69404" y="3995737"/>
            <a:ext cx="3898272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D728701E-CAF4-4159-9B3E-41C86DFFA30D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585"/>
            <a:ext cx="3005138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3990110" y="3370730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над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505" y="4424082"/>
            <a:ext cx="6191157" cy="83371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28600"/>
            <a:ext cx="6378389" cy="41879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6505" y="5257799"/>
            <a:ext cx="6191157" cy="885825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6802438" y="2377440"/>
            <a:ext cx="2057400" cy="20391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327212" y="4632792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рисунк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4" y="228600"/>
            <a:ext cx="6387167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6181611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6179566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212262" y="6235607"/>
            <a:ext cx="13483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728701E-CAF4-4159-9B3E-41C86DFFA30D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46481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49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6802438" y="4535424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рисунк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5" y="228600"/>
            <a:ext cx="423545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4016633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401530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048000" y="6235607"/>
            <a:ext cx="13483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728701E-CAF4-4159-9B3E-41C86DFFA30D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25907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4624388" y="4534726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4624388" y="2381663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6803136" y="2381662"/>
            <a:ext cx="2057400" cy="418795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рисунка с подписью (другой вариант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3124200"/>
            <a:ext cx="3108960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365248"/>
            <a:ext cx="4240119" cy="41879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3995737"/>
            <a:ext cx="3108960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D728701E-CAF4-4159-9B3E-41C86DFFA30D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585"/>
            <a:ext cx="3005138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4750361" y="3370730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27790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246062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95772" y="954742"/>
            <a:ext cx="681318" cy="5171422"/>
          </a:xfrm>
        </p:spPr>
        <p:txBody>
          <a:bodyPr vert="eaVert" anchor="t" anchorCtr="0"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58756"/>
            <a:ext cx="6858000" cy="5184869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 rot="16200000">
            <a:off x="8593111" y="561668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8474" y="484094"/>
            <a:ext cx="7556313" cy="11161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8474" y="1981200"/>
            <a:ext cx="7556313" cy="4144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95247" y="642358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D728701E-CAF4-4159-9B3E-41C86DFFA30D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1706" y="6423585"/>
            <a:ext cx="61228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5800" y="242234"/>
            <a:ext cx="5540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</p:sldLayoutIdLst>
  <p:txStyles>
    <p:titleStyle>
      <a:lvl1pPr algn="l" defTabSz="914400" rtl="0" eaLnBrk="1" latinLnBrk="0" hangingPunct="1">
        <a:spcBef>
          <a:spcPct val="0"/>
        </a:spcBef>
        <a:buNone/>
        <a:defRPr sz="3600" b="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2000"/>
        </a:spcBef>
        <a:buClr>
          <a:schemeClr val="accent1"/>
        </a:buClr>
        <a:buSzPct val="75000"/>
        <a:buFont typeface="Wingdings" pitchFamily="2" charset="2"/>
        <a:buChar char="n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377950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603375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830388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lang="en-US" sz="1800" kern="1200" baseline="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Синдром </a:t>
            </a:r>
            <a:r>
              <a:rPr lang="ru-RU" dirty="0" smtClean="0"/>
              <a:t>Шерешевского-</a:t>
            </a:r>
            <a:r>
              <a:rPr lang="ru-RU" dirty="0" err="1" smtClean="0"/>
              <a:t>Тёрнера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00600" y="5806549"/>
            <a:ext cx="4038600" cy="748553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Выполнила: студентка 2 группы </a:t>
            </a:r>
          </a:p>
          <a:p>
            <a:r>
              <a:rPr lang="ru-RU" dirty="0" smtClean="0"/>
              <a:t>5 курса 1 медицинского факультета</a:t>
            </a:r>
          </a:p>
          <a:p>
            <a:r>
              <a:rPr lang="ru-RU" dirty="0" err="1" smtClean="0"/>
              <a:t>Аралова</a:t>
            </a:r>
            <a:r>
              <a:rPr lang="ru-RU" dirty="0" smtClean="0"/>
              <a:t> В. О.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2146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000" dirty="0" smtClean="0"/>
              <a:t>Определение</a:t>
            </a:r>
            <a:endParaRPr lang="ru-RU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600" dirty="0"/>
              <a:t>Синдром Шерешевского-</a:t>
            </a:r>
            <a:r>
              <a:rPr lang="ru-RU" sz="2600" dirty="0" err="1"/>
              <a:t>Тёрнера</a:t>
            </a:r>
            <a:r>
              <a:rPr lang="ru-RU" sz="2600" dirty="0"/>
              <a:t> (СШТ) — это хромосомное нарушение, связанное с полной или частичной </a:t>
            </a:r>
            <a:r>
              <a:rPr lang="ru-RU" sz="2600" dirty="0" err="1"/>
              <a:t>моносомией</a:t>
            </a:r>
            <a:r>
              <a:rPr lang="ru-RU" sz="2600" dirty="0"/>
              <a:t> по </a:t>
            </a:r>
            <a:r>
              <a:rPr lang="ru-RU" sz="2600" dirty="0" err="1"/>
              <a:t>X</a:t>
            </a:r>
            <a:r>
              <a:rPr lang="ru-RU" sz="2600" dirty="0"/>
              <a:t> хромосоме, возникающее только у женщин и результирующее в ряд клинических </a:t>
            </a:r>
            <a:r>
              <a:rPr lang="ru-RU" sz="2600" dirty="0" smtClean="0"/>
              <a:t>проявлений.</a:t>
            </a:r>
          </a:p>
          <a:p>
            <a:r>
              <a:rPr lang="ru-RU" sz="2600" dirty="0"/>
              <a:t>Н</a:t>
            </a:r>
            <a:r>
              <a:rPr lang="ru-RU" sz="2600" dirty="0" smtClean="0"/>
              <a:t>а </a:t>
            </a:r>
            <a:r>
              <a:rPr lang="ru-RU" sz="2600" dirty="0"/>
              <a:t>2500 рождённых девочек 1 рождается с синдромом Шерешевского-Тернера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4178" y="4807430"/>
            <a:ext cx="1719312" cy="1721957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840505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000" dirty="0" smtClean="0"/>
              <a:t>Кариотип</a:t>
            </a:r>
            <a:endParaRPr lang="ru-RU" sz="6000" dirty="0"/>
          </a:p>
        </p:txBody>
      </p:sp>
      <p:pic>
        <p:nvPicPr>
          <p:cNvPr id="4" name="Содержимое 3" descr="45,X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9" b="6289"/>
          <a:stretch>
            <a:fillRect/>
          </a:stretch>
        </p:blipFill>
        <p:spPr>
          <a:xfrm>
            <a:off x="130828" y="1820944"/>
            <a:ext cx="6921747" cy="429705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4178" y="4807430"/>
            <a:ext cx="1719312" cy="1721957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cxnSp>
        <p:nvCxnSpPr>
          <p:cNvPr id="6" name="Прямая со стрелкой 5"/>
          <p:cNvCxnSpPr/>
          <p:nvPr/>
        </p:nvCxnSpPr>
        <p:spPr>
          <a:xfrm flipH="1">
            <a:off x="6627043" y="3629320"/>
            <a:ext cx="1206631" cy="1640264"/>
          </a:xfrm>
          <a:prstGeom prst="straightConnector1">
            <a:avLst/>
          </a:prstGeom>
          <a:ln w="762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7139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4178" y="4807430"/>
            <a:ext cx="1719312" cy="1721957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603426" y="373877"/>
            <a:ext cx="7556313" cy="1116106"/>
          </a:xfrm>
        </p:spPr>
        <p:txBody>
          <a:bodyPr/>
          <a:lstStyle/>
          <a:p>
            <a:r>
              <a:rPr lang="ru-RU" sz="5400" dirty="0" smtClean="0"/>
              <a:t>Генетический аспект</a:t>
            </a:r>
            <a:endParaRPr lang="ru-RU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4018" y="1203513"/>
            <a:ext cx="7250548" cy="5442383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1800" dirty="0"/>
              <a:t>Синдром Шерешевского-</a:t>
            </a:r>
            <a:r>
              <a:rPr lang="ru-RU" sz="1800" dirty="0" err="1"/>
              <a:t>Тёрнера</a:t>
            </a:r>
            <a:r>
              <a:rPr lang="ru-RU" sz="1800" dirty="0"/>
              <a:t> </a:t>
            </a:r>
            <a:r>
              <a:rPr lang="ru-RU" sz="1800" dirty="0" smtClean="0"/>
              <a:t>характеризуется </a:t>
            </a:r>
            <a:r>
              <a:rPr lang="ru-RU" sz="1800" i="1" dirty="0" err="1"/>
              <a:t>моносомией</a:t>
            </a:r>
            <a:r>
              <a:rPr lang="ru-RU" sz="1800" i="1" dirty="0"/>
              <a:t> по Х</a:t>
            </a:r>
            <a:r>
              <a:rPr lang="ru-RU" sz="1800" dirty="0"/>
              <a:t> хромосоме, присутствием </a:t>
            </a:r>
            <a:r>
              <a:rPr lang="ru-RU" sz="1800" i="1" dirty="0"/>
              <a:t>аномальной Х</a:t>
            </a:r>
            <a:r>
              <a:rPr lang="ru-RU" sz="1800" dirty="0"/>
              <a:t> хромосомы или </a:t>
            </a:r>
            <a:r>
              <a:rPr lang="ru-RU" sz="1800" i="1" dirty="0"/>
              <a:t>мозаичным типом</a:t>
            </a:r>
            <a:r>
              <a:rPr lang="ru-RU" sz="1800" dirty="0"/>
              <a:t> 45, X/46,XX или 45, X/46, XY</a:t>
            </a:r>
            <a:r>
              <a:rPr lang="ru-RU" sz="1800" dirty="0" smtClean="0"/>
              <a:t>.</a:t>
            </a:r>
          </a:p>
          <a:p>
            <a:pPr>
              <a:spcBef>
                <a:spcPts val="0"/>
              </a:spcBef>
            </a:pPr>
            <a:r>
              <a:rPr lang="ru-RU" sz="1800" dirty="0" smtClean="0"/>
              <a:t> </a:t>
            </a:r>
            <a:r>
              <a:rPr lang="ru-RU" sz="1800" dirty="0" err="1"/>
              <a:t>Моносомия</a:t>
            </a:r>
            <a:r>
              <a:rPr lang="ru-RU" sz="1800" dirty="0"/>
              <a:t> по 45, Х хромосоме </a:t>
            </a:r>
            <a:r>
              <a:rPr lang="ru-RU" sz="1800" dirty="0" smtClean="0"/>
              <a:t>самый распространённый кариотип, который связан </a:t>
            </a:r>
            <a:r>
              <a:rPr lang="ru-RU" sz="1800" dirty="0"/>
              <a:t>с наиболее аномальными проявлениями фенотипа</a:t>
            </a:r>
            <a:r>
              <a:rPr lang="ru-RU" sz="1800" dirty="0" smtClean="0"/>
              <a:t>.</a:t>
            </a:r>
          </a:p>
          <a:p>
            <a:pPr>
              <a:spcBef>
                <a:spcPts val="0"/>
              </a:spcBef>
            </a:pPr>
            <a:r>
              <a:rPr lang="ru-RU" sz="1800" dirty="0" smtClean="0"/>
              <a:t> </a:t>
            </a:r>
            <a:r>
              <a:rPr lang="ru-RU" sz="1800" dirty="0"/>
              <a:t>Примерно в 2/3 случаев неповреждённая Х хромосома является материнской</a:t>
            </a:r>
            <a:r>
              <a:rPr lang="ru-RU" sz="1800" dirty="0" smtClean="0"/>
              <a:t>.</a:t>
            </a:r>
          </a:p>
          <a:p>
            <a:pPr>
              <a:spcBef>
                <a:spcPts val="0"/>
              </a:spcBef>
            </a:pPr>
            <a:r>
              <a:rPr lang="ru-RU" sz="1800" dirty="0" smtClean="0"/>
              <a:t> </a:t>
            </a:r>
            <a:r>
              <a:rPr lang="ru-RU" sz="1800" dirty="0" err="1"/>
              <a:t>Моносомия</a:t>
            </a:r>
            <a:r>
              <a:rPr lang="ru-RU" sz="1800" dirty="0"/>
              <a:t> по Х хромосоме появляется в результате </a:t>
            </a:r>
            <a:r>
              <a:rPr lang="ru-RU" sz="1800" i="1" dirty="0" err="1"/>
              <a:t>нерасхождения</a:t>
            </a:r>
            <a:r>
              <a:rPr lang="ru-RU" sz="1800" i="1" dirty="0"/>
              <a:t> половых хроматид</a:t>
            </a:r>
            <a:r>
              <a:rPr lang="ru-RU" sz="1800" i="1" dirty="0" smtClean="0"/>
              <a:t>,</a:t>
            </a:r>
            <a:r>
              <a:rPr lang="ru-RU" sz="1800" dirty="0" smtClean="0"/>
              <a:t> </a:t>
            </a:r>
            <a:r>
              <a:rPr lang="ru-RU" sz="1800" dirty="0"/>
              <a:t>во время </a:t>
            </a:r>
            <a:r>
              <a:rPr lang="ru-RU" sz="1800" dirty="0" smtClean="0"/>
              <a:t>мейоза.</a:t>
            </a:r>
            <a:endParaRPr lang="ru-RU" sz="1800" dirty="0"/>
          </a:p>
          <a:p>
            <a:pPr>
              <a:spcBef>
                <a:spcPts val="0"/>
              </a:spcBef>
            </a:pPr>
            <a:r>
              <a:rPr lang="ru-RU" sz="1800" dirty="0"/>
              <a:t>Также </a:t>
            </a:r>
            <a:r>
              <a:rPr lang="ru-RU" sz="1800" dirty="0" err="1"/>
              <a:t>моносомия</a:t>
            </a:r>
            <a:r>
              <a:rPr lang="ru-RU" sz="1800" dirty="0"/>
              <a:t> может возникать в результате </a:t>
            </a:r>
            <a:r>
              <a:rPr lang="ru-RU" sz="1800" i="1" dirty="0"/>
              <a:t>нарушения эмбриогенетического </a:t>
            </a:r>
            <a:r>
              <a:rPr lang="ru-RU" sz="1800" i="1" dirty="0" smtClean="0"/>
              <a:t>деления</a:t>
            </a:r>
            <a:r>
              <a:rPr lang="ru-RU" sz="1800" dirty="0" smtClean="0"/>
              <a:t>, что обычно </a:t>
            </a:r>
            <a:r>
              <a:rPr lang="ru-RU" sz="1800" dirty="0"/>
              <a:t>приводит к </a:t>
            </a:r>
            <a:r>
              <a:rPr lang="ru-RU" sz="1800" i="1" dirty="0"/>
              <a:t>мозаичному типу</a:t>
            </a:r>
            <a:r>
              <a:rPr lang="ru-RU" sz="1800" dirty="0"/>
              <a:t> </a:t>
            </a:r>
          </a:p>
          <a:p>
            <a:pPr>
              <a:spcBef>
                <a:spcPts val="0"/>
              </a:spcBef>
            </a:pPr>
            <a:r>
              <a:rPr lang="ru-RU" sz="1800" dirty="0"/>
              <a:t>При мозаичном типе </a:t>
            </a:r>
            <a:r>
              <a:rPr lang="ru-RU" sz="1800" i="1" dirty="0"/>
              <a:t>только часть клеток </a:t>
            </a:r>
            <a:r>
              <a:rPr lang="ru-RU" sz="1800" dirty="0"/>
              <a:t>содержат одну Х хромосому, а другие клетки содержат две половые </a:t>
            </a:r>
            <a:r>
              <a:rPr lang="ru-RU" sz="1800" dirty="0" smtClean="0"/>
              <a:t>хромосомы, вследствие </a:t>
            </a:r>
            <a:r>
              <a:rPr lang="ru-RU" sz="1800" dirty="0"/>
              <a:t>этого </a:t>
            </a:r>
            <a:r>
              <a:rPr lang="ru-RU" sz="1800" dirty="0" smtClean="0"/>
              <a:t>заболевание </a:t>
            </a:r>
            <a:r>
              <a:rPr lang="ru-RU" sz="1800" dirty="0"/>
              <a:t>протекает по облегченному типу. </a:t>
            </a:r>
            <a:endParaRPr lang="ru-RU" sz="1800" dirty="0" smtClean="0"/>
          </a:p>
          <a:p>
            <a:pPr>
              <a:spcBef>
                <a:spcPts val="0"/>
              </a:spcBef>
            </a:pPr>
            <a:r>
              <a:rPr lang="ru-RU" sz="1800" dirty="0" smtClean="0"/>
              <a:t>Синдром </a:t>
            </a:r>
            <a:r>
              <a:rPr lang="ru-RU" sz="1800" dirty="0"/>
              <a:t>Шерешевского-Тернера может быть также связан с </a:t>
            </a:r>
            <a:r>
              <a:rPr lang="ru-RU" sz="1800" i="1" dirty="0" err="1"/>
              <a:t>инактивацией</a:t>
            </a:r>
            <a:r>
              <a:rPr lang="ru-RU" sz="1800" i="1" dirty="0"/>
              <a:t> одной из Х </a:t>
            </a:r>
            <a:r>
              <a:rPr lang="ru-RU" sz="1800" i="1" dirty="0" smtClean="0"/>
              <a:t>хромосом</a:t>
            </a:r>
            <a:r>
              <a:rPr lang="ru-RU" sz="1800" dirty="0" smtClean="0"/>
              <a:t> </a:t>
            </a:r>
            <a:r>
              <a:rPr lang="ru-RU" sz="1800" dirty="0"/>
              <a:t>во время раннего эмбриогенеза. Процесс </a:t>
            </a:r>
            <a:r>
              <a:rPr lang="ru-RU" sz="1800" dirty="0" err="1"/>
              <a:t>инактивации</a:t>
            </a:r>
            <a:r>
              <a:rPr lang="ru-RU" sz="1800" dirty="0"/>
              <a:t> хромосомы является спонтанным и может действовать на любые пары </a:t>
            </a:r>
            <a:r>
              <a:rPr lang="ru-RU" sz="1800" dirty="0" smtClean="0"/>
              <a:t>хромосом</a:t>
            </a:r>
            <a:r>
              <a:rPr lang="ru-RU" sz="1800" dirty="0" smtClean="0"/>
              <a:t>. 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42234764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Изображение 6" descr="20100504_turners_syndrom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906" y="0"/>
            <a:ext cx="6218638" cy="69018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4178" y="4807430"/>
            <a:ext cx="1719312" cy="1721957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3118892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dirty="0" smtClean="0"/>
              <a:t>Клинические</a:t>
            </a:r>
            <a:r>
              <a:rPr lang="ru-RU" dirty="0" smtClean="0"/>
              <a:t> </a:t>
            </a:r>
            <a:r>
              <a:rPr lang="ru-RU" sz="4800" dirty="0" smtClean="0"/>
              <a:t>проявления</a:t>
            </a:r>
            <a:endParaRPr lang="ru-RU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98474" y="1377885"/>
            <a:ext cx="7556313" cy="4144963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2800" dirty="0" err="1"/>
              <a:t>Дизгенезия</a:t>
            </a:r>
            <a:r>
              <a:rPr lang="ru-RU" sz="2800" dirty="0"/>
              <a:t> гонад, гипоплазия матки</a:t>
            </a:r>
          </a:p>
          <a:p>
            <a:pPr>
              <a:spcBef>
                <a:spcPts val="0"/>
              </a:spcBef>
            </a:pPr>
            <a:r>
              <a:rPr lang="ru-RU" sz="2800" dirty="0"/>
              <a:t>Первичная аменорея</a:t>
            </a:r>
          </a:p>
          <a:p>
            <a:pPr>
              <a:spcBef>
                <a:spcPts val="0"/>
              </a:spcBef>
            </a:pPr>
            <a:r>
              <a:rPr lang="ru-RU" sz="2800" dirty="0"/>
              <a:t>Малое </a:t>
            </a:r>
            <a:r>
              <a:rPr lang="ru-RU" sz="2800" dirty="0" err="1"/>
              <a:t>оволосенение</a:t>
            </a:r>
            <a:r>
              <a:rPr lang="ru-RU" sz="2800" dirty="0"/>
              <a:t> лобка, подмышечных впадин, недоразвитие молочных желез</a:t>
            </a:r>
          </a:p>
          <a:p>
            <a:pPr>
              <a:spcBef>
                <a:spcPts val="0"/>
              </a:spcBef>
            </a:pPr>
            <a:r>
              <a:rPr lang="ru-RU" sz="2800" dirty="0" smtClean="0"/>
              <a:t>Нарушения развития скелета</a:t>
            </a:r>
          </a:p>
          <a:p>
            <a:pPr>
              <a:spcBef>
                <a:spcPts val="0"/>
              </a:spcBef>
            </a:pPr>
            <a:r>
              <a:rPr lang="ru-RU" sz="2800" dirty="0" err="1"/>
              <a:t>Антимонголоидный</a:t>
            </a:r>
            <a:r>
              <a:rPr lang="ru-RU" sz="2800" dirty="0"/>
              <a:t> разрез глаз, </a:t>
            </a:r>
            <a:r>
              <a:rPr lang="ru-RU" sz="2800" dirty="0" err="1"/>
              <a:t>эпикант</a:t>
            </a:r>
            <a:r>
              <a:rPr lang="ru-RU" sz="2800" dirty="0"/>
              <a:t>, птоз</a:t>
            </a:r>
          </a:p>
          <a:p>
            <a:pPr>
              <a:spcBef>
                <a:spcPts val="0"/>
              </a:spcBef>
            </a:pPr>
            <a:r>
              <a:rPr lang="ru-RU" sz="2800" dirty="0" smtClean="0"/>
              <a:t>Бочкообразная </a:t>
            </a:r>
            <a:r>
              <a:rPr lang="ru-RU" sz="2800" dirty="0"/>
              <a:t>грудная клетка</a:t>
            </a:r>
          </a:p>
          <a:p>
            <a:pPr>
              <a:spcBef>
                <a:spcPts val="0"/>
              </a:spcBef>
            </a:pPr>
            <a:r>
              <a:rPr lang="ru-RU" sz="2800" dirty="0"/>
              <a:t>Низкая линия роста волос на шее</a:t>
            </a:r>
          </a:p>
          <a:p>
            <a:pPr>
              <a:spcBef>
                <a:spcPts val="0"/>
              </a:spcBef>
            </a:pPr>
            <a:r>
              <a:rPr lang="ru-RU" sz="2800" dirty="0" smtClean="0"/>
              <a:t>Черепно-лицевые </a:t>
            </a:r>
            <a:r>
              <a:rPr lang="ru-RU" sz="2800" dirty="0" err="1" smtClean="0"/>
              <a:t>дизморфии</a:t>
            </a:r>
            <a:endParaRPr lang="ru-RU" sz="2800" dirty="0" smtClean="0"/>
          </a:p>
          <a:p>
            <a:pPr>
              <a:spcBef>
                <a:spcPts val="0"/>
              </a:spcBef>
            </a:pPr>
            <a:r>
              <a:rPr lang="ru-RU" sz="2800" dirty="0" err="1" smtClean="0"/>
              <a:t>Ретрогения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4178" y="4807430"/>
            <a:ext cx="1719312" cy="1721957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8066745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4178" y="4807430"/>
            <a:ext cx="1719312" cy="1721957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Клинические проявления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98474" y="1387311"/>
            <a:ext cx="7655712" cy="5239732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</a:pPr>
            <a:r>
              <a:rPr lang="ru-RU" sz="2200" dirty="0"/>
              <a:t>Остеопороз</a:t>
            </a:r>
          </a:p>
          <a:p>
            <a:pPr marL="0" indent="0">
              <a:spcBef>
                <a:spcPts val="0"/>
              </a:spcBef>
            </a:pPr>
            <a:r>
              <a:rPr lang="ru-RU" sz="2200" dirty="0"/>
              <a:t>Вальгусная девиация коленных и локтевых суставов</a:t>
            </a:r>
          </a:p>
          <a:p>
            <a:pPr marL="0" indent="0">
              <a:spcBef>
                <a:spcPts val="0"/>
              </a:spcBef>
            </a:pPr>
            <a:r>
              <a:rPr lang="ru-RU" sz="2200" dirty="0"/>
              <a:t>Укорочение </a:t>
            </a:r>
            <a:r>
              <a:rPr lang="ru-RU" sz="2200" dirty="0" err="1"/>
              <a:t>метакарпальных</a:t>
            </a:r>
            <a:r>
              <a:rPr lang="ru-RU" sz="2200" dirty="0"/>
              <a:t> и метатарзальных костей</a:t>
            </a:r>
          </a:p>
          <a:p>
            <a:pPr marL="0" indent="0">
              <a:spcBef>
                <a:spcPts val="0"/>
              </a:spcBef>
            </a:pPr>
            <a:r>
              <a:rPr lang="ru-RU" sz="2200" dirty="0"/>
              <a:t>Низкое расположение ушных раковин</a:t>
            </a:r>
          </a:p>
          <a:p>
            <a:pPr marL="0" indent="0">
              <a:spcBef>
                <a:spcPts val="0"/>
              </a:spcBef>
            </a:pPr>
            <a:r>
              <a:rPr lang="ru-RU" sz="2200" dirty="0"/>
              <a:t>Врожденные пороки сердца, </a:t>
            </a:r>
            <a:r>
              <a:rPr lang="ru-RU" sz="2200" dirty="0" smtClean="0"/>
              <a:t>почек</a:t>
            </a:r>
          </a:p>
          <a:p>
            <a:pPr marL="0" indent="0">
              <a:spcBef>
                <a:spcPts val="0"/>
              </a:spcBef>
            </a:pPr>
            <a:r>
              <a:rPr lang="ru-RU" sz="2200" dirty="0" smtClean="0"/>
              <a:t>нарушения </a:t>
            </a:r>
            <a:r>
              <a:rPr lang="ru-RU" sz="2200" dirty="0"/>
              <a:t>зрения </a:t>
            </a:r>
            <a:r>
              <a:rPr lang="ru-RU" sz="2200" dirty="0" smtClean="0"/>
              <a:t>(косоглазием</a:t>
            </a:r>
            <a:r>
              <a:rPr lang="ru-RU" sz="2200" dirty="0"/>
              <a:t>, катарактой, </a:t>
            </a:r>
            <a:r>
              <a:rPr lang="ru-RU" sz="2200" dirty="0" smtClean="0"/>
              <a:t>нистагмом) </a:t>
            </a:r>
          </a:p>
          <a:p>
            <a:pPr marL="0" indent="0">
              <a:spcBef>
                <a:spcPts val="0"/>
              </a:spcBef>
            </a:pPr>
            <a:r>
              <a:rPr lang="ru-RU" sz="2200" dirty="0" smtClean="0"/>
              <a:t>Рецидивирующий </a:t>
            </a:r>
            <a:r>
              <a:rPr lang="ru-RU" sz="2200" dirty="0"/>
              <a:t>средний </a:t>
            </a:r>
            <a:r>
              <a:rPr lang="ru-RU" sz="2200" dirty="0" smtClean="0"/>
              <a:t>отит</a:t>
            </a:r>
          </a:p>
          <a:p>
            <a:pPr marL="0" indent="0">
              <a:spcBef>
                <a:spcPts val="0"/>
              </a:spcBef>
            </a:pPr>
            <a:r>
              <a:rPr lang="ru-RU" sz="2200" dirty="0" smtClean="0"/>
              <a:t>Прогрессирующая </a:t>
            </a:r>
            <a:r>
              <a:rPr lang="ru-RU" sz="2200" dirty="0" err="1"/>
              <a:t>нейросенсорная</a:t>
            </a:r>
            <a:r>
              <a:rPr lang="ru-RU" sz="2200" dirty="0"/>
              <a:t> </a:t>
            </a:r>
            <a:r>
              <a:rPr lang="ru-RU" sz="2200" dirty="0" smtClean="0"/>
              <a:t>тугоухость</a:t>
            </a:r>
          </a:p>
          <a:p>
            <a:pPr marL="0" indent="0">
              <a:spcBef>
                <a:spcPts val="0"/>
              </a:spcBef>
            </a:pPr>
            <a:r>
              <a:rPr lang="ru-RU" sz="2200" dirty="0" smtClean="0"/>
              <a:t>Нормальное </a:t>
            </a:r>
            <a:r>
              <a:rPr lang="ru-RU" sz="2200" dirty="0"/>
              <a:t>умственное развитие, с хорошими речевыми навыками и навыками </a:t>
            </a:r>
            <a:r>
              <a:rPr lang="ru-RU" sz="2200" dirty="0" smtClean="0"/>
              <a:t>чтения, но в </a:t>
            </a:r>
            <a:r>
              <a:rPr lang="ru-RU" sz="2200" dirty="0"/>
              <a:t>некоторых случаях отмечаются проблемы с решением математических задач, памятью и мелкой моторикой пальцев.</a:t>
            </a:r>
          </a:p>
        </p:txBody>
      </p:sp>
    </p:spTree>
    <p:extLst>
      <p:ext uri="{BB962C8B-B14F-4D97-AF65-F5344CB8AC3E}">
        <p14:creationId xmlns:p14="http://schemas.microsoft.com/office/powerpoint/2010/main" val="19446213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25007" y="263672"/>
            <a:ext cx="7556313" cy="1116106"/>
          </a:xfrm>
        </p:spPr>
        <p:txBody>
          <a:bodyPr/>
          <a:lstStyle/>
          <a:p>
            <a:r>
              <a:rPr lang="ru-RU" sz="4400" dirty="0" smtClean="0"/>
              <a:t>Признаки у новорожденных детей</a:t>
            </a:r>
            <a:endParaRPr lang="ru-RU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0630" y="1981200"/>
            <a:ext cx="5924628" cy="4505494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</a:pPr>
            <a:r>
              <a:rPr lang="ru-RU" sz="2400" dirty="0" smtClean="0"/>
              <a:t>Короткая шея с крыловидными складками</a:t>
            </a:r>
          </a:p>
          <a:p>
            <a:pPr marL="0" indent="0">
              <a:spcBef>
                <a:spcPts val="0"/>
              </a:spcBef>
            </a:pPr>
            <a:r>
              <a:rPr lang="ru-RU" sz="2400" dirty="0" err="1"/>
              <a:t>Ретрогения</a:t>
            </a:r>
            <a:endParaRPr lang="ru-RU" sz="2400" dirty="0"/>
          </a:p>
          <a:p>
            <a:pPr marL="0" indent="0">
              <a:spcBef>
                <a:spcPts val="0"/>
              </a:spcBef>
            </a:pPr>
            <a:r>
              <a:rPr lang="ru-RU" sz="2400" dirty="0" err="1" smtClean="0"/>
              <a:t>Антимонголоидный</a:t>
            </a:r>
            <a:r>
              <a:rPr lang="ru-RU" sz="2400" dirty="0" smtClean="0"/>
              <a:t> </a:t>
            </a:r>
            <a:r>
              <a:rPr lang="ru-RU" sz="2400" dirty="0"/>
              <a:t>разрез глаз, </a:t>
            </a:r>
            <a:r>
              <a:rPr lang="ru-RU" sz="2400" dirty="0" err="1"/>
              <a:t>эпикант</a:t>
            </a:r>
            <a:r>
              <a:rPr lang="ru-RU" sz="2400" dirty="0"/>
              <a:t>, птоз</a:t>
            </a:r>
          </a:p>
          <a:p>
            <a:pPr marL="0" indent="0">
              <a:spcBef>
                <a:spcPts val="0"/>
              </a:spcBef>
            </a:pPr>
            <a:r>
              <a:rPr lang="ru-RU" sz="2400" dirty="0"/>
              <a:t>Широкий и высокий лоб</a:t>
            </a:r>
          </a:p>
          <a:p>
            <a:pPr marL="0" indent="0">
              <a:spcBef>
                <a:spcPts val="0"/>
              </a:spcBef>
            </a:pPr>
            <a:r>
              <a:rPr lang="ru-RU" sz="2400" dirty="0" smtClean="0"/>
              <a:t>Ушные </a:t>
            </a:r>
            <a:r>
              <a:rPr lang="ru-RU" sz="2400" dirty="0"/>
              <a:t>раковины деформированы и низко расположены</a:t>
            </a:r>
          </a:p>
          <a:p>
            <a:pPr marL="0" indent="0">
              <a:spcBef>
                <a:spcPts val="0"/>
              </a:spcBef>
            </a:pPr>
            <a:r>
              <a:rPr lang="ru-RU" sz="2400" dirty="0" smtClean="0"/>
              <a:t>Врожденные пороки сердца, сосудов, почек</a:t>
            </a:r>
          </a:p>
          <a:p>
            <a:pPr marL="0" indent="0">
              <a:spcBef>
                <a:spcPts val="0"/>
              </a:spcBef>
            </a:pPr>
            <a:r>
              <a:rPr lang="ru-RU" sz="2400" dirty="0" smtClean="0"/>
              <a:t>Лимфатический </a:t>
            </a:r>
            <a:r>
              <a:rPr lang="ru-RU" sz="2400" dirty="0"/>
              <a:t>отек конечностей</a:t>
            </a:r>
          </a:p>
          <a:p>
            <a:pPr marL="0" indent="0">
              <a:spcBef>
                <a:spcPts val="0"/>
              </a:spcBef>
            </a:pPr>
            <a:endParaRPr lang="ru-RU" sz="2400" dirty="0"/>
          </a:p>
        </p:txBody>
      </p:sp>
      <p:pic>
        <p:nvPicPr>
          <p:cNvPr id="4" name="Изображение 3" descr="tmpAD62-108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854"/>
          <a:stretch/>
        </p:blipFill>
        <p:spPr>
          <a:xfrm>
            <a:off x="7104179" y="1892693"/>
            <a:ext cx="2039821" cy="2348468"/>
          </a:xfrm>
          <a:prstGeom prst="rect">
            <a:avLst/>
          </a:prstGeom>
        </p:spPr>
      </p:pic>
      <p:pic>
        <p:nvPicPr>
          <p:cNvPr id="5" name="Изображение 4" descr="images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2765" y="1892693"/>
            <a:ext cx="1801414" cy="23412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4178" y="4807430"/>
            <a:ext cx="1719312" cy="1721957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3063093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Признаки у детей и подростков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spcBef>
                <a:spcPts val="0"/>
              </a:spcBef>
              <a:buFont typeface="+mj-lt"/>
              <a:buAutoNum type="arabicPeriod"/>
            </a:pPr>
            <a:r>
              <a:rPr lang="ru-RU" sz="2800" dirty="0" smtClean="0"/>
              <a:t>Первичная </a:t>
            </a:r>
            <a:r>
              <a:rPr lang="ru-RU" sz="2800" dirty="0"/>
              <a:t>аменорея</a:t>
            </a:r>
          </a:p>
          <a:p>
            <a:pPr marL="0" indent="0">
              <a:spcBef>
                <a:spcPts val="0"/>
              </a:spcBef>
              <a:buFont typeface="+mj-lt"/>
              <a:buAutoNum type="arabicPeriod"/>
            </a:pPr>
            <a:r>
              <a:rPr lang="ru-RU" sz="2800" dirty="0"/>
              <a:t>Генитальная гипоплазия</a:t>
            </a:r>
          </a:p>
          <a:p>
            <a:pPr marL="0" indent="0">
              <a:spcBef>
                <a:spcPts val="0"/>
              </a:spcBef>
              <a:buFont typeface="+mj-lt"/>
              <a:buAutoNum type="arabicPeriod"/>
            </a:pPr>
            <a:r>
              <a:rPr lang="ru-RU" sz="2800" dirty="0" smtClean="0"/>
              <a:t>Задержка развития вторичных половых признаков</a:t>
            </a:r>
          </a:p>
          <a:p>
            <a:pPr marL="0" indent="0">
              <a:spcBef>
                <a:spcPts val="0"/>
              </a:spcBef>
              <a:buFont typeface="+mj-lt"/>
              <a:buAutoNum type="arabicPeriod"/>
            </a:pPr>
            <a:r>
              <a:rPr lang="ru-RU" sz="2800" dirty="0"/>
              <a:t>Задержка роста</a:t>
            </a:r>
          </a:p>
          <a:p>
            <a:pPr marL="0" indent="0">
              <a:spcBef>
                <a:spcPts val="0"/>
              </a:spcBef>
              <a:buNone/>
            </a:pP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4178" y="4807430"/>
            <a:ext cx="1719312" cy="1721957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4933186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4178" y="4807430"/>
            <a:ext cx="1719312" cy="1721957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000" dirty="0" smtClean="0"/>
              <a:t>Диагностика</a:t>
            </a:r>
            <a:endParaRPr lang="ru-RU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3026" y="1641003"/>
            <a:ext cx="8086653" cy="5006721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ts val="0"/>
              </a:spcBef>
            </a:pPr>
            <a:r>
              <a:rPr lang="ru-RU" dirty="0"/>
              <a:t>Обычно СШТ диагностируется у девочек </a:t>
            </a:r>
            <a:r>
              <a:rPr lang="ru-RU" i="1" dirty="0"/>
              <a:t>в раннем детстве</a:t>
            </a:r>
            <a:r>
              <a:rPr lang="ru-RU" dirty="0"/>
              <a:t>, когда обнаруживается задержка роста и прочие симптомы, характерные для данного синдрома. Иногда диагноз ставится позже, в случае, если вовремя не наступает пубертатный период.</a:t>
            </a:r>
          </a:p>
          <a:p>
            <a:pPr>
              <a:spcBef>
                <a:spcPts val="0"/>
              </a:spcBef>
            </a:pPr>
            <a:r>
              <a:rPr lang="ru-RU" dirty="0"/>
              <a:t>СШТ также можно диагностировать </a:t>
            </a:r>
            <a:r>
              <a:rPr lang="ru-RU" i="1" dirty="0"/>
              <a:t>у плода</a:t>
            </a:r>
            <a:r>
              <a:rPr lang="ru-RU" dirty="0"/>
              <a:t>. </a:t>
            </a:r>
            <a:r>
              <a:rPr lang="ru-RU" dirty="0" err="1"/>
              <a:t>Пренатальная</a:t>
            </a:r>
            <a:r>
              <a:rPr lang="ru-RU" dirty="0"/>
              <a:t> диагностика включает в себя </a:t>
            </a:r>
            <a:r>
              <a:rPr lang="ru-RU" i="1" dirty="0"/>
              <a:t>ультразвуковое исследование </a:t>
            </a:r>
            <a:r>
              <a:rPr lang="ru-RU" dirty="0"/>
              <a:t>(основано на обнаружении отёка у плода), а также </a:t>
            </a:r>
            <a:r>
              <a:rPr lang="ru-RU" i="1" dirty="0" err="1"/>
              <a:t>амниоцентез</a:t>
            </a:r>
            <a:r>
              <a:rPr lang="ru-RU" dirty="0"/>
              <a:t> с последующим хромосомным анализом.</a:t>
            </a:r>
          </a:p>
          <a:p>
            <a:pPr>
              <a:spcBef>
                <a:spcPts val="0"/>
              </a:spcBef>
            </a:pPr>
            <a:r>
              <a:rPr lang="ru-RU" dirty="0"/>
              <a:t>Иногда диагноз ставится </a:t>
            </a:r>
            <a:r>
              <a:rPr lang="ru-RU" i="1" dirty="0"/>
              <a:t>сразу после рождения</a:t>
            </a:r>
            <a:r>
              <a:rPr lang="ru-RU" dirty="0"/>
              <a:t>, если наблюдается необычно широкая шея, проблемы с сердцем, опухание верхних и нижних конечностей.</a:t>
            </a:r>
          </a:p>
          <a:p>
            <a:pPr>
              <a:spcBef>
                <a:spcPts val="0"/>
              </a:spcBef>
            </a:pPr>
            <a:r>
              <a:rPr lang="ru-RU" dirty="0"/>
              <a:t>В приблизительно 90 % случаев при кариотипе мозаичного типа 45,Х/46,ХХ или 45,Х/46,ХY синдром диагностируется случайно, во время обследования в </a:t>
            </a:r>
            <a:r>
              <a:rPr lang="ru-RU" i="1" dirty="0"/>
              <a:t>случаях поздней беременности </a:t>
            </a:r>
            <a:r>
              <a:rPr lang="ru-RU" dirty="0"/>
              <a:t>или во </a:t>
            </a:r>
            <a:r>
              <a:rPr lang="ru-RU" i="1" dirty="0"/>
              <a:t>время тройного скрининга</a:t>
            </a:r>
            <a:r>
              <a:rPr lang="ru-RU" dirty="0"/>
              <a:t>, при этом фенотип плода при рождении более вероятно будет либо нормальный женский, либо нормальный </a:t>
            </a:r>
            <a:r>
              <a:rPr lang="ru-RU" dirty="0" smtClean="0"/>
              <a:t>мужской.</a:t>
            </a:r>
            <a:endParaRPr lang="ru-RU" dirty="0"/>
          </a:p>
          <a:p>
            <a:pPr>
              <a:spcBef>
                <a:spcPts val="0"/>
              </a:spcBef>
            </a:pPr>
            <a:r>
              <a:rPr lang="ru-RU" dirty="0"/>
              <a:t>Диагноз подтверждается </a:t>
            </a:r>
            <a:r>
              <a:rPr lang="ru-RU" i="1" dirty="0"/>
              <a:t>анализом крови на кариотип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646257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4178" y="4807430"/>
            <a:ext cx="1719312" cy="1721957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000" dirty="0" smtClean="0"/>
              <a:t>Терапия</a:t>
            </a:r>
            <a:endParaRPr lang="ru-RU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98474" y="1639478"/>
            <a:ext cx="7950215" cy="478889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dirty="0" smtClean="0"/>
              <a:t>Симптоматическая</a:t>
            </a:r>
            <a:endParaRPr lang="ru-RU" dirty="0"/>
          </a:p>
          <a:p>
            <a:pPr>
              <a:spcBef>
                <a:spcPts val="0"/>
              </a:spcBef>
            </a:pPr>
            <a:r>
              <a:rPr lang="ru-RU" dirty="0" smtClean="0"/>
              <a:t> </a:t>
            </a:r>
            <a:r>
              <a:rPr lang="ru-RU" dirty="0"/>
              <a:t>С</a:t>
            </a:r>
            <a:r>
              <a:rPr lang="ru-RU" dirty="0" smtClean="0"/>
              <a:t>оматотропная </a:t>
            </a:r>
            <a:r>
              <a:rPr lang="ru-RU" dirty="0"/>
              <a:t>гормональная терапия для коррекции задержки </a:t>
            </a:r>
            <a:r>
              <a:rPr lang="ru-RU" dirty="0" smtClean="0"/>
              <a:t>роста(помогает </a:t>
            </a:r>
            <a:r>
              <a:rPr lang="ru-RU" dirty="0"/>
              <a:t>увеличить его конечное значение до 150—155 </a:t>
            </a:r>
            <a:r>
              <a:rPr lang="ru-RU" dirty="0" smtClean="0"/>
              <a:t>см.)</a:t>
            </a:r>
          </a:p>
          <a:p>
            <a:pPr>
              <a:spcBef>
                <a:spcPts val="0"/>
              </a:spcBef>
            </a:pPr>
            <a:r>
              <a:rPr lang="ru-RU" dirty="0" smtClean="0"/>
              <a:t>Заместительная </a:t>
            </a:r>
            <a:r>
              <a:rPr lang="ru-RU" dirty="0"/>
              <a:t>эстрогенная </a:t>
            </a:r>
            <a:r>
              <a:rPr lang="ru-RU" dirty="0" smtClean="0"/>
              <a:t>терапия </a:t>
            </a:r>
            <a:r>
              <a:rPr lang="ru-RU" dirty="0" smtClean="0"/>
              <a:t>( </a:t>
            </a:r>
            <a:r>
              <a:rPr lang="ru-RU" dirty="0"/>
              <a:t>улучшение </a:t>
            </a:r>
            <a:r>
              <a:rPr lang="ru-RU" dirty="0" smtClean="0"/>
              <a:t>развития </a:t>
            </a:r>
            <a:r>
              <a:rPr lang="ru-RU" dirty="0"/>
              <a:t>вторичных половых признаков в пубертатный </a:t>
            </a:r>
            <a:r>
              <a:rPr lang="ru-RU" dirty="0" smtClean="0"/>
              <a:t>период).</a:t>
            </a:r>
          </a:p>
          <a:p>
            <a:pPr>
              <a:spcBef>
                <a:spcPts val="0"/>
              </a:spcBef>
            </a:pPr>
            <a:r>
              <a:rPr lang="ru-RU" dirty="0" smtClean="0"/>
              <a:t> </a:t>
            </a:r>
            <a:r>
              <a:rPr lang="ru-RU" dirty="0"/>
              <a:t>Возможна комбинация эстрогенных и </a:t>
            </a:r>
            <a:r>
              <a:rPr lang="ru-RU" dirty="0" err="1" smtClean="0"/>
              <a:t>прогестероновых</a:t>
            </a:r>
            <a:r>
              <a:rPr lang="ru-RU" dirty="0" smtClean="0"/>
              <a:t> </a:t>
            </a:r>
            <a:r>
              <a:rPr lang="ru-RU" dirty="0"/>
              <a:t>препаратов в случае, если у больной не начинаются менструации к 15-ти годам.</a:t>
            </a:r>
          </a:p>
          <a:p>
            <a:pPr>
              <a:spcBef>
                <a:spcPts val="0"/>
              </a:spcBef>
            </a:pPr>
            <a:r>
              <a:rPr lang="ru-RU" dirty="0"/>
              <a:t>Заместительная эстрогенная терапия может снизить риск развития остеопороза заболеваний сердечно-сосудистой </a:t>
            </a:r>
            <a:r>
              <a:rPr lang="ru-RU" dirty="0" smtClean="0"/>
              <a:t>системы.</a:t>
            </a:r>
            <a:endParaRPr lang="ru-RU" dirty="0"/>
          </a:p>
          <a:p>
            <a:pPr>
              <a:spcBef>
                <a:spcPts val="0"/>
              </a:spcBef>
            </a:pPr>
            <a:r>
              <a:rPr lang="ru-RU" dirty="0"/>
              <a:t>С помощью современных вспомогательных репродуктивных технологий у женщин с СШТ есть возможность забеременеть, например, при использовании донорской яйцеклетки.</a:t>
            </a:r>
          </a:p>
        </p:txBody>
      </p:sp>
    </p:spTree>
    <p:extLst>
      <p:ext uri="{BB962C8B-B14F-4D97-AF65-F5344CB8AC3E}">
        <p14:creationId xmlns:p14="http://schemas.microsoft.com/office/powerpoint/2010/main" val="7454505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5695179"/>
      </p:ext>
    </p:extLst>
  </p:cSld>
  <p:clrMapOvr>
    <a:masterClrMapping/>
  </p:clrMapOvr>
</p:sld>
</file>

<file path=ppt/theme/theme1.xml><?xml version="1.0" encoding="utf-8"?>
<a:theme xmlns:a="http://schemas.openxmlformats.org/drawingml/2006/main" name="Преимущество">
  <a:themeElements>
    <a:clrScheme name="Advantage">
      <a:dk1>
        <a:sysClr val="windowText" lastClr="000000"/>
      </a:dk1>
      <a:lt1>
        <a:sysClr val="window" lastClr="FFFFFF"/>
      </a:lt1>
      <a:dk2>
        <a:srgbClr val="2B142D"/>
      </a:dk2>
      <a:lt2>
        <a:srgbClr val="C3AFCC"/>
      </a:lt2>
      <a:accent1>
        <a:srgbClr val="663366"/>
      </a:accent1>
      <a:accent2>
        <a:srgbClr val="330F42"/>
      </a:accent2>
      <a:accent3>
        <a:srgbClr val="666699"/>
      </a:accent3>
      <a:accent4>
        <a:srgbClr val="999966"/>
      </a:accent4>
      <a:accent5>
        <a:srgbClr val="F7901E"/>
      </a:accent5>
      <a:accent6>
        <a:srgbClr val="A3A101"/>
      </a:accent6>
      <a:hlink>
        <a:srgbClr val="BC5FBC"/>
      </a:hlink>
      <a:folHlink>
        <a:srgbClr val="9775A7"/>
      </a:folHlink>
    </a:clrScheme>
    <a:fontScheme name="Advantage">
      <a:majorFont>
        <a:latin typeface="Rockwell"/>
        <a:ea typeface=""/>
        <a:cs typeface=""/>
        <a:font script="Jpan" typeface="ＭＳ ゴシック"/>
        <a:font script="Hans" typeface="宋体"/>
        <a:font script="Hant" typeface="新細明體"/>
      </a:majorFont>
      <a:minorFont>
        <a:latin typeface="Rockwell"/>
        <a:ea typeface=""/>
        <a:cs typeface=""/>
        <a:font script="Jpan" typeface="ＭＳ ゴシック"/>
        <a:font script="Hans" typeface="宋体"/>
        <a:font script="Hant" typeface="新細明體"/>
      </a:minorFont>
    </a:fontScheme>
    <a:fmtScheme name="Advantage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6000000" scaled="1"/>
        </a:gradFill>
        <a:gradFill rotWithShape="1">
          <a:gsLst>
            <a:gs pos="0">
              <a:schemeClr val="phClr"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FFFFFF">
                <a:alpha val="75000"/>
              </a:srgbClr>
            </a:innerShdw>
            <a:outerShdw blurRad="63500" dist="25400" dir="5400000" rotWithShape="0">
              <a:srgbClr val="808080">
                <a:alpha val="7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twoPt" dir="tl">
              <a:rot lat="0" lon="0" rev="4500000"/>
            </a:lightRig>
          </a:scene3d>
          <a:sp3d>
            <a:bevelT w="635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1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Преимущество.thmx</Template>
  <TotalTime>92</TotalTime>
  <Words>377</Words>
  <Application>Microsoft Office PowerPoint</Application>
  <PresentationFormat>Экран (4:3)</PresentationFormat>
  <Paragraphs>63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Rockwell</vt:lpstr>
      <vt:lpstr>Wingdings</vt:lpstr>
      <vt:lpstr>Преимущество</vt:lpstr>
      <vt:lpstr>Синдром Шерешевского-Тёрнера</vt:lpstr>
      <vt:lpstr>Определение</vt:lpstr>
      <vt:lpstr>Кариотип</vt:lpstr>
      <vt:lpstr>Генетический аспект</vt:lpstr>
      <vt:lpstr>Презентация PowerPoint</vt:lpstr>
      <vt:lpstr>Клинические проявления</vt:lpstr>
      <vt:lpstr>Клинические проявления</vt:lpstr>
      <vt:lpstr>Признаки у новорожденных детей</vt:lpstr>
      <vt:lpstr>Признаки у детей и подростков</vt:lpstr>
      <vt:lpstr>Диагностика</vt:lpstr>
      <vt:lpstr>Терапия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Синдром Шеришевского-Тернера</dc:title>
  <dc:creator>Oleg</dc:creator>
  <cp:lastModifiedBy>Oleg</cp:lastModifiedBy>
  <cp:revision>9</cp:revision>
  <dcterms:created xsi:type="dcterms:W3CDTF">2018-12-05T14:41:31Z</dcterms:created>
  <dcterms:modified xsi:type="dcterms:W3CDTF">2018-12-05T19:15:38Z</dcterms:modified>
</cp:coreProperties>
</file>