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1"/>
  </p:sldMasterIdLst>
  <p:notesMasterIdLst>
    <p:notesMasterId r:id="rId19"/>
  </p:notesMasterIdLst>
  <p:sldIdLst>
    <p:sldId id="256" r:id="rId2"/>
    <p:sldId id="257" r:id="rId3"/>
    <p:sldId id="258" r:id="rId4"/>
    <p:sldId id="271" r:id="rId5"/>
    <p:sldId id="259" r:id="rId6"/>
    <p:sldId id="272" r:id="rId7"/>
    <p:sldId id="273" r:id="rId8"/>
    <p:sldId id="274" r:id="rId9"/>
    <p:sldId id="260" r:id="rId10"/>
    <p:sldId id="263" r:id="rId11"/>
    <p:sldId id="261" r:id="rId12"/>
    <p:sldId id="262" r:id="rId13"/>
    <p:sldId id="270" r:id="rId14"/>
    <p:sldId id="268" r:id="rId15"/>
    <p:sldId id="264" r:id="rId16"/>
    <p:sldId id="265" r:id="rId17"/>
    <p:sldId id="266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147" autoAdjust="0"/>
    <p:restoredTop sz="94660"/>
  </p:normalViewPr>
  <p:slideViewPr>
    <p:cSldViewPr>
      <p:cViewPr varScale="1">
        <p:scale>
          <a:sx n="68" d="100"/>
          <a:sy n="6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C422016-7D1A-406C-A192-CE59CA0DCDDE}" type="datetimeFigureOut">
              <a:rPr lang="ru-RU"/>
              <a:pPr>
                <a:defRPr/>
              </a:pPr>
              <a:t>26.12.2018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C0D2A1D-86C9-464E-A373-D1D500EE85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536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0BFC41E-262A-4CE0-88C0-30CDF94D41C7}" type="slidenum">
              <a:rPr lang="ru-RU" smtClean="0"/>
              <a:pPr/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63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2D17973-AC05-4B75-951B-BA24267CD06D}" type="slidenum">
              <a:rPr lang="ru-RU" smtClean="0"/>
              <a:pPr/>
              <a:t>2</a:t>
            </a:fld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74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B280112-C184-41F3-BB8E-14888AFF2E98}" type="slidenum">
              <a:rPr lang="ru-RU" smtClean="0"/>
              <a:pPr/>
              <a:t>3</a:t>
            </a:fld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94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122E233-2E5B-43BE-80C2-DD76D757A77E}" type="slidenum">
              <a:rPr lang="ru-RU" smtClean="0"/>
              <a:pPr/>
              <a:t>5</a:t>
            </a:fld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4711F26-07F9-4A44-8696-AE4AD5F38EAB}" type="slidenum">
              <a:rPr lang="ru-RU" smtClean="0"/>
              <a:pPr/>
              <a:t>9</a:t>
            </a:fld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84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2DE7393-661F-41BC-AA47-649B09384E46}" type="slidenum">
              <a:rPr lang="ru-RU" smtClean="0"/>
              <a:pPr/>
              <a:t>10</a:t>
            </a:fld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8DB5B24-EB8C-43C6-891E-771F689DCFE6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59E9B17-F6AC-438C-881E-A6A754A007AE}" type="slidenum">
              <a:rPr lang="ru-RU" smtClean="0"/>
              <a:pPr/>
              <a:t>12</a:t>
            </a:fld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35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FCA0757-F0FF-478D-BD27-CDD9C2920F5C}" type="slidenum">
              <a:rPr lang="ru-RU" smtClean="0"/>
              <a:pPr/>
              <a:t>15</a:t>
            </a:fld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458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554646A-BEEF-4B5A-9D04-5380BDDB9332}" type="slidenum">
              <a:rPr lang="ru-RU" smtClean="0"/>
              <a:pPr/>
              <a:t>16</a:t>
            </a:fld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56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77E829B-0B63-463D-8C8E-9F5241AF954B}" type="slidenum">
              <a:rPr lang="ru-RU" smtClean="0"/>
              <a:pPr/>
              <a:t>17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EA3E7AD0-1504-4BC8-B6FA-CC7F1FAAF30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A628936B-0C50-4AE8-8F9E-71F7F8F407D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1CDCD5-1576-4CCB-B6E4-A1CAC253D91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B77421-EDE5-48DD-A4CF-BB79A87BFF6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F1A16148-27A8-4F06-A227-FCA26F71004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6A9E27-6DF4-45B1-9F88-FB154441816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4D8878-C870-41D3-8C5F-A5044D4879E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1D358C-D920-4FC9-9B70-487D2EC7E4B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E6058E-F1B0-46B0-8749-51E9D116A8C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D9B7FB-7F66-41D9-AF79-9F08718D001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2813D5-6E09-40B9-A713-CD4CA1FB906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B244BDF9-BB8A-4A37-9B24-D81812D4A2A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edug.ru/library/doc.aspx?item=38281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7158" y="714356"/>
            <a:ext cx="8458200" cy="122237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sz="6600" dirty="0" smtClean="0"/>
              <a:t>Синдром кошачьего крика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5008" y="3214686"/>
            <a:ext cx="3214678" cy="210979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Презентацию подготовила</a:t>
            </a:r>
          </a:p>
          <a:p>
            <a:pPr eaLnBrk="1" hangingPunct="1">
              <a:lnSpc>
                <a:spcPct val="90000"/>
              </a:lnSpc>
            </a:pPr>
            <a:r>
              <a:rPr lang="ru-RU" dirty="0" smtClean="0">
                <a:latin typeface="Arial" charset="0"/>
              </a:rPr>
              <a:t>Дякова Мария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dirty="0" smtClean="0">
                <a:latin typeface="Arial" charset="0"/>
              </a:rPr>
              <a:t>Студентка 5 курса,</a:t>
            </a:r>
          </a:p>
          <a:p>
            <a:pPr eaLnBrk="1" hangingPunct="1">
              <a:lnSpc>
                <a:spcPct val="90000"/>
              </a:lnSpc>
            </a:pPr>
            <a:r>
              <a:rPr lang="ru-RU" sz="2400" dirty="0" smtClean="0">
                <a:latin typeface="Arial" charset="0"/>
              </a:rPr>
              <a:t>1 медицинского </a:t>
            </a:r>
            <a:r>
              <a:rPr lang="ru-RU" dirty="0" smtClean="0">
                <a:latin typeface="Arial" charset="0"/>
              </a:rPr>
              <a:t>факультета,</a:t>
            </a:r>
            <a:endParaRPr lang="ru-RU" sz="2400" dirty="0" smtClean="0">
              <a:latin typeface="Arial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ru-RU" dirty="0" smtClean="0">
                <a:latin typeface="Arial" charset="0"/>
              </a:rPr>
              <a:t>2 группы</a:t>
            </a:r>
            <a:endParaRPr lang="ru-RU" sz="2400" dirty="0" smtClean="0">
              <a:latin typeface="Arial" charset="0"/>
            </a:endParaRPr>
          </a:p>
        </p:txBody>
      </p:sp>
      <p:pic>
        <p:nvPicPr>
          <p:cNvPr id="3078" name="Picture 6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2786058"/>
            <a:ext cx="4500594" cy="3435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6300788" cy="6597650"/>
          </a:xfrm>
        </p:spPr>
        <p:txBody>
          <a:bodyPr/>
          <a:lstStyle/>
          <a:p>
            <a:pPr eaLnBrk="1" hangingPunct="1"/>
            <a:r>
              <a:rPr lang="ru-RU" sz="3600" b="1" smtClean="0"/>
              <a:t>Синдром кошачьего крика</a:t>
            </a:r>
            <a:r>
              <a:rPr lang="ru-RU" sz="3600" smtClean="0"/>
              <a:t> (также известен под названиями: </a:t>
            </a:r>
            <a:r>
              <a:rPr lang="ru-RU" sz="3600" b="1" i="1" smtClean="0"/>
              <a:t>синдром делеции короткого плеча 5 хромосомы, 5р синдром </a:t>
            </a:r>
            <a:r>
              <a:rPr lang="ru-RU" sz="3600" smtClean="0"/>
              <a:t>или</a:t>
            </a:r>
            <a:r>
              <a:rPr lang="ru-RU" sz="3600" b="1" i="1" smtClean="0"/>
              <a:t> синдром Лежена</a:t>
            </a:r>
            <a:r>
              <a:rPr lang="ru-RU" sz="3600" smtClean="0"/>
              <a:t>) - редкое генетическое заболевание, связанное с отсутствием части 5 хромосомы. </a:t>
            </a:r>
          </a:p>
        </p:txBody>
      </p:sp>
      <p:pic>
        <p:nvPicPr>
          <p:cNvPr id="4099" name="Picture 2" descr="http://www.meddr.ru/pics/1376_94359439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6325" y="1196975"/>
            <a:ext cx="266382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642918"/>
            <a:ext cx="3683000" cy="5762625"/>
          </a:xfrm>
        </p:spPr>
        <p:txBody>
          <a:bodyPr>
            <a:normAutofit fontScale="92500"/>
          </a:bodyPr>
          <a:lstStyle/>
          <a:p>
            <a:pPr eaLnBrk="1" hangingPunct="1"/>
            <a:r>
              <a:rPr lang="ru-RU" sz="2800" dirty="0" smtClean="0"/>
              <a:t>Синдром «кошачьего крика» впервые описал Ж. </a:t>
            </a:r>
            <a:r>
              <a:rPr lang="ru-RU" sz="2800" dirty="0" err="1" smtClean="0"/>
              <a:t>Лежен</a:t>
            </a:r>
            <a:r>
              <a:rPr lang="ru-RU" sz="2800" dirty="0" smtClean="0"/>
              <a:t> с соавторами в 1963 г. у 3 детей с множественными аномалиями, глубокой умственной отсталостью и характерным плачем, который напоминал кошачий крик.</a:t>
            </a:r>
            <a:r>
              <a:rPr lang="ru-RU" sz="2800" dirty="0" smtClean="0">
                <a:effectLst/>
              </a:rPr>
              <a:t> </a:t>
            </a:r>
          </a:p>
        </p:txBody>
      </p:sp>
      <p:pic>
        <p:nvPicPr>
          <p:cNvPr id="5123" name="Picture 2" descr="http://img0.liveinternet.ru/images/attach/c/0/45/48/45048308_Jerome_Lejeun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476250"/>
            <a:ext cx="4232275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692150"/>
            <a:ext cx="4537075" cy="5184775"/>
          </a:xfrm>
          <a:noFill/>
          <a:ln/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1800" smtClean="0"/>
              <a:t> </a:t>
            </a:r>
            <a:r>
              <a:rPr lang="ru-RU" sz="2400" smtClean="0"/>
              <a:t>Клинически синдром «кошачьего крика» очень полиморфен. Корреляцию между величиной делеции хромосомного материала и клиническими симптомами установить весьма трудно. Без своеобразного крика у больного надежный диагноз до цитогенетического исследования установить невозможно, так как большинство клинических симптомов этой болезни встречается и при других хромосомных аномалиях. </a:t>
            </a:r>
          </a:p>
        </p:txBody>
      </p:sp>
      <p:pic>
        <p:nvPicPr>
          <p:cNvPr id="41989" name="Picture 5" descr="sindrom_koschachego_krika_1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5600" y="836613"/>
            <a:ext cx="3238500" cy="42291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Симптомы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ru-RU" sz="2400" smtClean="0"/>
              <a:t> При данном синдроме у больных наблюдается:</a:t>
            </a:r>
          </a:p>
          <a:p>
            <a:pPr eaLnBrk="1" hangingPunct="1"/>
            <a:r>
              <a:rPr lang="ru-RU" sz="2400" smtClean="0"/>
              <a:t>низкая масса при рождении и мышечная гипотония,</a:t>
            </a:r>
          </a:p>
          <a:p>
            <a:pPr eaLnBrk="1" hangingPunct="1"/>
            <a:r>
              <a:rPr lang="ru-RU" sz="2400" smtClean="0"/>
              <a:t>лунообразное лицо с широко расставленными глазами,</a:t>
            </a:r>
          </a:p>
          <a:p>
            <a:r>
              <a:rPr lang="ru-RU" sz="2400" smtClean="0"/>
              <a:t>отставание в развитии,</a:t>
            </a:r>
          </a:p>
          <a:p>
            <a:pPr eaLnBrk="1" hangingPunct="1"/>
            <a:r>
              <a:rPr lang="ru-RU" sz="2400" smtClean="0"/>
              <a:t>характерный плач , напоминающий кошачье мяуканье, причиной которого является изменение гортани (сужение, мягкость хрящей, уменьшение надгортанника, необычная складчатость слизистой оболочки) или недоразвитие гортани. Признак исчезает к концу первого года жизни.</a:t>
            </a:r>
          </a:p>
          <a:p>
            <a:pPr eaLnBrk="1" hangingPunct="1"/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838200"/>
          </a:xfrm>
        </p:spPr>
        <p:txBody>
          <a:bodyPr/>
          <a:lstStyle/>
          <a:p>
            <a:r>
              <a:rPr lang="ru-RU" b="1" i="1" dirty="0" smtClean="0"/>
              <a:t>Внешние особенности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5695960" cy="5303838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Изменение формы головы. При синдроме кошачьего крика такое нарушение наблюдается более чем у 85% новорожденных. Самое распространенное изменение – микроцефалия. Голова новорожденного малых размеров и несколько вытянута в продольном направлении. Иногда заметить данный симптом удается не сразу. Для подтверждения проводят краниометрию (измерение основных размеров черепа).</a:t>
            </a:r>
          </a:p>
          <a:p>
            <a:r>
              <a:rPr lang="ru-RU" dirty="0" smtClean="0"/>
              <a:t>Лунообразное овальное лицо - следствие аномалий развития черепа. Кости лицевого черепа больше, нежели мозговая коробка, что создает характерный внешний вид. Он присутствует у большинства пациентов как в детском и сохраняется во взрослом возрасте.</a:t>
            </a:r>
          </a:p>
          <a:p>
            <a:endParaRPr lang="ru-RU" dirty="0"/>
          </a:p>
        </p:txBody>
      </p:sp>
      <p:pic>
        <p:nvPicPr>
          <p:cNvPr id="4" name="Picture 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2675" t="6137" r="2701" b="4773"/>
          <a:stretch/>
        </p:blipFill>
        <p:spPr bwMode="auto">
          <a:xfrm>
            <a:off x="6500826" y="1285860"/>
            <a:ext cx="2307794" cy="2714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4805" b="7729"/>
          <a:stretch/>
        </p:blipFill>
        <p:spPr bwMode="auto">
          <a:xfrm>
            <a:off x="6215074" y="4286256"/>
            <a:ext cx="2607487" cy="1992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686800" cy="838200"/>
          </a:xfrm>
        </p:spPr>
        <p:txBody>
          <a:bodyPr/>
          <a:lstStyle/>
          <a:p>
            <a:r>
              <a:rPr lang="ru-RU" b="1" i="1" dirty="0" smtClean="0"/>
              <a:t>Внешние особенности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357298"/>
            <a:ext cx="5643602" cy="5214974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Короткая шея. Из-за недоразвития шейных позвонков и хрящевой ткани между ними дети не могут повернуть голову под таким же углом, как здоровые люди.</a:t>
            </a:r>
          </a:p>
          <a:p>
            <a:r>
              <a:rPr lang="ru-RU" dirty="0" smtClean="0"/>
              <a:t>Аномальная форма и расположение глаз отчасти обусловлены неправильным развитием черепных костей. Большая часть этих симптомов характерна также для синдрома Дауна:</a:t>
            </a:r>
          </a:p>
          <a:p>
            <a:r>
              <a:rPr lang="ru-RU" dirty="0" smtClean="0"/>
              <a:t>- </a:t>
            </a:r>
            <a:r>
              <a:rPr lang="ru-RU" dirty="0" err="1" smtClean="0"/>
              <a:t>Антимонголоидный</a:t>
            </a:r>
            <a:r>
              <a:rPr lang="ru-RU" dirty="0" smtClean="0"/>
              <a:t> разрез глаз. Встречается он не у всех новорожденных. Глазные щели в таком случае идут под небольшим углом, от переносицы вбок и вниз. Внутренний угол расположен выше, чем наружный.</a:t>
            </a:r>
          </a:p>
          <a:p>
            <a:r>
              <a:rPr lang="ru-RU" dirty="0" smtClean="0"/>
              <a:t>- Косоглазие (страбизм). Характеризуется нарушением симметричности </a:t>
            </a:r>
            <a:r>
              <a:rPr lang="ru-RU" dirty="0" err="1" smtClean="0"/>
              <a:t>роговиц</a:t>
            </a:r>
            <a:r>
              <a:rPr lang="ru-RU" dirty="0" smtClean="0"/>
              <a:t> по отношению к краям и углам век. Ребенку крайне трудно сфокусировать зрение на определенном предмете, и, как правило, зрение у таких детей значительно снижается.</a:t>
            </a: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4" y="1500174"/>
            <a:ext cx="3076911" cy="4137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357298"/>
            <a:ext cx="5429288" cy="5286412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Дефекты развития пальцев:</a:t>
            </a:r>
          </a:p>
          <a:p>
            <a:r>
              <a:rPr lang="ru-RU" dirty="0" smtClean="0"/>
              <a:t>Синдактилия – сращение пальцев на руках и ногах новорожденного. </a:t>
            </a:r>
          </a:p>
          <a:p>
            <a:r>
              <a:rPr lang="ru-RU" dirty="0" err="1" smtClean="0"/>
              <a:t>Клинодактилия</a:t>
            </a:r>
            <a:r>
              <a:rPr lang="ru-RU" dirty="0" smtClean="0"/>
              <a:t> характеризуется искривлением пальцев в суставах. </a:t>
            </a:r>
          </a:p>
          <a:p>
            <a:r>
              <a:rPr lang="ru-RU" dirty="0" smtClean="0"/>
              <a:t>Косолапость характеризуется сильным отклонением внутрь стопы по отношению к продольной линии голени. У детей с таким дефектом могут быть проблемы с хождением на двух ногах, многие начинают ходить позже сверстников. Данный симптом не является специфическим для синдрома кошачьего крика и может встречаться при других заболеваниях</a:t>
            </a: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60" y="1214422"/>
            <a:ext cx="2736304" cy="2087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60" y="3500438"/>
            <a:ext cx="2664296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350"/>
            <a:ext cx="8229600" cy="58356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2400" smtClean="0"/>
              <a:t>Кроме того, встречаются</a:t>
            </a:r>
            <a:r>
              <a:rPr lang="en-US" sz="2400" smtClean="0"/>
              <a:t>:</a:t>
            </a:r>
            <a:endParaRPr lang="ru-RU" sz="2400" smtClean="0"/>
          </a:p>
          <a:p>
            <a:pPr eaLnBrk="1" hangingPunct="1"/>
            <a:r>
              <a:rPr lang="ru-RU" sz="2400" smtClean="0"/>
              <a:t>врожденные пороки </a:t>
            </a:r>
            <a:r>
              <a:rPr lang="en-US" sz="2400" smtClean="0"/>
              <a:t>c</a:t>
            </a:r>
            <a:r>
              <a:rPr lang="ru-RU" sz="2400" smtClean="0"/>
              <a:t>ердца, костно-мышечной системы и внутренних органов, </a:t>
            </a:r>
            <a:endParaRPr lang="en-US" sz="2400" smtClean="0"/>
          </a:p>
          <a:p>
            <a:pPr eaLnBrk="1" hangingPunct="1"/>
            <a:r>
              <a:rPr lang="ru-RU" sz="2400" smtClean="0"/>
              <a:t>микроцефалия, </a:t>
            </a:r>
            <a:endParaRPr lang="en-US" sz="2400" smtClean="0"/>
          </a:p>
          <a:p>
            <a:pPr eaLnBrk="1" hangingPunct="1"/>
            <a:r>
              <a:rPr lang="ru-RU" sz="2400" b="1" smtClean="0"/>
              <a:t>птоз</a:t>
            </a:r>
            <a:r>
              <a:rPr lang="ru-RU" sz="2400" smtClean="0"/>
              <a:t>,</a:t>
            </a:r>
            <a:endParaRPr lang="en-US" sz="2400" smtClean="0"/>
          </a:p>
          <a:p>
            <a:pPr eaLnBrk="1" hangingPunct="1"/>
            <a:r>
              <a:rPr lang="ru-RU" sz="2400" smtClean="0"/>
              <a:t> низкое расположение и деформация ушных раковин, кожные складки впереди уха, </a:t>
            </a:r>
            <a:endParaRPr lang="en-US" sz="2400" smtClean="0"/>
          </a:p>
          <a:p>
            <a:pPr eaLnBrk="1" hangingPunct="1"/>
            <a:r>
              <a:rPr lang="ru-RU" sz="2400" smtClean="0"/>
              <a:t>гипертелоризм</a:t>
            </a:r>
            <a:r>
              <a:rPr lang="ru-RU" sz="2400" u="sng" smtClean="0">
                <a:effectLst/>
              </a:rPr>
              <a:t> </a:t>
            </a:r>
            <a:r>
              <a:rPr lang="ru-RU" sz="2400" smtClean="0"/>
              <a:t>(увеличенное расстояние между какими-либо парными органами или анатомическим образованиями (например, между внутренними краями глазниц, грудными сосками), </a:t>
            </a:r>
            <a:endParaRPr lang="en-US" sz="2400" smtClean="0"/>
          </a:p>
          <a:p>
            <a:pPr eaLnBrk="1" hangingPunct="1"/>
            <a:r>
              <a:rPr lang="ru-RU" sz="2400" smtClean="0"/>
              <a:t>эпикантус(поперечная кожная складка около внутреннего угла глаза, обычно двусторонняя), </a:t>
            </a:r>
            <a:endParaRPr lang="en-US" sz="2400" smtClean="0"/>
          </a:p>
          <a:p>
            <a:pPr eaLnBrk="1" hangingPunct="1"/>
            <a:r>
              <a:rPr lang="ru-RU" sz="2400" smtClean="0"/>
              <a:t> антимонголоидный разрез глаз.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0" smtClean="0"/>
              <a:t>Генетика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571612"/>
            <a:ext cx="4786314" cy="4525963"/>
          </a:xfrm>
        </p:spPr>
        <p:txBody>
          <a:bodyPr>
            <a:normAutofit/>
          </a:bodyPr>
          <a:lstStyle/>
          <a:p>
            <a:pPr eaLnBrk="1" hangingPunct="1"/>
            <a:r>
              <a:rPr lang="ru-RU" sz="2000" dirty="0" smtClean="0"/>
              <a:t>Кариотип 46 XX, 5</a:t>
            </a:r>
            <a:r>
              <a:rPr lang="en-US" sz="2000" dirty="0" smtClean="0"/>
              <a:t>p</a:t>
            </a:r>
            <a:r>
              <a:rPr lang="ru-RU" sz="2000" dirty="0" smtClean="0"/>
              <a:t>- или 46 ХУ, 5р-. </a:t>
            </a:r>
          </a:p>
          <a:p>
            <a:pPr eaLnBrk="1" hangingPunct="1"/>
            <a:r>
              <a:rPr lang="ru-RU" sz="2000" dirty="0" err="1" smtClean="0"/>
              <a:t>Цитогенетически</a:t>
            </a:r>
            <a:r>
              <a:rPr lang="ru-RU" sz="2000" dirty="0" smtClean="0"/>
              <a:t> у всех больных обнаруживается укорочение приблизительно на треть и более короткого плеча одного из гомологов 5-й хромосомы. В коротком плече находится участок (15,1-15,2), который непосредственно вызывает развитие этого синдрома. Кроме обычной </a:t>
            </a:r>
            <a:r>
              <a:rPr lang="ru-RU" sz="2000" dirty="0" err="1" smtClean="0"/>
              <a:t>делеции</a:t>
            </a:r>
            <a:r>
              <a:rPr lang="ru-RU" sz="2000" dirty="0" smtClean="0"/>
              <a:t>, хромосомная перестройка может быть представлена другими вариантами (кольцевая хромосома, </a:t>
            </a:r>
            <a:r>
              <a:rPr lang="ru-RU" sz="2000" dirty="0" err="1" smtClean="0"/>
              <a:t>транслокация</a:t>
            </a:r>
            <a:r>
              <a:rPr lang="ru-RU" sz="2000" dirty="0" smtClean="0"/>
              <a:t>, </a:t>
            </a:r>
            <a:r>
              <a:rPr lang="ru-RU" sz="2000" dirty="0" err="1" smtClean="0"/>
              <a:t>мозаицизм</a:t>
            </a:r>
            <a:r>
              <a:rPr lang="ru-RU" sz="2000" dirty="0" smtClean="0"/>
              <a:t> по </a:t>
            </a:r>
            <a:r>
              <a:rPr lang="ru-RU" sz="2000" dirty="0" err="1" smtClean="0"/>
              <a:t>делеции</a:t>
            </a:r>
            <a:r>
              <a:rPr lang="ru-RU" sz="2000" dirty="0" smtClean="0"/>
              <a:t>). </a:t>
            </a:r>
            <a:r>
              <a:rPr lang="ru-RU" sz="2000" dirty="0" smtClean="0">
                <a:effectLst/>
              </a:rPr>
              <a:t> </a:t>
            </a:r>
          </a:p>
        </p:txBody>
      </p:sp>
      <p:pic>
        <p:nvPicPr>
          <p:cNvPr id="6149" name="Рисунок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6825" y="692150"/>
            <a:ext cx="3895725" cy="562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1357298"/>
            <a:ext cx="3889375" cy="5184775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Особенности строения лица у пациентов с синдромом кошачьего крика в возрасте 8 </a:t>
            </a:r>
            <a:r>
              <a:rPr lang="ru-RU" dirty="0" err="1" smtClean="0"/>
              <a:t>мес</a:t>
            </a:r>
            <a:r>
              <a:rPr lang="ru-RU" dirty="0" smtClean="0"/>
              <a:t> (A), 2 года (B), 4 года (C) и 9 лет (D)</a:t>
            </a:r>
            <a:endParaRPr lang="ru-RU" dirty="0"/>
          </a:p>
        </p:txBody>
      </p:sp>
      <p:pic>
        <p:nvPicPr>
          <p:cNvPr id="9219" name="Picture 2" descr="Criducha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1214422"/>
            <a:ext cx="3767138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142984"/>
            <a:ext cx="8229600" cy="4683125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ru-RU" dirty="0" smtClean="0"/>
              <a:t>Частота синдрома примерно 1:45000. Соотношение полов М1 : Ж1,3.</a:t>
            </a:r>
          </a:p>
          <a:p>
            <a:pPr eaLnBrk="1" hangingPunct="1"/>
            <a:endParaRPr lang="ru-RU" dirty="0" smtClean="0"/>
          </a:p>
          <a:p>
            <a:pPr eaLnBrk="1" hangingPunct="1"/>
            <a:r>
              <a:rPr lang="ru-RU" dirty="0" smtClean="0"/>
              <a:t>Продолжительность жизни у больных  значительно снижена, только около 14% из них переживают возраст 10 лет. Но есть и случаи, когда люди с этим синдромом преодолевали порог 50 лет, к примеру,  в США  известен пациент с синдромом </a:t>
            </a:r>
            <a:r>
              <a:rPr lang="ru-RU" dirty="0" err="1" smtClean="0"/>
              <a:t>Лежена</a:t>
            </a:r>
            <a:r>
              <a:rPr lang="ru-RU" dirty="0" smtClean="0"/>
              <a:t>, которому сейчас 61 год. </a:t>
            </a:r>
          </a:p>
          <a:p>
            <a:pPr eaLnBrk="1" hangingPunct="1"/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549275"/>
            <a:ext cx="5184775" cy="6119813"/>
          </a:xfrm>
          <a:noFill/>
          <a:ln/>
        </p:spPr>
        <p:txBody>
          <a:bodyPr/>
          <a:lstStyle/>
          <a:p>
            <a:r>
              <a:rPr lang="ru-RU" sz="2800" smtClean="0">
                <a:effectLst/>
              </a:rPr>
              <a:t>Этот синдром встречается гораздо чаще других синдромов, связанных с делециями аутосом; частота его примерно - 1 на 45 тыс. </a:t>
            </a:r>
          </a:p>
          <a:p>
            <a:r>
              <a:rPr lang="ru-RU" sz="2800" smtClean="0">
                <a:effectLst/>
              </a:rPr>
              <a:t>Около 85% всех случаев синдрома «кошачьего крика» являются спорадическими, 15% наследуются от фенотипически нормальных родителей - носителей сбалансированных перестроек. </a:t>
            </a:r>
          </a:p>
        </p:txBody>
      </p:sp>
      <p:pic>
        <p:nvPicPr>
          <p:cNvPr id="40965" name="Picture 5" descr="hqdefaul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1500174"/>
            <a:ext cx="3529012" cy="2646362"/>
          </a:xfrm>
          <a:prstGeom prst="rect">
            <a:avLst/>
          </a:prstGeom>
          <a:noFill/>
        </p:spPr>
      </p:pic>
      <p:pic>
        <p:nvPicPr>
          <p:cNvPr id="40969" name="Picture 9" descr="image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4643446"/>
            <a:ext cx="2990850" cy="1768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0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357166"/>
            <a:ext cx="7385078" cy="5997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686800" cy="83820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8313" y="908050"/>
            <a:ext cx="8229600" cy="4754563"/>
          </a:xfrm>
        </p:spPr>
        <p:txBody>
          <a:bodyPr/>
          <a:lstStyle/>
          <a:p>
            <a:pPr eaLnBrk="1" hangingPunct="1"/>
            <a:r>
              <a:rPr lang="ru-RU" sz="2400" dirty="0" smtClean="0"/>
              <a:t> Лечения нет (паллиативная терапия).</a:t>
            </a:r>
          </a:p>
          <a:p>
            <a:pPr eaLnBrk="1" hangingPunct="1"/>
            <a:r>
              <a:rPr lang="ru-RU" sz="2400" dirty="0" smtClean="0">
                <a:effectLst/>
              </a:rPr>
              <a:t> </a:t>
            </a:r>
            <a:r>
              <a:rPr lang="ru-RU" sz="2400" dirty="0" smtClean="0"/>
              <a:t>Необходимо постоянное наблюдение со стороны педиатра и психоневролога. Врачами рекомендуются средства, стимулирующие психомоторное развитие ребенка, гимнастика и лечебный массаж</a:t>
            </a:r>
          </a:p>
        </p:txBody>
      </p:sp>
      <p:pic>
        <p:nvPicPr>
          <p:cNvPr id="11269" name="Picture 5" descr="criduchat_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3016250"/>
            <a:ext cx="7200900" cy="3482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686800" cy="83820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Профилактика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554162"/>
            <a:ext cx="4838704" cy="4732358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ru-RU" sz="1800" dirty="0" smtClean="0"/>
              <a:t>Профилактика заключается в своевременном проведении </a:t>
            </a:r>
            <a:r>
              <a:rPr lang="ru-RU" sz="1800" b="1" dirty="0" smtClean="0">
                <a:hlinkClick r:id="rId3"/>
              </a:rPr>
              <a:t>медико-генетического консультирования</a:t>
            </a:r>
            <a:r>
              <a:rPr lang="ru-RU" sz="1800" dirty="0" smtClean="0"/>
              <a:t> в семьях, где имелись больные с синдромом </a:t>
            </a:r>
            <a:r>
              <a:rPr lang="ru-RU" sz="1800" dirty="0" err="1" smtClean="0"/>
              <a:t>Лежена</a:t>
            </a:r>
            <a:r>
              <a:rPr lang="ru-RU" sz="1800" dirty="0" smtClean="0"/>
              <a:t> и основывается на определении кариотипа родителей, у которых был больной ребенок. Наличие изменений короткого плеча 5-й пары хромосом является абсолютным показанием для антенатального определения кариотипа плода при последующих беременностях путем </a:t>
            </a:r>
            <a:r>
              <a:rPr lang="ru-RU" sz="1800" dirty="0" err="1" smtClean="0"/>
              <a:t>амниоцентеза</a:t>
            </a:r>
            <a:r>
              <a:rPr lang="ru-RU" sz="1800" dirty="0" smtClean="0"/>
              <a:t> и исследования амниотических клеток. Сбалансированная </a:t>
            </a:r>
            <a:r>
              <a:rPr lang="ru-RU" sz="1800" dirty="0" err="1" smtClean="0"/>
              <a:t>транслокация</a:t>
            </a:r>
            <a:r>
              <a:rPr lang="ru-RU" sz="1800" dirty="0" smtClean="0"/>
              <a:t> у одного из родителей требует также исследования кариотипа у его кровных родственников с целью выявления лиц, имеющих </a:t>
            </a:r>
            <a:r>
              <a:rPr lang="ru-RU" sz="1800" dirty="0" err="1" smtClean="0"/>
              <a:t>транслокацию</a:t>
            </a:r>
            <a:r>
              <a:rPr lang="ru-RU" sz="1800" dirty="0" smtClean="0"/>
              <a:t>.</a:t>
            </a:r>
          </a:p>
        </p:txBody>
      </p:sp>
      <p:pic>
        <p:nvPicPr>
          <p:cNvPr id="12294" name="Picture 6" descr="criduchat_karyotyp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64163" y="1268413"/>
            <a:ext cx="3563937" cy="2379662"/>
          </a:xfrm>
          <a:prstGeom prst="rect">
            <a:avLst/>
          </a:prstGeom>
          <a:noFill/>
        </p:spPr>
      </p:pic>
      <p:pic>
        <p:nvPicPr>
          <p:cNvPr id="12298" name="Picture 10" descr="hello_html_m1c8581c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88125" y="3933825"/>
            <a:ext cx="1749425" cy="24479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571480"/>
            <a:ext cx="8686800" cy="4525963"/>
          </a:xfrm>
        </p:spPr>
        <p:txBody>
          <a:bodyPr/>
          <a:lstStyle/>
          <a:p>
            <a:pPr algn="ctr" eaLnBrk="1" hangingPunct="1"/>
            <a:endParaRPr lang="ru-RU" sz="4400" dirty="0" smtClean="0">
              <a:latin typeface="Arial" charset="0"/>
            </a:endParaRPr>
          </a:p>
          <a:p>
            <a:pPr algn="ctr" eaLnBrk="1" hangingPunct="1"/>
            <a:endParaRPr lang="ru-RU" sz="4400" dirty="0" smtClean="0">
              <a:latin typeface="Arial" charset="0"/>
            </a:endParaRPr>
          </a:p>
          <a:p>
            <a:pPr algn="ctr" eaLnBrk="1" hangingPunct="1"/>
            <a:endParaRPr lang="ru-RU" sz="4400" dirty="0" smtClean="0">
              <a:latin typeface="Arial" charset="0"/>
            </a:endParaRPr>
          </a:p>
          <a:p>
            <a:pPr algn="ctr" eaLnBrk="1" hangingPunct="1"/>
            <a:r>
              <a:rPr lang="ru-RU" sz="4400" dirty="0" smtClean="0"/>
              <a:t>Спасибо за внимание!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221</TotalTime>
  <Words>477</Words>
  <Application>Microsoft Office PowerPoint</Application>
  <PresentationFormat>Экран (4:3)</PresentationFormat>
  <Paragraphs>64</Paragraphs>
  <Slides>17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Трек</vt:lpstr>
      <vt:lpstr>Синдром кошачьего крика</vt:lpstr>
      <vt:lpstr>Слайд 2</vt:lpstr>
      <vt:lpstr>Слайд 3</vt:lpstr>
      <vt:lpstr>Слайд 4</vt:lpstr>
      <vt:lpstr>Симптомы</vt:lpstr>
      <vt:lpstr>Внешние особенности</vt:lpstr>
      <vt:lpstr>Внешние особенности</vt:lpstr>
      <vt:lpstr>Слайд 8</vt:lpstr>
      <vt:lpstr>Слайд 9</vt:lpstr>
      <vt:lpstr>Генетика</vt:lpstr>
      <vt:lpstr>Слайд 11</vt:lpstr>
      <vt:lpstr>Слайд 12</vt:lpstr>
      <vt:lpstr>Слайд 13</vt:lpstr>
      <vt:lpstr>Слайд 14</vt:lpstr>
      <vt:lpstr>Лечение</vt:lpstr>
      <vt:lpstr>Профилактика</vt:lpstr>
      <vt:lpstr>Слайд 17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ПК</cp:lastModifiedBy>
  <cp:revision>18</cp:revision>
  <cp:lastPrinted>1601-01-01T00:00:00Z</cp:lastPrinted>
  <dcterms:created xsi:type="dcterms:W3CDTF">2013-01-07T10:35:11Z</dcterms:created>
  <dcterms:modified xsi:type="dcterms:W3CDTF">2018-12-26T17:38:39Z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TC102037961049</vt:lpwstr>
  </property>
</Properties>
</file>