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22"/>
  </p:notesMasterIdLst>
  <p:sldIdLst>
    <p:sldId id="276" r:id="rId2"/>
    <p:sldId id="256" r:id="rId3"/>
    <p:sldId id="257" r:id="rId4"/>
    <p:sldId id="258" r:id="rId5"/>
    <p:sldId id="262" r:id="rId6"/>
    <p:sldId id="263" r:id="rId7"/>
    <p:sldId id="264" r:id="rId8"/>
    <p:sldId id="265" r:id="rId9"/>
    <p:sldId id="266" r:id="rId10"/>
    <p:sldId id="277" r:id="rId11"/>
    <p:sldId id="260" r:id="rId12"/>
    <p:sldId id="278" r:id="rId13"/>
    <p:sldId id="279" r:id="rId14"/>
    <p:sldId id="269" r:id="rId15"/>
    <p:sldId id="268" r:id="rId16"/>
    <p:sldId id="270" r:id="rId17"/>
    <p:sldId id="271" r:id="rId18"/>
    <p:sldId id="280" r:id="rId19"/>
    <p:sldId id="272" r:id="rId20"/>
    <p:sldId id="281" r:id="rId2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50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DD783C3-D0BF-4EEF-8FA5-737A12511E94}" type="datetimeFigureOut">
              <a:rPr lang="ru-RU" smtClean="0"/>
              <a:t>05.12.2018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CB64ECC-0E95-4AA9-A4CE-B0DDBBA55BE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5715722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7411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ru-RU" altLang="ru-RU" smtClean="0"/>
          </a:p>
        </p:txBody>
      </p:sp>
      <p:sp>
        <p:nvSpPr>
          <p:cNvPr id="17412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ABFCFA02-4A75-4474-B739-1A20753AE241}" type="slidenum">
              <a:rPr lang="ru-RU" altLang="ru-RU"/>
              <a:pPr fontAlgn="base">
                <a:spcBef>
                  <a:spcPct val="0"/>
                </a:spcBef>
                <a:spcAft>
                  <a:spcPct val="0"/>
                </a:spcAft>
              </a:pPr>
              <a:t>20</a:t>
            </a:fld>
            <a:endParaRPr lang="ru-RU" alt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CCECDE2A-833F-46E1-BC61-4CAFCB494560}" type="datetimeFigureOut">
              <a:rPr lang="ru-RU" smtClean="0"/>
              <a:t>05.12.2018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ru-RU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Прямоугольник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Прямоугольник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Прямая соединительная линия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Прямая соединительная линия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Прямая соединительная линия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Прямоугольник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Овал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Овал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Овал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Овал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Овал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77D018B9-A31A-43F9-B79C-2306C821E635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Содержимое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CCECDE2A-833F-46E1-BC61-4CAFCB494560}" type="datetimeFigureOut">
              <a:rPr lang="ru-RU" smtClean="0"/>
              <a:t>05.12.2018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77D018B9-A31A-43F9-B79C-2306C821E635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CCECDE2A-833F-46E1-BC61-4CAFCB494560}" type="datetimeFigureOut">
              <a:rPr lang="ru-RU" smtClean="0"/>
              <a:t>05.12.2018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ru-RU"/>
          </a:p>
        </p:txBody>
      </p:sp>
      <p:sp>
        <p:nvSpPr>
          <p:cNvPr id="9" name="Прямоугольник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Прямая соединительная линия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Прямая соединительная линия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Овал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Овал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Овал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Овал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Овал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Прямая соединительная линия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77D018B9-A31A-43F9-B79C-2306C821E635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ECDE2A-833F-46E1-BC61-4CAFCB494560}" type="datetimeFigureOut">
              <a:rPr lang="ru-RU" smtClean="0"/>
              <a:t>05.12.2018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D018B9-A31A-43F9-B79C-2306C821E635}" type="slidenum">
              <a:rPr lang="ru-RU" smtClean="0"/>
              <a:t>‹#›</a:t>
            </a:fld>
            <a:endParaRPr lang="ru-RU"/>
          </a:p>
        </p:txBody>
      </p:sp>
      <p:sp>
        <p:nvSpPr>
          <p:cNvPr id="9" name="Содержимое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ECDE2A-833F-46E1-BC61-4CAFCB494560}" type="datetimeFigureOut">
              <a:rPr lang="ru-RU" smtClean="0"/>
              <a:t>05.12.2018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D018B9-A31A-43F9-B79C-2306C821E635}" type="slidenum">
              <a:rPr lang="ru-RU" smtClean="0"/>
              <a:t>‹#›</a:t>
            </a:fld>
            <a:endParaRPr lang="ru-RU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2" name="Текст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Текст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6" name="Дата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CCECDE2A-833F-46E1-BC61-4CAFCB494560}" type="datetimeFigureOut">
              <a:rPr lang="ru-RU" smtClean="0"/>
              <a:t>05.12.2018</a:t>
            </a:fld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77D018B9-A31A-43F9-B79C-2306C821E635}" type="slidenum">
              <a:rPr lang="ru-RU" smtClean="0"/>
              <a:t>‹#›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ECDE2A-833F-46E1-BC61-4CAFCB494560}" type="datetimeFigureOut">
              <a:rPr lang="ru-RU" smtClean="0"/>
              <a:t>05.12.2018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D018B9-A31A-43F9-B79C-2306C821E63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Овал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Содержимое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CCECDE2A-833F-46E1-BC61-4CAFCB494560}" type="datetimeFigureOut">
              <a:rPr lang="ru-RU" smtClean="0"/>
              <a:t>05.12.2018</a:t>
            </a:fld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77D018B9-A31A-43F9-B79C-2306C821E635}" type="slidenum">
              <a:rPr lang="ru-RU" smtClean="0"/>
              <a:t>‹#›</a:t>
            </a:fld>
            <a:endParaRPr lang="ru-RU"/>
          </a:p>
        </p:txBody>
      </p:sp>
      <p:sp>
        <p:nvSpPr>
          <p:cNvPr id="23" name="Нижний колонтитул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Овал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Прямая соединительная линия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Прямая соединительная линия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Дата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CCECDE2A-833F-46E1-BC61-4CAFCB494560}" type="datetimeFigureOut">
              <a:rPr lang="ru-RU" smtClean="0"/>
              <a:t>05.12.2018</a:t>
            </a:fld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77D018B9-A31A-43F9-B79C-2306C821E635}" type="slidenum">
              <a:rPr lang="ru-RU" smtClean="0"/>
              <a:t>‹#›</a:t>
            </a:fld>
            <a:endParaRPr lang="ru-RU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ECDE2A-833F-46E1-BC61-4CAFCB494560}" type="datetimeFigureOut">
              <a:rPr lang="ru-RU" smtClean="0"/>
              <a:t>05.12.2018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D018B9-A31A-43F9-B79C-2306C821E63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ECDE2A-833F-46E1-BC61-4CAFCB494560}" type="datetimeFigureOut">
              <a:rPr lang="ru-RU" smtClean="0"/>
              <a:t>05.12.2018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D018B9-A31A-43F9-B79C-2306C821E63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CCECDE2A-833F-46E1-BC61-4CAFCB494560}" type="datetimeFigureOut">
              <a:rPr lang="ru-RU" smtClean="0"/>
              <a:t>05.12.2018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Овал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77D018B9-A31A-43F9-B79C-2306C821E635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706090"/>
          </a:xfrm>
        </p:spPr>
        <p:txBody>
          <a:bodyPr>
            <a:normAutofit/>
          </a:bodyPr>
          <a:lstStyle/>
          <a:p>
            <a:pPr algn="ctr"/>
            <a:r>
              <a:rPr lang="ru-RU" sz="1800" dirty="0" smtClean="0"/>
              <a:t>Харьковский национальный медицинский университет</a:t>
            </a:r>
            <a:br>
              <a:rPr lang="ru-RU" sz="1800" dirty="0" smtClean="0"/>
            </a:br>
            <a:r>
              <a:rPr lang="ru-RU" sz="1800" dirty="0" smtClean="0"/>
              <a:t>Кафедра медицинской генетики</a:t>
            </a:r>
            <a:endParaRPr lang="ru-RU" sz="1800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8435280" cy="4853136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endParaRPr lang="ru-RU" dirty="0" smtClean="0"/>
          </a:p>
          <a:p>
            <a:pPr marL="0" indent="0" algn="ctr">
              <a:buNone/>
            </a:pPr>
            <a:endParaRPr lang="ru-RU" dirty="0"/>
          </a:p>
          <a:p>
            <a:pPr marL="0" indent="0" algn="ctr">
              <a:buNone/>
            </a:pPr>
            <a:r>
              <a:rPr lang="ru-RU" dirty="0" smtClean="0">
                <a:latin typeface="+mj-lt"/>
              </a:rPr>
              <a:t>Хромосомные заболевания</a:t>
            </a:r>
          </a:p>
          <a:p>
            <a:pPr marL="0" indent="0" algn="ctr">
              <a:buNone/>
            </a:pPr>
            <a:r>
              <a:rPr lang="ru-RU" dirty="0" smtClean="0">
                <a:latin typeface="+mj-lt"/>
              </a:rPr>
              <a:t>Сидром </a:t>
            </a:r>
            <a:r>
              <a:rPr lang="ru-RU" dirty="0" err="1" smtClean="0">
                <a:latin typeface="+mj-lt"/>
              </a:rPr>
              <a:t>Патау</a:t>
            </a:r>
            <a:endParaRPr lang="ru-RU" dirty="0" smtClean="0">
              <a:latin typeface="+mj-lt"/>
            </a:endParaRPr>
          </a:p>
          <a:p>
            <a:pPr marL="0" indent="0" algn="ctr">
              <a:buNone/>
            </a:pPr>
            <a:endParaRPr lang="ru-RU" dirty="0"/>
          </a:p>
          <a:p>
            <a:pPr marL="0" indent="0" algn="r">
              <a:buNone/>
            </a:pPr>
            <a:endParaRPr lang="ru-RU" sz="2000" dirty="0" smtClean="0"/>
          </a:p>
          <a:p>
            <a:pPr marL="0" indent="0" algn="r">
              <a:buNone/>
            </a:pPr>
            <a:endParaRPr lang="ru-RU" sz="2000" dirty="0" smtClean="0"/>
          </a:p>
          <a:p>
            <a:pPr marL="0" indent="0" algn="r">
              <a:buNone/>
            </a:pPr>
            <a:endParaRPr lang="ru-RU" sz="1800" dirty="0"/>
          </a:p>
          <a:p>
            <a:pPr marL="0" indent="0" algn="r">
              <a:buNone/>
            </a:pPr>
            <a:r>
              <a:rPr lang="ru-RU" sz="1800" dirty="0" smtClean="0"/>
              <a:t>Выполнил</a:t>
            </a:r>
            <a:r>
              <a:rPr lang="en-US" sz="1800" dirty="0" smtClean="0"/>
              <a:t>:</a:t>
            </a:r>
            <a:r>
              <a:rPr lang="ru-RU" sz="1800" dirty="0"/>
              <a:t> </a:t>
            </a:r>
            <a:r>
              <a:rPr lang="ru-RU" sz="1800" dirty="0" smtClean="0"/>
              <a:t>студент </a:t>
            </a:r>
            <a:r>
              <a:rPr lang="en-US" sz="1800" dirty="0" smtClean="0"/>
              <a:t>I </a:t>
            </a:r>
            <a:r>
              <a:rPr lang="uk-UA" sz="1800" dirty="0" smtClean="0"/>
              <a:t>мед. ф-та</a:t>
            </a:r>
            <a:endParaRPr lang="ru-RU" sz="1800" dirty="0" smtClean="0"/>
          </a:p>
          <a:p>
            <a:pPr marL="0" indent="0" algn="r">
              <a:buNone/>
            </a:pPr>
            <a:r>
              <a:rPr lang="ru-RU" sz="1800" dirty="0" smtClean="0"/>
              <a:t>5 курса 2 группы</a:t>
            </a:r>
          </a:p>
          <a:p>
            <a:pPr marL="0" indent="0" algn="r">
              <a:buNone/>
            </a:pPr>
            <a:r>
              <a:rPr lang="ru-RU" sz="1800" dirty="0" smtClean="0"/>
              <a:t>Бобров А.Е.</a:t>
            </a:r>
          </a:p>
          <a:p>
            <a:pPr marL="0" indent="0" algn="r">
              <a:buNone/>
            </a:pPr>
            <a:r>
              <a:rPr lang="ru-RU" altLang="ru-RU" sz="1800" dirty="0">
                <a:latin typeface="Times New Roman" pitchFamily="18" charset="0"/>
                <a:cs typeface="Times New Roman" pitchFamily="18" charset="0"/>
              </a:rPr>
              <a:t>Преподаватель</a:t>
            </a:r>
            <a:r>
              <a:rPr lang="en-US" altLang="ru-RU" sz="1800" dirty="0" smtClean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ru-RU" altLang="ru-RU" sz="1800" dirty="0" smtClean="0">
                <a:latin typeface="Times New Roman" pitchFamily="18" charset="0"/>
                <a:cs typeface="Times New Roman" pitchFamily="18" charset="0"/>
              </a:rPr>
              <a:t>д.м.н. </a:t>
            </a:r>
            <a:r>
              <a:rPr lang="ru-RU" altLang="ru-RU" sz="1800" dirty="0" err="1">
                <a:latin typeface="Times New Roman" pitchFamily="18" charset="0"/>
                <a:cs typeface="Times New Roman" pitchFamily="18" charset="0"/>
              </a:rPr>
              <a:t>Гречанина</a:t>
            </a:r>
            <a:r>
              <a:rPr lang="ru-RU" altLang="ru-RU" sz="1800" dirty="0">
                <a:latin typeface="Times New Roman" pitchFamily="18" charset="0"/>
                <a:cs typeface="Times New Roman" pitchFamily="18" charset="0"/>
              </a:rPr>
              <a:t> Ю.Б</a:t>
            </a:r>
            <a:endParaRPr lang="ru-RU" sz="1800" dirty="0"/>
          </a:p>
        </p:txBody>
      </p:sp>
    </p:spTree>
    <p:extLst>
      <p:ext uri="{BB962C8B-B14F-4D97-AF65-F5344CB8AC3E}">
        <p14:creationId xmlns:p14="http://schemas.microsoft.com/office/powerpoint/2010/main" val="25140123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123728" y="4941169"/>
            <a:ext cx="6830570" cy="936104"/>
          </a:xfrm>
        </p:spPr>
        <p:txBody>
          <a:bodyPr>
            <a:noAutofit/>
          </a:bodyPr>
          <a:lstStyle/>
          <a:p>
            <a:r>
              <a:rPr lang="ru-RU" sz="1800" dirty="0" smtClean="0">
                <a:solidFill>
                  <a:schemeClr val="tx1"/>
                </a:solidFill>
              </a:rPr>
              <a:t>Синдром </a:t>
            </a:r>
            <a:r>
              <a:rPr lang="ru-RU" sz="1800" dirty="0" err="1" smtClean="0">
                <a:solidFill>
                  <a:schemeClr val="tx1"/>
                </a:solidFill>
              </a:rPr>
              <a:t>Патау</a:t>
            </a:r>
            <a:r>
              <a:rPr lang="ru-RU" sz="1800" dirty="0">
                <a:solidFill>
                  <a:schemeClr val="tx1"/>
                </a:solidFill>
              </a:rPr>
              <a:t> </a:t>
            </a:r>
            <a:r>
              <a:rPr lang="ru-RU" sz="1800" dirty="0" smtClean="0">
                <a:solidFill>
                  <a:schemeClr val="tx1"/>
                </a:solidFill>
              </a:rPr>
              <a:t>(</a:t>
            </a:r>
            <a:r>
              <a:rPr lang="ru-RU" sz="1800" dirty="0" err="1" smtClean="0">
                <a:solidFill>
                  <a:schemeClr val="tx1"/>
                </a:solidFill>
              </a:rPr>
              <a:t>трисомия</a:t>
            </a:r>
            <a:r>
              <a:rPr lang="ru-RU" sz="1800" dirty="0" smtClean="0">
                <a:solidFill>
                  <a:schemeClr val="tx1"/>
                </a:solidFill>
              </a:rPr>
              <a:t> 13) – </a:t>
            </a:r>
            <a:r>
              <a:rPr lang="ru-RU" sz="1800" b="0" dirty="0" smtClean="0">
                <a:solidFill>
                  <a:schemeClr val="tx1"/>
                </a:solidFill>
                <a:latin typeface="+mn-lt"/>
              </a:rPr>
              <a:t>хромосомное заболевание</a:t>
            </a:r>
            <a:r>
              <a:rPr lang="ru-RU" sz="1800" b="0" dirty="0" smtClean="0">
                <a:latin typeface="+mn-lt"/>
              </a:rPr>
              <a:t> </a:t>
            </a:r>
            <a:r>
              <a:rPr lang="ru-RU" sz="1800" b="0" dirty="0" smtClean="0">
                <a:solidFill>
                  <a:schemeClr val="tx1"/>
                </a:solidFill>
                <a:latin typeface="+mn-lt"/>
              </a:rPr>
              <a:t>человека, которое характеризуется наличием в клетках дополнительной хромосомы 13.</a:t>
            </a:r>
            <a:endParaRPr lang="ru-RU" sz="1800" b="0" dirty="0">
              <a:solidFill>
                <a:schemeClr val="tx1"/>
              </a:solidFill>
              <a:latin typeface="+mn-lt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28596" y="214290"/>
            <a:ext cx="8458200" cy="914400"/>
          </a:xfrm>
        </p:spPr>
        <p:txBody>
          <a:bodyPr>
            <a:normAutofit/>
          </a:bodyPr>
          <a:lstStyle/>
          <a:p>
            <a:pPr algn="ctr"/>
            <a:r>
              <a:rPr lang="ru-RU" sz="4000" dirty="0" smtClean="0"/>
              <a:t>Синдром </a:t>
            </a:r>
            <a:r>
              <a:rPr lang="ru-RU" sz="4000" dirty="0" err="1" smtClean="0"/>
              <a:t>Патау</a:t>
            </a:r>
            <a:endParaRPr lang="ru-RU" sz="4000" dirty="0"/>
          </a:p>
        </p:txBody>
      </p:sp>
      <p:pic>
        <p:nvPicPr>
          <p:cNvPr id="1026" name="Picture 2" descr="C:\Users\user\Desktop\Новая папка\tri1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691680" y="1340768"/>
            <a:ext cx="6664824" cy="314954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571480"/>
            <a:ext cx="7467600" cy="1500198"/>
          </a:xfrm>
        </p:spPr>
        <p:txBody>
          <a:bodyPr>
            <a:noAutofit/>
          </a:bodyPr>
          <a:lstStyle/>
          <a:p>
            <a:r>
              <a:rPr lang="ru-RU" sz="1800" dirty="0" err="1" smtClean="0">
                <a:solidFill>
                  <a:schemeClr val="tx1"/>
                </a:solidFill>
                <a:latin typeface="Comic Sans MS" pitchFamily="66" charset="0"/>
              </a:rPr>
              <a:t>Трисомия</a:t>
            </a:r>
            <a:r>
              <a:rPr lang="ru-RU" sz="1800" dirty="0" smtClean="0">
                <a:solidFill>
                  <a:schemeClr val="tx1"/>
                </a:solidFill>
                <a:latin typeface="Comic Sans MS" pitchFamily="66" charset="0"/>
              </a:rPr>
              <a:t> 13 впервые описана Эразмусом </a:t>
            </a:r>
            <a:r>
              <a:rPr lang="ru-RU" sz="1800" dirty="0" err="1" smtClean="0">
                <a:solidFill>
                  <a:schemeClr val="tx1"/>
                </a:solidFill>
                <a:latin typeface="Comic Sans MS" pitchFamily="66" charset="0"/>
              </a:rPr>
              <a:t>Бартолином</a:t>
            </a:r>
            <a:r>
              <a:rPr lang="ru-RU" sz="1800" dirty="0" smtClean="0">
                <a:solidFill>
                  <a:schemeClr val="tx1"/>
                </a:solidFill>
                <a:latin typeface="Comic Sans MS" pitchFamily="66" charset="0"/>
              </a:rPr>
              <a:t> в 1657. Хромосомную природу заболевания выявил доктор Клаус </a:t>
            </a:r>
            <a:r>
              <a:rPr lang="ru-RU" sz="1800" dirty="0" err="1" smtClean="0">
                <a:solidFill>
                  <a:schemeClr val="tx1"/>
                </a:solidFill>
                <a:latin typeface="Comic Sans MS" pitchFamily="66" charset="0"/>
              </a:rPr>
              <a:t>Патау</a:t>
            </a:r>
            <a:r>
              <a:rPr lang="ru-RU" sz="1800" dirty="0" smtClean="0">
                <a:solidFill>
                  <a:schemeClr val="tx1"/>
                </a:solidFill>
                <a:latin typeface="Comic Sans MS" pitchFamily="66" charset="0"/>
              </a:rPr>
              <a:t> в 1960. Заболевание названо в его честь. Синдром </a:t>
            </a:r>
            <a:r>
              <a:rPr lang="ru-RU" sz="1800" dirty="0" err="1" smtClean="0">
                <a:solidFill>
                  <a:schemeClr val="tx1"/>
                </a:solidFill>
                <a:latin typeface="Comic Sans MS" pitchFamily="66" charset="0"/>
              </a:rPr>
              <a:t>Патау</a:t>
            </a:r>
            <a:r>
              <a:rPr lang="ru-RU" sz="1800" dirty="0" smtClean="0">
                <a:solidFill>
                  <a:schemeClr val="tx1"/>
                </a:solidFill>
                <a:latin typeface="Comic Sans MS" pitchFamily="66" charset="0"/>
              </a:rPr>
              <a:t> также был описан для племен с островов Тихого океана. Считается, что эти случаи были вызваны радиационным заражением, появившимся в результате испытаний ядерного оружия в регионе.</a:t>
            </a:r>
            <a:endParaRPr lang="ru-RU" sz="1800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457200" y="2000240"/>
            <a:ext cx="8686800" cy="731830"/>
          </a:xfrm>
        </p:spPr>
        <p:txBody>
          <a:bodyPr/>
          <a:lstStyle/>
          <a:p>
            <a:pPr>
              <a:buNone/>
            </a:pPr>
            <a:r>
              <a:rPr lang="ru-RU" sz="2000" dirty="0" smtClean="0">
                <a:latin typeface="Comic Sans MS" pitchFamily="66" charset="0"/>
              </a:rPr>
              <a:t>Частота встречаемости синдрома </a:t>
            </a:r>
            <a:r>
              <a:rPr lang="ru-RU" sz="2000" dirty="0" err="1" smtClean="0">
                <a:latin typeface="Comic Sans MS" pitchFamily="66" charset="0"/>
              </a:rPr>
              <a:t>Патау</a:t>
            </a:r>
            <a:r>
              <a:rPr lang="ru-RU" sz="2000" dirty="0" smtClean="0">
                <a:latin typeface="Comic Sans MS" pitchFamily="66" charset="0"/>
              </a:rPr>
              <a:t> находится в пределах 1:7000 новорожденных</a:t>
            </a:r>
            <a:r>
              <a:rPr lang="ru-RU" sz="2000" dirty="0" smtClean="0"/>
              <a:t>.</a:t>
            </a:r>
          </a:p>
          <a:p>
            <a:endParaRPr lang="ru-RU" dirty="0"/>
          </a:p>
        </p:txBody>
      </p:sp>
      <p:pic>
        <p:nvPicPr>
          <p:cNvPr id="2050" name="Picture 2" descr="C:\Users\user\Desktop\Новая папка\img16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00166" y="2610888"/>
            <a:ext cx="6667520" cy="424711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285728"/>
            <a:ext cx="7467600" cy="774720"/>
          </a:xfrm>
        </p:spPr>
        <p:txBody>
          <a:bodyPr/>
          <a:lstStyle/>
          <a:p>
            <a:pPr algn="ctr"/>
            <a:r>
              <a:rPr lang="ru-RU" dirty="0" smtClean="0">
                <a:solidFill>
                  <a:schemeClr val="tx1"/>
                </a:solidFill>
              </a:rPr>
              <a:t>Формы синдрома </a:t>
            </a:r>
            <a:r>
              <a:rPr lang="ru-RU" dirty="0" err="1" smtClean="0">
                <a:solidFill>
                  <a:schemeClr val="tx1"/>
                </a:solidFill>
              </a:rPr>
              <a:t>Патау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785786" y="1142984"/>
            <a:ext cx="7467600" cy="487375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000" dirty="0" smtClean="0">
                <a:latin typeface="Comic Sans MS" pitchFamily="66" charset="0"/>
              </a:rPr>
              <a:t>По результатам исследований установлено, что заболевание может вызываться несколькими причинами</a:t>
            </a:r>
            <a:r>
              <a:rPr lang="en-US" sz="2000" dirty="0" smtClean="0">
                <a:latin typeface="Comic Sans MS" pitchFamily="66" charset="0"/>
              </a:rPr>
              <a:t>:</a:t>
            </a:r>
            <a:endParaRPr lang="ru-RU" sz="2000" dirty="0" smtClean="0">
              <a:latin typeface="Comic Sans MS" pitchFamily="66" charset="0"/>
            </a:endParaRPr>
          </a:p>
          <a:p>
            <a:r>
              <a:rPr lang="ru-RU" sz="2000" dirty="0" smtClean="0">
                <a:latin typeface="Comic Sans MS" pitchFamily="66" charset="0"/>
              </a:rPr>
              <a:t>В первом случае речь идет о присутствии лишней копии 13 хромосомы. Это может произойти из-за </a:t>
            </a:r>
            <a:r>
              <a:rPr lang="ru-RU" sz="2000" dirty="0" err="1" smtClean="0">
                <a:latin typeface="Comic Sans MS" pitchFamily="66" charset="0"/>
              </a:rPr>
              <a:t>нерасхождения</a:t>
            </a:r>
            <a:r>
              <a:rPr lang="ru-RU" sz="2000" dirty="0" smtClean="0">
                <a:latin typeface="Comic Sans MS" pitchFamily="66" charset="0"/>
              </a:rPr>
              <a:t> хромосом в процессе деления половой клетки. </a:t>
            </a:r>
          </a:p>
          <a:p>
            <a:r>
              <a:rPr lang="ru-RU" sz="2000" dirty="0" smtClean="0">
                <a:latin typeface="Comic Sans MS" pitchFamily="66" charset="0"/>
              </a:rPr>
              <a:t>Второй случай объясняется наличием </a:t>
            </a:r>
            <a:r>
              <a:rPr lang="ru-RU" sz="2000" dirty="0" err="1" smtClean="0">
                <a:latin typeface="Comic Sans MS" pitchFamily="66" charset="0"/>
              </a:rPr>
              <a:t>робертсоновской</a:t>
            </a:r>
            <a:r>
              <a:rPr lang="ru-RU" sz="2000" dirty="0" smtClean="0">
                <a:latin typeface="Comic Sans MS" pitchFamily="66" charset="0"/>
              </a:rPr>
              <a:t> </a:t>
            </a:r>
            <a:r>
              <a:rPr lang="ru-RU" sz="2000" dirty="0" err="1" smtClean="0">
                <a:latin typeface="Comic Sans MS" pitchFamily="66" charset="0"/>
              </a:rPr>
              <a:t>транслокации</a:t>
            </a:r>
            <a:r>
              <a:rPr lang="ru-RU" sz="2000" dirty="0" smtClean="0">
                <a:latin typeface="Comic Sans MS" pitchFamily="66" charset="0"/>
              </a:rPr>
              <a:t>, в результате которой зародыш получает дополнительную копию генов. </a:t>
            </a:r>
          </a:p>
          <a:p>
            <a:pPr marL="0" indent="0">
              <a:buNone/>
            </a:pPr>
            <a:r>
              <a:rPr lang="ru-RU" sz="2000" dirty="0" smtClean="0">
                <a:latin typeface="Comic Sans MS" pitchFamily="66" charset="0"/>
              </a:rPr>
              <a:t>Эти формы называются цитогенетическими вариантами, поскольку их различие обусловлено различными аномалиями на уровне содержащейся в клетке генетической информации.</a:t>
            </a:r>
          </a:p>
          <a:p>
            <a:endParaRPr lang="ru-RU" sz="2000" dirty="0"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539552" y="404664"/>
            <a:ext cx="7467600" cy="4873752"/>
          </a:xfrm>
        </p:spPr>
        <p:txBody>
          <a:bodyPr>
            <a:normAutofit lnSpcReduction="10000"/>
          </a:bodyPr>
          <a:lstStyle/>
          <a:p>
            <a:pPr>
              <a:buNone/>
            </a:pPr>
            <a:r>
              <a:rPr lang="ru-RU" sz="2200" dirty="0" smtClean="0">
                <a:latin typeface="Comic Sans MS" pitchFamily="66" charset="0"/>
              </a:rPr>
              <a:t>   Цитогенетические варианты этого синдрома следующие</a:t>
            </a:r>
            <a:r>
              <a:rPr lang="en-US" sz="2200" dirty="0" smtClean="0">
                <a:latin typeface="Comic Sans MS" pitchFamily="66" charset="0"/>
              </a:rPr>
              <a:t>:</a:t>
            </a:r>
            <a:endParaRPr lang="en-US" sz="2200" dirty="0">
              <a:latin typeface="Comic Sans MS" pitchFamily="66" charset="0"/>
            </a:endParaRPr>
          </a:p>
          <a:p>
            <a:r>
              <a:rPr lang="ru-RU" sz="2200" dirty="0" smtClean="0">
                <a:latin typeface="Comic Sans MS" pitchFamily="66" charset="0"/>
              </a:rPr>
              <a:t>Простая полная </a:t>
            </a:r>
            <a:r>
              <a:rPr lang="ru-RU" sz="2200" dirty="0" err="1" smtClean="0">
                <a:latin typeface="Comic Sans MS" pitchFamily="66" charset="0"/>
              </a:rPr>
              <a:t>трисомия</a:t>
            </a:r>
            <a:r>
              <a:rPr lang="ru-RU" sz="2200" dirty="0" smtClean="0">
                <a:latin typeface="Comic Sans MS" pitchFamily="66" charset="0"/>
              </a:rPr>
              <a:t> 13 как следствие </a:t>
            </a:r>
            <a:r>
              <a:rPr lang="ru-RU" sz="2200" dirty="0" err="1" smtClean="0">
                <a:latin typeface="Comic Sans MS" pitchFamily="66" charset="0"/>
              </a:rPr>
              <a:t>нерасхождения</a:t>
            </a:r>
            <a:r>
              <a:rPr lang="ru-RU" sz="2200" dirty="0" smtClean="0">
                <a:latin typeface="Comic Sans MS" pitchFamily="66" charset="0"/>
              </a:rPr>
              <a:t> хромосом в мейозе у одного из родителей (главным образом у матери) встречается у 80-85% больных. </a:t>
            </a:r>
            <a:endParaRPr lang="en-US" sz="2200" dirty="0" smtClean="0">
              <a:latin typeface="Comic Sans MS" pitchFamily="66" charset="0"/>
            </a:endParaRPr>
          </a:p>
          <a:p>
            <a:r>
              <a:rPr lang="uk-UA" sz="2200" dirty="0" smtClean="0">
                <a:latin typeface="Comic Sans MS" pitchFamily="66" charset="0"/>
              </a:rPr>
              <a:t>О</a:t>
            </a:r>
            <a:r>
              <a:rPr lang="ru-RU" sz="2200" dirty="0" err="1" smtClean="0">
                <a:latin typeface="Comic Sans MS" pitchFamily="66" charset="0"/>
              </a:rPr>
              <a:t>бусловленные</a:t>
            </a:r>
            <a:r>
              <a:rPr lang="ru-RU" sz="2200" dirty="0" smtClean="0">
                <a:latin typeface="Comic Sans MS" pitchFamily="66" charset="0"/>
              </a:rPr>
              <a:t> передачей дополнительной хромосомы (точнее, её длинного плеча) в </a:t>
            </a:r>
            <a:r>
              <a:rPr lang="ru-RU" sz="2200" dirty="0" err="1" smtClean="0">
                <a:latin typeface="Comic Sans MS" pitchFamily="66" charset="0"/>
              </a:rPr>
              <a:t>робертсоновских</a:t>
            </a:r>
            <a:r>
              <a:rPr lang="ru-RU" sz="2200" dirty="0" smtClean="0">
                <a:latin typeface="Comic Sans MS" pitchFamily="66" charset="0"/>
              </a:rPr>
              <a:t> </a:t>
            </a:r>
            <a:r>
              <a:rPr lang="ru-RU" sz="2200" dirty="0" err="1" smtClean="0">
                <a:latin typeface="Comic Sans MS" pitchFamily="66" charset="0"/>
              </a:rPr>
              <a:t>транслокациях</a:t>
            </a:r>
            <a:r>
              <a:rPr lang="ru-RU" sz="2200" dirty="0" smtClean="0">
                <a:latin typeface="Comic Sans MS" pitchFamily="66" charset="0"/>
              </a:rPr>
              <a:t> типа D/13 и G/13. </a:t>
            </a:r>
            <a:endParaRPr lang="en-US" sz="2200" dirty="0" smtClean="0">
              <a:latin typeface="Comic Sans MS" pitchFamily="66" charset="0"/>
            </a:endParaRPr>
          </a:p>
          <a:p>
            <a:r>
              <a:rPr lang="ru-RU" sz="2200" dirty="0" smtClean="0">
                <a:latin typeface="Comic Sans MS" pitchFamily="66" charset="0"/>
              </a:rPr>
              <a:t>Обнаружены и другие цитогенетические варианты (</a:t>
            </a:r>
            <a:r>
              <a:rPr lang="ru-RU" sz="2200" dirty="0" err="1" smtClean="0">
                <a:latin typeface="Comic Sans MS" pitchFamily="66" charset="0"/>
              </a:rPr>
              <a:t>мозаицизм</a:t>
            </a:r>
            <a:r>
              <a:rPr lang="ru-RU" sz="2200" dirty="0" smtClean="0">
                <a:latin typeface="Comic Sans MS" pitchFamily="66" charset="0"/>
              </a:rPr>
              <a:t>, </a:t>
            </a:r>
            <a:r>
              <a:rPr lang="ru-RU" sz="2200" dirty="0" err="1" smtClean="0">
                <a:latin typeface="Comic Sans MS" pitchFamily="66" charset="0"/>
              </a:rPr>
              <a:t>изохромосома</a:t>
            </a:r>
            <a:r>
              <a:rPr lang="ru-RU" sz="2200" dirty="0" smtClean="0">
                <a:latin typeface="Comic Sans MS" pitchFamily="66" charset="0"/>
              </a:rPr>
              <a:t>, </a:t>
            </a:r>
            <a:r>
              <a:rPr lang="ru-RU" sz="2200" dirty="0" err="1" smtClean="0">
                <a:latin typeface="Comic Sans MS" pitchFamily="66" charset="0"/>
              </a:rPr>
              <a:t>неробертсоновские</a:t>
            </a:r>
            <a:r>
              <a:rPr lang="ru-RU" sz="2200" dirty="0" smtClean="0">
                <a:latin typeface="Comic Sans MS" pitchFamily="66" charset="0"/>
              </a:rPr>
              <a:t> </a:t>
            </a:r>
            <a:r>
              <a:rPr lang="ru-RU" sz="2200" dirty="0" err="1" smtClean="0">
                <a:latin typeface="Comic Sans MS" pitchFamily="66" charset="0"/>
              </a:rPr>
              <a:t>транслокации</a:t>
            </a:r>
            <a:r>
              <a:rPr lang="ru-RU" sz="2200" dirty="0" smtClean="0">
                <a:latin typeface="Comic Sans MS" pitchFamily="66" charset="0"/>
              </a:rPr>
              <a:t>), но они встречаются крайне редко. Клиническая и патологоанатомическая картина простых </a:t>
            </a:r>
            <a:r>
              <a:rPr lang="ru-RU" sz="2200" dirty="0" err="1" smtClean="0">
                <a:latin typeface="Comic Sans MS" pitchFamily="66" charset="0"/>
              </a:rPr>
              <a:t>трисомных</a:t>
            </a:r>
            <a:r>
              <a:rPr lang="ru-RU" sz="2200" dirty="0" smtClean="0">
                <a:latin typeface="Comic Sans MS" pitchFamily="66" charset="0"/>
              </a:rPr>
              <a:t> форм и </a:t>
            </a:r>
            <a:r>
              <a:rPr lang="ru-RU" sz="2200" dirty="0" err="1" smtClean="0">
                <a:latin typeface="Comic Sans MS" pitchFamily="66" charset="0"/>
              </a:rPr>
              <a:t>транслокационных</a:t>
            </a:r>
            <a:r>
              <a:rPr lang="ru-RU" sz="2200" dirty="0" smtClean="0">
                <a:latin typeface="Comic Sans MS" pitchFamily="66" charset="0"/>
              </a:rPr>
              <a:t> не различается.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user\Desktop\Новая папка\PERI17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8596" y="642918"/>
            <a:ext cx="8215370" cy="488793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user\Desktop\Новая папка\patau synrome aliv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282" y="214290"/>
            <a:ext cx="4786346" cy="4786346"/>
          </a:xfrm>
          <a:prstGeom prst="rect">
            <a:avLst/>
          </a:prstGeom>
          <a:noFill/>
        </p:spPr>
      </p:pic>
      <p:pic>
        <p:nvPicPr>
          <p:cNvPr id="4099" name="Picture 3" descr="C:\Users\user\Desktop\Новая папка\x-trisomy13-1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000628" y="1278587"/>
            <a:ext cx="4143372" cy="514919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428604"/>
            <a:ext cx="7467600" cy="857232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>
                <a:solidFill>
                  <a:schemeClr val="tx1"/>
                </a:solidFill>
              </a:rPr>
              <a:t/>
            </a:r>
            <a:br>
              <a:rPr lang="ru-RU" dirty="0" smtClean="0">
                <a:solidFill>
                  <a:schemeClr val="tx1"/>
                </a:solidFill>
              </a:rPr>
            </a:br>
            <a:r>
              <a:rPr lang="ru-RU" dirty="0" smtClean="0">
                <a:solidFill>
                  <a:schemeClr val="tx1"/>
                </a:solidFill>
              </a:rPr>
              <a:t/>
            </a:r>
            <a:br>
              <a:rPr lang="ru-RU" dirty="0" smtClean="0">
                <a:solidFill>
                  <a:schemeClr val="tx1"/>
                </a:solidFill>
              </a:rPr>
            </a:br>
            <a:r>
              <a:rPr lang="ru-RU" dirty="0" smtClean="0">
                <a:solidFill>
                  <a:schemeClr val="tx1"/>
                </a:solidFill>
              </a:rPr>
              <a:t/>
            </a:r>
            <a:br>
              <a:rPr lang="ru-RU" dirty="0" smtClean="0">
                <a:solidFill>
                  <a:schemeClr val="tx1"/>
                </a:solidFill>
              </a:rPr>
            </a:br>
            <a:r>
              <a:rPr lang="ru-RU" dirty="0" smtClean="0">
                <a:solidFill>
                  <a:schemeClr val="tx1"/>
                </a:solidFill>
              </a:rPr>
              <a:t>Влияние синдрома </a:t>
            </a:r>
            <a:r>
              <a:rPr lang="ru-RU" dirty="0" err="1" smtClean="0">
                <a:solidFill>
                  <a:schemeClr val="tx1"/>
                </a:solidFill>
              </a:rPr>
              <a:t>Патау</a:t>
            </a:r>
            <a:r>
              <a:rPr lang="ru-RU" dirty="0" smtClean="0">
                <a:solidFill>
                  <a:schemeClr val="tx1"/>
                </a:solidFill>
              </a:rPr>
              <a:t> у плода на протекание беременности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500034" y="1071546"/>
            <a:ext cx="7467600" cy="4873752"/>
          </a:xfrm>
        </p:spPr>
        <p:txBody>
          <a:bodyPr>
            <a:normAutofit lnSpcReduction="10000"/>
          </a:bodyPr>
          <a:lstStyle/>
          <a:p>
            <a:r>
              <a:rPr lang="ru-RU" dirty="0" err="1" smtClean="0">
                <a:latin typeface="Comic Sans MS" pitchFamily="66" charset="0"/>
              </a:rPr>
              <a:t>Трисомия</a:t>
            </a:r>
            <a:r>
              <a:rPr lang="ru-RU" dirty="0" smtClean="0">
                <a:latin typeface="Comic Sans MS" pitchFamily="66" charset="0"/>
              </a:rPr>
              <a:t> по 13 хромосоме оказывает влияние на нормальное течение беременности. В частности, характерным признаком можно считать сопровождающее синдром </a:t>
            </a:r>
            <a:r>
              <a:rPr lang="ru-RU" dirty="0" err="1" smtClean="0">
                <a:latin typeface="Comic Sans MS" pitchFamily="66" charset="0"/>
              </a:rPr>
              <a:t>Патау</a:t>
            </a:r>
            <a:r>
              <a:rPr lang="ru-RU" dirty="0" smtClean="0">
                <a:latin typeface="Comic Sans MS" pitchFamily="66" charset="0"/>
              </a:rPr>
              <a:t> многоводие. Оно достаточно распространено и отмечается примерно с 50-процентной вероятностью (при условии подтвержденного диагноза).</a:t>
            </a:r>
          </a:p>
          <a:p>
            <a:r>
              <a:rPr lang="ru-RU" dirty="0" smtClean="0">
                <a:latin typeface="Comic Sans MS" pitchFamily="66" charset="0"/>
              </a:rPr>
              <a:t>Кроме того, из-за развития патологических отклонений сокращается время беременности. Обычно для плодов с </a:t>
            </a:r>
            <a:r>
              <a:rPr lang="ru-RU" dirty="0" err="1" smtClean="0">
                <a:latin typeface="Comic Sans MS" pitchFamily="66" charset="0"/>
              </a:rPr>
              <a:t>трисомией</a:t>
            </a:r>
            <a:r>
              <a:rPr lang="ru-RU" dirty="0" smtClean="0">
                <a:latin typeface="Comic Sans MS" pitchFamily="66" charset="0"/>
              </a:rPr>
              <a:t> по 13 хромосоме оно составляет порядка 38,5 недель.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3" name="Picture 3" descr="C:\Users\user\Desktop\Новая папка\hwaml.com_1325639806_59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214290"/>
            <a:ext cx="4527830" cy="4286280"/>
          </a:xfrm>
          <a:prstGeom prst="rect">
            <a:avLst/>
          </a:prstGeom>
          <a:noFill/>
        </p:spPr>
      </p:pic>
      <p:pic>
        <p:nvPicPr>
          <p:cNvPr id="5124" name="Picture 4" descr="C:\Users\user\Desktop\Новая папка\tris13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24376" y="1857364"/>
            <a:ext cx="4619624" cy="461962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extBox 1"/>
          <p:cNvSpPr txBox="1">
            <a:spLocks noChangeArrowheads="1"/>
          </p:cNvSpPr>
          <p:nvPr/>
        </p:nvSpPr>
        <p:spPr bwMode="auto">
          <a:xfrm>
            <a:off x="250824" y="275028"/>
            <a:ext cx="8425631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/>
            <a:r>
              <a:rPr lang="ru-RU" altLang="ru-RU" sz="3600" b="1" dirty="0" smtClean="0">
                <a:latin typeface="Times New Roman" pitchFamily="18" charset="0"/>
                <a:cs typeface="Times New Roman" pitchFamily="18" charset="0"/>
              </a:rPr>
              <a:t>Клиническая картина</a:t>
            </a:r>
            <a:endParaRPr lang="ru-RU" altLang="ru-RU" sz="36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171" name="TextBox 2"/>
          <p:cNvSpPr txBox="1">
            <a:spLocks noChangeArrowheads="1"/>
          </p:cNvSpPr>
          <p:nvPr/>
        </p:nvSpPr>
        <p:spPr bwMode="auto">
          <a:xfrm>
            <a:off x="250825" y="838646"/>
            <a:ext cx="7620000" cy="1323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285750" indent="-285750"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buFontTx/>
              <a:buChar char="-"/>
            </a:pPr>
            <a:r>
              <a:rPr lang="ru-RU" altLang="ru-RU" sz="2000" dirty="0">
                <a:latin typeface="Times New Roman" pitchFamily="18" charset="0"/>
                <a:cs typeface="Times New Roman" pitchFamily="18" charset="0"/>
              </a:rPr>
              <a:t>Низко </a:t>
            </a:r>
            <a:r>
              <a:rPr lang="ru-RU" altLang="ru-RU" sz="2000" dirty="0" smtClean="0">
                <a:latin typeface="Times New Roman" pitchFamily="18" charset="0"/>
                <a:cs typeface="Times New Roman" pitchFamily="18" charset="0"/>
              </a:rPr>
              <a:t>расположенные </a:t>
            </a:r>
            <a:r>
              <a:rPr lang="ru-RU" altLang="ru-RU" sz="2000" dirty="0">
                <a:latin typeface="Times New Roman" pitchFamily="18" charset="0"/>
                <a:cs typeface="Times New Roman" pitchFamily="18" charset="0"/>
              </a:rPr>
              <a:t>и </a:t>
            </a:r>
            <a:r>
              <a:rPr lang="ru-RU" altLang="ru-RU" sz="2000" dirty="0" smtClean="0">
                <a:latin typeface="Times New Roman" pitchFamily="18" charset="0"/>
                <a:cs typeface="Times New Roman" pitchFamily="18" charset="0"/>
              </a:rPr>
              <a:t>деформированные </a:t>
            </a:r>
            <a:r>
              <a:rPr lang="ru-RU" altLang="ru-RU" sz="2000" dirty="0">
                <a:latin typeface="Times New Roman" pitchFamily="18" charset="0"/>
                <a:cs typeface="Times New Roman" pitchFamily="18" charset="0"/>
              </a:rPr>
              <a:t>ушные раковины</a:t>
            </a:r>
            <a:r>
              <a:rPr lang="en-US" altLang="ru-RU" sz="2000" dirty="0"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pPr>
              <a:buFontTx/>
              <a:buChar char="-"/>
            </a:pPr>
            <a:r>
              <a:rPr lang="ru-RU" altLang="ru-RU" sz="2000" dirty="0">
                <a:latin typeface="Times New Roman" pitchFamily="18" charset="0"/>
                <a:cs typeface="Times New Roman" pitchFamily="18" charset="0"/>
              </a:rPr>
              <a:t>Расщелина верхней губы и неба</a:t>
            </a:r>
            <a:r>
              <a:rPr lang="en-US" altLang="ru-RU" sz="2000" dirty="0"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pPr>
              <a:buFontTx/>
              <a:buChar char="-"/>
            </a:pPr>
            <a:r>
              <a:rPr lang="ru-RU" altLang="ru-RU" sz="2000" dirty="0">
                <a:latin typeface="Times New Roman" pitchFamily="18" charset="0"/>
                <a:cs typeface="Times New Roman" pitchFamily="18" charset="0"/>
              </a:rPr>
              <a:t>Микроцефалия</a:t>
            </a:r>
            <a:r>
              <a:rPr lang="en-US" altLang="ru-RU" sz="2000" dirty="0"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pPr>
              <a:buFontTx/>
              <a:buChar char="-"/>
            </a:pPr>
            <a:r>
              <a:rPr lang="ru-RU" altLang="ru-RU" sz="2000" dirty="0">
                <a:latin typeface="Times New Roman" pitchFamily="18" charset="0"/>
                <a:cs typeface="Times New Roman" pitchFamily="18" charset="0"/>
              </a:rPr>
              <a:t>Дефект скальпа.</a:t>
            </a:r>
          </a:p>
        </p:txBody>
      </p:sp>
      <p:sp>
        <p:nvSpPr>
          <p:cNvPr id="7172" name="Прямоугольник 3"/>
          <p:cNvSpPr>
            <a:spLocks noChangeArrowheads="1"/>
          </p:cNvSpPr>
          <p:nvPr/>
        </p:nvSpPr>
        <p:spPr bwMode="auto">
          <a:xfrm>
            <a:off x="250825" y="2096294"/>
            <a:ext cx="8425630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/>
            <a:r>
              <a:rPr lang="ru-RU" altLang="ru-RU" sz="36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Нервная система:</a:t>
            </a:r>
          </a:p>
        </p:txBody>
      </p:sp>
      <p:sp>
        <p:nvSpPr>
          <p:cNvPr id="7173" name="TextBox 4"/>
          <p:cNvSpPr txBox="1">
            <a:spLocks noChangeArrowheads="1"/>
          </p:cNvSpPr>
          <p:nvPr/>
        </p:nvSpPr>
        <p:spPr bwMode="auto">
          <a:xfrm>
            <a:off x="250825" y="2678113"/>
            <a:ext cx="4046538" cy="31700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285750" indent="-285750"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buFontTx/>
              <a:buChar char="-"/>
            </a:pPr>
            <a:r>
              <a:rPr lang="ru-RU" altLang="ru-RU" sz="2000" dirty="0">
                <a:latin typeface="Times New Roman" pitchFamily="18" charset="0"/>
                <a:cs typeface="Times New Roman" pitchFamily="18" charset="0"/>
              </a:rPr>
              <a:t>Микроцефалия</a:t>
            </a:r>
            <a:r>
              <a:rPr lang="en-US" altLang="ru-RU" sz="2000" dirty="0">
                <a:latin typeface="Times New Roman" pitchFamily="18" charset="0"/>
                <a:cs typeface="Times New Roman" pitchFamily="18" charset="0"/>
              </a:rPr>
              <a:t>;</a:t>
            </a:r>
            <a:endParaRPr lang="ru-RU" altLang="ru-RU" sz="2000" dirty="0">
              <a:latin typeface="Times New Roman" pitchFamily="18" charset="0"/>
              <a:cs typeface="Times New Roman" pitchFamily="18" charset="0"/>
            </a:endParaRPr>
          </a:p>
          <a:p>
            <a:pPr>
              <a:buFontTx/>
              <a:buChar char="-"/>
            </a:pPr>
            <a:r>
              <a:rPr lang="ru-RU" altLang="ru-RU" sz="2000" dirty="0">
                <a:latin typeface="Times New Roman" pitchFamily="18" charset="0"/>
                <a:cs typeface="Times New Roman" pitchFamily="18" charset="0"/>
              </a:rPr>
              <a:t>Аплазия и гипоплазия мозолистого тела</a:t>
            </a:r>
            <a:r>
              <a:rPr lang="en-US" altLang="ru-RU" sz="2000" dirty="0">
                <a:latin typeface="Times New Roman" pitchFamily="18" charset="0"/>
                <a:cs typeface="Times New Roman" pitchFamily="18" charset="0"/>
              </a:rPr>
              <a:t>;</a:t>
            </a:r>
            <a:endParaRPr lang="ru-RU" altLang="ru-RU" sz="2000" dirty="0">
              <a:latin typeface="Times New Roman" pitchFamily="18" charset="0"/>
              <a:cs typeface="Times New Roman" pitchFamily="18" charset="0"/>
            </a:endParaRPr>
          </a:p>
          <a:p>
            <a:pPr>
              <a:buFontTx/>
              <a:buChar char="-"/>
            </a:pPr>
            <a:r>
              <a:rPr lang="ru-RU" altLang="ru-RU" sz="2000" dirty="0" err="1">
                <a:latin typeface="Times New Roman" pitchFamily="18" charset="0"/>
                <a:cs typeface="Times New Roman" pitchFamily="18" charset="0"/>
              </a:rPr>
              <a:t>Аринэнцефалия</a:t>
            </a:r>
            <a:r>
              <a:rPr lang="ru-RU" altLang="ru-RU" sz="2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altLang="ru-RU" sz="2000" dirty="0" err="1">
                <a:latin typeface="Times New Roman" pitchFamily="18" charset="0"/>
                <a:cs typeface="Times New Roman" pitchFamily="18" charset="0"/>
              </a:rPr>
              <a:t>голопроэнцефалия</a:t>
            </a:r>
            <a:r>
              <a:rPr lang="ru-RU" altLang="ru-RU" sz="2000" dirty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ru-RU" altLang="ru-RU" sz="2000" dirty="0" err="1">
                <a:latin typeface="Times New Roman" pitchFamily="18" charset="0"/>
                <a:cs typeface="Times New Roman" pitchFamily="18" charset="0"/>
              </a:rPr>
              <a:t>неразделение</a:t>
            </a:r>
            <a:r>
              <a:rPr lang="ru-RU" altLang="ru-RU" sz="2000" dirty="0">
                <a:latin typeface="Times New Roman" pitchFamily="18" charset="0"/>
                <a:cs typeface="Times New Roman" pitchFamily="18" charset="0"/>
              </a:rPr>
              <a:t> двух полушарий)</a:t>
            </a:r>
            <a:r>
              <a:rPr lang="en-US" altLang="ru-RU" sz="2000" dirty="0">
                <a:latin typeface="Times New Roman" pitchFamily="18" charset="0"/>
                <a:cs typeface="Times New Roman" pitchFamily="18" charset="0"/>
              </a:rPr>
              <a:t>;</a:t>
            </a:r>
            <a:endParaRPr lang="ru-RU" altLang="ru-RU" sz="2000" dirty="0">
              <a:latin typeface="Times New Roman" pitchFamily="18" charset="0"/>
              <a:cs typeface="Times New Roman" pitchFamily="18" charset="0"/>
            </a:endParaRPr>
          </a:p>
          <a:p>
            <a:pPr>
              <a:buFontTx/>
              <a:buChar char="-"/>
            </a:pPr>
            <a:r>
              <a:rPr lang="ru-RU" altLang="ru-RU" sz="2000" dirty="0">
                <a:latin typeface="Times New Roman" pitchFamily="18" charset="0"/>
                <a:cs typeface="Times New Roman" pitchFamily="18" charset="0"/>
              </a:rPr>
              <a:t>Гипоплазия мозжечка, гипоплазия и аплазия черепа</a:t>
            </a:r>
            <a:r>
              <a:rPr lang="en-US" altLang="ru-RU" sz="2000" dirty="0">
                <a:latin typeface="Times New Roman" pitchFamily="18" charset="0"/>
                <a:cs typeface="Times New Roman" pitchFamily="18" charset="0"/>
              </a:rPr>
              <a:t>;</a:t>
            </a:r>
            <a:endParaRPr lang="ru-RU" altLang="ru-RU" sz="2000" dirty="0">
              <a:latin typeface="Times New Roman" pitchFamily="18" charset="0"/>
              <a:cs typeface="Times New Roman" pitchFamily="18" charset="0"/>
            </a:endParaRPr>
          </a:p>
          <a:p>
            <a:pPr>
              <a:buFontTx/>
              <a:buChar char="-"/>
            </a:pPr>
            <a:r>
              <a:rPr lang="ru-RU" altLang="ru-RU" sz="2000" dirty="0">
                <a:latin typeface="Times New Roman" pitchFamily="18" charset="0"/>
                <a:cs typeface="Times New Roman" pitchFamily="18" charset="0"/>
              </a:rPr>
              <a:t>Аплазия и гипоплазия зрительных трактов</a:t>
            </a:r>
            <a:r>
              <a:rPr lang="en-US" altLang="ru-RU" sz="2000" dirty="0" smtClean="0">
                <a:latin typeface="Times New Roman" pitchFamily="18" charset="0"/>
                <a:cs typeface="Times New Roman" pitchFamily="18" charset="0"/>
              </a:rPr>
              <a:t>.</a:t>
            </a:r>
            <a:r>
              <a:rPr lang="ru-RU" alt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ru-RU" alt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>
            <a:extLst/>
          </a:blip>
          <a:srcRect/>
          <a:stretch>
            <a:fillRect/>
          </a:stretch>
        </p:blipFill>
        <p:spPr bwMode="auto">
          <a:xfrm>
            <a:off x="4105240" y="2924944"/>
            <a:ext cx="5008579" cy="3252555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bg2"/>
            </a:outerShdw>
            <a:softEdge rad="127000"/>
          </a:effectLst>
          <a:extLst/>
        </p:spPr>
      </p:pic>
    </p:spTree>
    <p:extLst>
      <p:ext uri="{BB962C8B-B14F-4D97-AF65-F5344CB8AC3E}">
        <p14:creationId xmlns:p14="http://schemas.microsoft.com/office/powerpoint/2010/main" val="2116408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Содержимое 6" descr="0240022447.jpg"/>
          <p:cNvPicPr>
            <a:picLocks noGrp="1" noChangeAspect="1"/>
          </p:cNvPicPr>
          <p:nvPr>
            <p:ph sz="quarter" idx="2"/>
          </p:nvPr>
        </p:nvPicPr>
        <p:blipFill>
          <a:blip r:embed="rId2"/>
          <a:stretch>
            <a:fillRect/>
          </a:stretch>
        </p:blipFill>
        <p:spPr>
          <a:xfrm>
            <a:off x="0" y="571480"/>
            <a:ext cx="4286247" cy="5676920"/>
          </a:xfrm>
        </p:spPr>
      </p:pic>
      <p:pic>
        <p:nvPicPr>
          <p:cNvPr id="8" name="Содержимое 7" descr="Cleft_Nurser_Mead_Johnson.jpg"/>
          <p:cNvPicPr>
            <a:picLocks noGrp="1" noChangeAspect="1"/>
          </p:cNvPicPr>
          <p:nvPr>
            <p:ph sz="quarter" idx="4"/>
          </p:nvPr>
        </p:nvPicPr>
        <p:blipFill>
          <a:blip r:embed="rId3"/>
          <a:stretch>
            <a:fillRect/>
          </a:stretch>
        </p:blipFill>
        <p:spPr>
          <a:xfrm>
            <a:off x="4371974" y="1285861"/>
            <a:ext cx="4486305" cy="4590956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Прямоугольник 1"/>
          <p:cNvSpPr>
            <a:spLocks noChangeArrowheads="1"/>
          </p:cNvSpPr>
          <p:nvPr/>
        </p:nvSpPr>
        <p:spPr bwMode="auto">
          <a:xfrm>
            <a:off x="3522663" y="115888"/>
            <a:ext cx="1356333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ru-RU" altLang="ru-RU" sz="4000" dirty="0">
                <a:latin typeface="Times New Roman" pitchFamily="18" charset="0"/>
                <a:cs typeface="Times New Roman" pitchFamily="18" charset="0"/>
              </a:rPr>
              <a:t>Глаза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211138" y="639763"/>
            <a:ext cx="8496300" cy="2800350"/>
          </a:xfrm>
          <a:prstGeom prst="rect">
            <a:avLst/>
          </a:prstGeom>
        </p:spPr>
        <p:txBody>
          <a:bodyPr>
            <a:spAutoFit/>
          </a:bodyPr>
          <a:lstStyle/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Анофтальмия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Микроофтальмия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-   Структурные дефекты глаз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Катаракта</a:t>
            </a:r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Сенсорный нистагм</a:t>
            </a:r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lang="ru-RU" sz="20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Пробковая потеря зрения и гипоплазия зрительного нерва;</a:t>
            </a:r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lang="ru-RU" sz="20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Колобома радужки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>
            <a:extLst/>
          </a:blip>
          <a:srcRect/>
          <a:stretch>
            <a:fillRect/>
          </a:stretch>
        </p:blipFill>
        <p:spPr bwMode="auto">
          <a:xfrm>
            <a:off x="454928" y="2996952"/>
            <a:ext cx="8234367" cy="3543905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bg2"/>
            </a:outerShdw>
            <a:softEdge rad="127000"/>
          </a:effectLst>
          <a:extLst/>
        </p:spPr>
      </p:pic>
    </p:spTree>
    <p:extLst>
      <p:ext uri="{BB962C8B-B14F-4D97-AF65-F5344CB8AC3E}">
        <p14:creationId xmlns:p14="http://schemas.microsoft.com/office/powerpoint/2010/main" val="1986409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Прямоугольник 1"/>
          <p:cNvSpPr>
            <a:spLocks noChangeArrowheads="1"/>
          </p:cNvSpPr>
          <p:nvPr/>
        </p:nvSpPr>
        <p:spPr bwMode="auto">
          <a:xfrm>
            <a:off x="1067528" y="127000"/>
            <a:ext cx="7426456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/>
            <a:r>
              <a:rPr lang="ru-RU" altLang="ru-RU" sz="3200" dirty="0">
                <a:latin typeface="Times New Roman" pitchFamily="18" charset="0"/>
                <a:cs typeface="Times New Roman" pitchFamily="18" charset="0"/>
              </a:rPr>
              <a:t>Костно-мышечные и кожные проявления</a:t>
            </a:r>
            <a:r>
              <a:rPr lang="en-US" altLang="ru-RU" i="1" dirty="0"/>
              <a:t>:</a:t>
            </a:r>
            <a:endParaRPr lang="ru-RU" altLang="ru-RU" dirty="0"/>
          </a:p>
        </p:txBody>
      </p:sp>
      <p:sp>
        <p:nvSpPr>
          <p:cNvPr id="9219" name="Прямоугольник 2"/>
          <p:cNvSpPr>
            <a:spLocks noChangeArrowheads="1"/>
          </p:cNvSpPr>
          <p:nvPr/>
        </p:nvSpPr>
        <p:spPr bwMode="auto">
          <a:xfrm>
            <a:off x="323850" y="712788"/>
            <a:ext cx="8569325" cy="3416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ru-RU" altLang="ru-RU" b="1" i="1" dirty="0"/>
              <a:t>- </a:t>
            </a:r>
            <a:r>
              <a:rPr lang="ru-RU" altLang="ru-RU" sz="2000" b="1" i="1" dirty="0">
                <a:latin typeface="Times New Roman" pitchFamily="18" charset="0"/>
                <a:cs typeface="Times New Roman" pitchFamily="18" charset="0"/>
              </a:rPr>
              <a:t>полидактилия</a:t>
            </a:r>
            <a:r>
              <a:rPr lang="ru-RU" altLang="ru-RU" sz="2000" dirty="0">
                <a:latin typeface="Times New Roman" pitchFamily="18" charset="0"/>
                <a:cs typeface="Times New Roman" pitchFamily="18" charset="0"/>
              </a:rPr>
              <a:t> («лишние пальцы»)</a:t>
            </a:r>
            <a:br>
              <a:rPr lang="ru-RU" altLang="ru-RU" sz="2000" dirty="0">
                <a:latin typeface="Times New Roman" pitchFamily="18" charset="0"/>
                <a:cs typeface="Times New Roman" pitchFamily="18" charset="0"/>
              </a:rPr>
            </a:br>
            <a:r>
              <a:rPr lang="ru-RU" altLang="ru-RU" sz="2000" dirty="0">
                <a:latin typeface="Times New Roman" pitchFamily="18" charset="0"/>
                <a:cs typeface="Times New Roman" pitchFamily="18" charset="0"/>
              </a:rPr>
              <a:t>- низко посаженные и деформированные ушные раковины;</a:t>
            </a:r>
            <a:br>
              <a:rPr lang="ru-RU" altLang="ru-RU" sz="2000" dirty="0">
                <a:latin typeface="Times New Roman" pitchFamily="18" charset="0"/>
                <a:cs typeface="Times New Roman" pitchFamily="18" charset="0"/>
              </a:rPr>
            </a:br>
            <a:r>
              <a:rPr lang="ru-RU" altLang="ru-RU" sz="2000" dirty="0">
                <a:latin typeface="Times New Roman" pitchFamily="18" charset="0"/>
                <a:cs typeface="Times New Roman" pitchFamily="18" charset="0"/>
              </a:rPr>
              <a:t>- выступающая пятка;</a:t>
            </a:r>
            <a:br>
              <a:rPr lang="ru-RU" altLang="ru-RU" sz="2000" dirty="0">
                <a:latin typeface="Times New Roman" pitchFamily="18" charset="0"/>
                <a:cs typeface="Times New Roman" pitchFamily="18" charset="0"/>
              </a:rPr>
            </a:br>
            <a:r>
              <a:rPr lang="ru-RU" altLang="ru-RU" sz="2000" dirty="0">
                <a:latin typeface="Times New Roman" pitchFamily="18" charset="0"/>
                <a:cs typeface="Times New Roman" pitchFamily="18" charset="0"/>
              </a:rPr>
              <a:t>- деформация ноги, стопа - качалка;</a:t>
            </a:r>
            <a:br>
              <a:rPr lang="ru-RU" altLang="ru-RU" sz="2000" dirty="0">
                <a:latin typeface="Times New Roman" pitchFamily="18" charset="0"/>
                <a:cs typeface="Times New Roman" pitchFamily="18" charset="0"/>
              </a:rPr>
            </a:br>
            <a:r>
              <a:rPr lang="ru-RU" altLang="ru-RU" sz="2000" dirty="0">
                <a:latin typeface="Times New Roman" pitchFamily="18" charset="0"/>
                <a:cs typeface="Times New Roman" pitchFamily="18" charset="0"/>
              </a:rPr>
              <a:t>-</a:t>
            </a:r>
            <a:r>
              <a:rPr lang="ru-RU" altLang="ru-RU" sz="2000" b="1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altLang="ru-RU" sz="2000" b="1" i="1" dirty="0" err="1">
                <a:latin typeface="Times New Roman" pitchFamily="18" charset="0"/>
                <a:cs typeface="Times New Roman" pitchFamily="18" charset="0"/>
              </a:rPr>
              <a:t>омфалоцеле</a:t>
            </a:r>
            <a:r>
              <a:rPr lang="ru-RU" altLang="ru-RU" sz="2000" dirty="0">
                <a:latin typeface="Times New Roman" pitchFamily="18" charset="0"/>
                <a:cs typeface="Times New Roman" pitchFamily="18" charset="0"/>
              </a:rPr>
              <a:t> (брюшной дефект, пупочная грыжа);</a:t>
            </a:r>
            <a:br>
              <a:rPr lang="ru-RU" altLang="ru-RU" sz="2000" dirty="0">
                <a:latin typeface="Times New Roman" pitchFamily="18" charset="0"/>
                <a:cs typeface="Times New Roman" pitchFamily="18" charset="0"/>
              </a:rPr>
            </a:br>
            <a:r>
              <a:rPr lang="ru-RU" altLang="ru-RU" sz="2000" dirty="0">
                <a:latin typeface="Times New Roman" pitchFamily="18" charset="0"/>
                <a:cs typeface="Times New Roman" pitchFamily="18" charset="0"/>
              </a:rPr>
              <a:t>- аномальный вид кисти;</a:t>
            </a:r>
            <a:br>
              <a:rPr lang="ru-RU" altLang="ru-RU" sz="2000" dirty="0">
                <a:latin typeface="Times New Roman" pitchFamily="18" charset="0"/>
                <a:cs typeface="Times New Roman" pitchFamily="18" charset="0"/>
              </a:rPr>
            </a:br>
            <a:r>
              <a:rPr lang="ru-RU" altLang="ru-RU" sz="2000" dirty="0">
                <a:latin typeface="Times New Roman" pitchFamily="18" charset="0"/>
                <a:cs typeface="Times New Roman" pitchFamily="18" charset="0"/>
              </a:rPr>
              <a:t>- перекрытие пальцами большого пальца;</a:t>
            </a:r>
            <a:br>
              <a:rPr lang="ru-RU" altLang="ru-RU" sz="2000" dirty="0">
                <a:latin typeface="Times New Roman" pitchFamily="18" charset="0"/>
                <a:cs typeface="Times New Roman" pitchFamily="18" charset="0"/>
              </a:rPr>
            </a:br>
            <a:r>
              <a:rPr lang="ru-RU" altLang="ru-RU" sz="2000" dirty="0">
                <a:latin typeface="Times New Roman" pitchFamily="18" charset="0"/>
                <a:cs typeface="Times New Roman" pitchFamily="18" charset="0"/>
              </a:rPr>
              <a:t>- врожденное отсутствие кожи (отсутствуют участки кожи / волос);</a:t>
            </a:r>
            <a:br>
              <a:rPr lang="ru-RU" altLang="ru-RU" sz="2000" dirty="0">
                <a:latin typeface="Times New Roman" pitchFamily="18" charset="0"/>
                <a:cs typeface="Times New Roman" pitchFamily="18" charset="0"/>
              </a:rPr>
            </a:br>
            <a:r>
              <a:rPr lang="ru-RU" altLang="ru-RU" sz="2000" dirty="0">
                <a:latin typeface="Times New Roman" pitchFamily="18" charset="0"/>
                <a:cs typeface="Times New Roman" pitchFamily="18" charset="0"/>
              </a:rPr>
              <a:t>-</a:t>
            </a:r>
            <a:r>
              <a:rPr lang="ru-RU" altLang="ru-RU" sz="2000" b="1" i="1" dirty="0">
                <a:latin typeface="Times New Roman" pitchFamily="18" charset="0"/>
                <a:cs typeface="Times New Roman" pitchFamily="18" charset="0"/>
              </a:rPr>
              <a:t> волчья пасть, заячья губа</a:t>
            </a:r>
            <a:r>
              <a:rPr lang="ru-RU" altLang="ru-RU" sz="2000" dirty="0">
                <a:latin typeface="Times New Roman" pitchFamily="18" charset="0"/>
                <a:cs typeface="Times New Roman" pitchFamily="18" charset="0"/>
              </a:rPr>
              <a:t> (расщепление неба).</a:t>
            </a:r>
            <a:br>
              <a:rPr lang="ru-RU" altLang="ru-RU" sz="2000" dirty="0">
                <a:latin typeface="Times New Roman" pitchFamily="18" charset="0"/>
                <a:cs typeface="Times New Roman" pitchFamily="18" charset="0"/>
              </a:rPr>
            </a:br>
            <a:r>
              <a:rPr lang="ru-RU" altLang="ru-RU" b="1" dirty="0"/>
              <a:t/>
            </a:r>
            <a:br>
              <a:rPr lang="ru-RU" altLang="ru-RU" b="1" dirty="0"/>
            </a:br>
            <a:endParaRPr lang="ru-RU" altLang="ru-RU" dirty="0"/>
          </a:p>
        </p:txBody>
      </p:sp>
      <p:pic>
        <p:nvPicPr>
          <p:cNvPr id="4098" name="Picture 2" descr="http://www.dnalab.ru/images/polydactyly?original"/>
          <p:cNvPicPr>
            <a:picLocks noChangeAspect="1" noChangeArrowheads="1"/>
          </p:cNvPicPr>
          <p:nvPr/>
        </p:nvPicPr>
        <p:blipFill>
          <a:blip r:embed="rId2" cstate="print">
            <a:extLst/>
          </a:blip>
          <a:srcRect/>
          <a:stretch>
            <a:fillRect/>
          </a:stretch>
        </p:blipFill>
        <p:spPr bwMode="auto">
          <a:xfrm>
            <a:off x="5076056" y="3658149"/>
            <a:ext cx="3528392" cy="2896619"/>
          </a:xfrm>
          <a:prstGeom prst="rect">
            <a:avLst/>
          </a:prstGeom>
          <a:noFill/>
          <a:effectLst>
            <a:softEdge rad="127000"/>
          </a:effectLst>
          <a:extLst/>
        </p:spPr>
      </p:pic>
      <p:pic>
        <p:nvPicPr>
          <p:cNvPr id="4100" name="Picture 4" descr="http://medico.ru/medatlas/post/1117469210_01_168_4.jpg"/>
          <p:cNvPicPr>
            <a:picLocks noChangeAspect="1" noChangeArrowheads="1"/>
          </p:cNvPicPr>
          <p:nvPr/>
        </p:nvPicPr>
        <p:blipFill>
          <a:blip r:embed="rId3" cstate="print">
            <a:extLst/>
          </a:blip>
          <a:srcRect/>
          <a:stretch>
            <a:fillRect/>
          </a:stretch>
        </p:blipFill>
        <p:spPr bwMode="auto">
          <a:xfrm>
            <a:off x="899592" y="3645024"/>
            <a:ext cx="3881790" cy="2909744"/>
          </a:xfrm>
          <a:prstGeom prst="rect">
            <a:avLst/>
          </a:prstGeom>
          <a:noFill/>
          <a:effectLst>
            <a:softEdge rad="127000"/>
          </a:effectLst>
          <a:extLst/>
        </p:spPr>
      </p:pic>
    </p:spTree>
    <p:extLst>
      <p:ext uri="{BB962C8B-B14F-4D97-AF65-F5344CB8AC3E}">
        <p14:creationId xmlns:p14="http://schemas.microsoft.com/office/powerpoint/2010/main" val="33682571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Users\user\Desktop\Новая папка\tris 13 hand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282" y="214290"/>
            <a:ext cx="5143536" cy="3788766"/>
          </a:xfrm>
          <a:prstGeom prst="rect">
            <a:avLst/>
          </a:prstGeom>
          <a:noFill/>
        </p:spPr>
      </p:pic>
      <p:pic>
        <p:nvPicPr>
          <p:cNvPr id="7171" name="Picture 3" descr="C:\Users\user\Desktop\Новая папка\SINDROME DE PATAU2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5400000">
            <a:off x="4879022" y="2836226"/>
            <a:ext cx="4386583" cy="328611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285720" y="214290"/>
            <a:ext cx="7467600" cy="4873752"/>
          </a:xfrm>
        </p:spPr>
        <p:txBody>
          <a:bodyPr>
            <a:normAutofit/>
          </a:bodyPr>
          <a:lstStyle/>
          <a:p>
            <a:r>
              <a:rPr lang="ru-RU" sz="1800" dirty="0" smtClean="0"/>
              <a:t>Патологические изменения желёз внутренней секреции ( гетеротопия поджелудочной железы и </a:t>
            </a:r>
            <a:r>
              <a:rPr lang="ru-RU" sz="1800" dirty="0" err="1" smtClean="0"/>
              <a:t>гипопитуитаризм</a:t>
            </a:r>
            <a:r>
              <a:rPr lang="ru-RU" sz="1800" dirty="0" smtClean="0"/>
              <a:t>, дополнительная селезенка </a:t>
            </a:r>
            <a:r>
              <a:rPr lang="ru-RU" sz="1800" dirty="0"/>
              <a:t>,</a:t>
            </a:r>
            <a:r>
              <a:rPr lang="ru-RU" sz="1800" dirty="0" smtClean="0"/>
              <a:t>поджелудочная железа может быть поражена </a:t>
            </a:r>
            <a:r>
              <a:rPr lang="ru-RU" sz="1800" dirty="0" err="1" smtClean="0"/>
              <a:t>фибро</a:t>
            </a:r>
            <a:r>
              <a:rPr lang="ru-RU" sz="1800" dirty="0" smtClean="0"/>
              <a:t>-кистозными изменениями, увеличенная </a:t>
            </a:r>
            <a:r>
              <a:rPr lang="ru-RU" sz="1800" dirty="0" err="1" smtClean="0"/>
              <a:t>дольчатость</a:t>
            </a:r>
            <a:r>
              <a:rPr lang="ru-RU" sz="1800" dirty="0" smtClean="0"/>
              <a:t> почек).</a:t>
            </a:r>
          </a:p>
          <a:p>
            <a:r>
              <a:rPr lang="ru-RU" sz="1800" dirty="0" smtClean="0"/>
              <a:t>Человек с </a:t>
            </a:r>
            <a:r>
              <a:rPr lang="ru-RU" sz="1800" dirty="0" err="1" smtClean="0"/>
              <a:t>трисомией</a:t>
            </a:r>
            <a:r>
              <a:rPr lang="ru-RU" sz="1800" dirty="0" smtClean="0"/>
              <a:t> по 13 хромосоме входит в группу риска по различным видам острых миелоидных лейкозов. Этот факт необходимо учитывать при планировании лечения.</a:t>
            </a:r>
          </a:p>
          <a:p>
            <a:r>
              <a:rPr lang="ru-RU" sz="1800" dirty="0"/>
              <a:t>Дефекты в перегородках между желудочками и в </a:t>
            </a:r>
            <a:r>
              <a:rPr lang="ru-RU" sz="1800" dirty="0" err="1"/>
              <a:t>межпредсердном</a:t>
            </a:r>
            <a:r>
              <a:rPr lang="ru-RU" sz="1800" dirty="0"/>
              <a:t> пространстве. Достаточно высока вероятность развития транспозиции сосудов и иных отклонений от нормального развития.</a:t>
            </a:r>
          </a:p>
          <a:p>
            <a:endParaRPr lang="ru-RU" sz="1800" dirty="0"/>
          </a:p>
          <a:p>
            <a:endParaRPr lang="ru-RU" sz="1800" dirty="0"/>
          </a:p>
        </p:txBody>
      </p:sp>
      <p:pic>
        <p:nvPicPr>
          <p:cNvPr id="6146" name="Picture 2" descr="C:\Users\user\Desktop\Новая папка\TRIS 13 FEET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357290" y="3789040"/>
            <a:ext cx="5686448" cy="306896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0"/>
            <a:ext cx="7467600" cy="703282"/>
          </a:xfrm>
        </p:spPr>
        <p:txBody>
          <a:bodyPr/>
          <a:lstStyle/>
          <a:p>
            <a:pPr algn="ctr"/>
            <a:r>
              <a:rPr lang="ru-RU" b="1" dirty="0" smtClean="0">
                <a:solidFill>
                  <a:schemeClr val="tx1"/>
                </a:solidFill>
              </a:rPr>
              <a:t>Диагностика</a:t>
            </a:r>
            <a:endParaRPr lang="ru-RU" b="1" dirty="0">
              <a:solidFill>
                <a:schemeClr val="tx1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0" y="642918"/>
            <a:ext cx="8929718" cy="5572164"/>
          </a:xfrm>
        </p:spPr>
        <p:txBody>
          <a:bodyPr>
            <a:normAutofit fontScale="92500" lnSpcReduction="10000"/>
          </a:bodyPr>
          <a:lstStyle/>
          <a:p>
            <a:pPr>
              <a:buNone/>
            </a:pPr>
            <a:r>
              <a:rPr lang="ru-RU" sz="1800" dirty="0" smtClean="0">
                <a:latin typeface="Comic Sans MS" pitchFamily="66" charset="0"/>
              </a:rPr>
              <a:t>    </a:t>
            </a:r>
          </a:p>
          <a:p>
            <a:pPr>
              <a:buNone/>
            </a:pP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 характеру взятия материала для проверки их принято делить на инвазивные и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неинвазивные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Неинвазивный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УЗИ</a:t>
            </a:r>
          </a:p>
          <a:p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инвазивным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методам относятся биопсия ворсинок хориона (БВХ) и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кордоцентез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БВХ можно проводить начиная с 8 недели беременности. На анализ берется небольшое количество хориона – одного из слоев плодной оболочки. Как правило, взятие такого количества материала не оказывает заметного воздействия на сам плод. Игла для взятия пробы может вводиться различными способами, однако все они в той или иной мере предусматривают проникновение в оболочку плода.</a:t>
            </a:r>
          </a:p>
          <a:p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Вторым по допустимым срокам проведения является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амниоцентез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который возможен в интервал с 14 по 18 неделю беременности. Пробой служат околоплодные воды, в которых можно обнаружить клетки плода. Для взятия материала специальная пункционная игла должна быть введена в свободное от пуповины и плода пространство через переднюю стенку брюшины. Поскольку в этом методе крайне важна точность, действия производятся под контролем ультразвукового аппарата. После того, как игла будет установлена в нужном месте, забирается определенный объем околоплодных вод. 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0" y="0"/>
            <a:ext cx="9144000" cy="2428868"/>
          </a:xfrm>
        </p:spPr>
        <p:txBody>
          <a:bodyPr>
            <a:normAutofit/>
          </a:bodyPr>
          <a:lstStyle/>
          <a:p>
            <a:r>
              <a:rPr lang="ru-RU" sz="1800" dirty="0" smtClean="0"/>
              <a:t>Третьим методом является </a:t>
            </a:r>
            <a:r>
              <a:rPr lang="ru-RU" sz="1800" dirty="0" err="1" smtClean="0"/>
              <a:t>кордоцентез</a:t>
            </a:r>
            <a:r>
              <a:rPr lang="ru-RU" sz="1800" dirty="0" smtClean="0"/>
              <a:t>, который также работает с жидкой пробой. Однако в этом случае в качестве материала выступает кровь, которая забирается из кровеносного сосуда пуповины. Метод также требует высокоточного позиционирования и не может выполняться без контроля при помощи соответствующего технического обеспечения. Прокол выполняется специальной иглой через брюшную стенку, после этого игла вводится в сосуд. Требуется несколько миллилитров крови, после чего игла извлекается, а место прокола обрабатывается.</a:t>
            </a:r>
            <a:endParaRPr lang="ru-RU" sz="1800" dirty="0"/>
          </a:p>
        </p:txBody>
      </p:sp>
      <p:pic>
        <p:nvPicPr>
          <p:cNvPr id="8194" name="Picture 2" descr="C:\Users\user\Desktop\Новая папка\1755-8166-5-12-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85852" y="2428868"/>
            <a:ext cx="6429420" cy="416807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Прямоугольник 2"/>
          <p:cNvSpPr>
            <a:spLocks noChangeArrowheads="1"/>
          </p:cNvSpPr>
          <p:nvPr/>
        </p:nvSpPr>
        <p:spPr bwMode="auto">
          <a:xfrm>
            <a:off x="107504" y="55563"/>
            <a:ext cx="8640960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/>
            <a:r>
              <a:rPr lang="ru-RU" altLang="ru-RU" sz="3200" b="1" dirty="0" smtClean="0">
                <a:latin typeface="Times New Roman" pitchFamily="18" charset="0"/>
                <a:cs typeface="Times New Roman" pitchFamily="18" charset="0"/>
              </a:rPr>
              <a:t>Лечение</a:t>
            </a:r>
            <a:endParaRPr lang="ru-RU" altLang="ru-RU" sz="3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339" name="Прямоугольник 3"/>
          <p:cNvSpPr>
            <a:spLocks noChangeArrowheads="1"/>
          </p:cNvSpPr>
          <p:nvPr/>
        </p:nvSpPr>
        <p:spPr bwMode="auto">
          <a:xfrm>
            <a:off x="250825" y="646113"/>
            <a:ext cx="4105275" cy="5940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just"/>
            <a:r>
              <a:rPr lang="ru-RU" altLang="ru-RU" sz="2000" dirty="0">
                <a:latin typeface="Times New Roman" pitchFamily="18" charset="0"/>
                <a:cs typeface="Times New Roman" pitchFamily="18" charset="0"/>
              </a:rPr>
              <a:t>Лечение синдрома </a:t>
            </a:r>
            <a:r>
              <a:rPr lang="ru-RU" altLang="ru-RU" sz="2000" dirty="0" err="1">
                <a:latin typeface="Times New Roman" pitchFamily="18" charset="0"/>
                <a:cs typeface="Times New Roman" pitchFamily="18" charset="0"/>
              </a:rPr>
              <a:t>Патау</a:t>
            </a:r>
            <a:r>
              <a:rPr lang="ru-RU" altLang="ru-RU" sz="2000" dirty="0">
                <a:latin typeface="Times New Roman" pitchFamily="18" charset="0"/>
                <a:cs typeface="Times New Roman" pitchFamily="18" charset="0"/>
              </a:rPr>
              <a:t> неспецифическое, включающее в себя проведение операций по факту врожденных пороков развития, обязательную профилактику инфекционных и простудных заболеваний, проведение общеукрепляющего лечения. Большинство детей рожденных с синдромом </a:t>
            </a:r>
            <a:r>
              <a:rPr lang="ru-RU" altLang="ru-RU" sz="2000" dirty="0" err="1">
                <a:latin typeface="Times New Roman" pitchFamily="18" charset="0"/>
                <a:cs typeface="Times New Roman" pitchFamily="18" charset="0"/>
              </a:rPr>
              <a:t>Патау</a:t>
            </a:r>
            <a:r>
              <a:rPr lang="ru-RU" altLang="ru-RU" sz="2000" dirty="0">
                <a:latin typeface="Times New Roman" pitchFamily="18" charset="0"/>
                <a:cs typeface="Times New Roman" pitchFamily="18" charset="0"/>
              </a:rPr>
              <a:t>, вследствие наличия тяжелых пороков развития, умирают не дожив и до одного года (95% случаев), однако были зафиксированы случаи, когда продление жизни до пяти и даже до десяти лет было обеспечено оперативным устранением пороков развития, полноценным питанием и тщательным уходом.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/>
          </a:blip>
          <a:srcRect/>
          <a:stretch>
            <a:fillRect/>
          </a:stretch>
        </p:blipFill>
        <p:spPr bwMode="auto">
          <a:xfrm>
            <a:off x="4427984" y="1556792"/>
            <a:ext cx="4464496" cy="4464496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bg2"/>
            </a:outerShdw>
            <a:softEdge rad="127000"/>
          </a:effectLst>
          <a:extLst/>
        </p:spPr>
      </p:pic>
    </p:spTree>
    <p:extLst>
      <p:ext uri="{BB962C8B-B14F-4D97-AF65-F5344CB8AC3E}">
        <p14:creationId xmlns:p14="http://schemas.microsoft.com/office/powerpoint/2010/main" val="22640530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1560" y="332656"/>
            <a:ext cx="7467600" cy="928670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>
                <a:solidFill>
                  <a:schemeClr val="tx1"/>
                </a:solidFill>
              </a:rPr>
              <a:t/>
            </a:r>
            <a:br>
              <a:rPr lang="ru-RU" dirty="0" smtClean="0">
                <a:solidFill>
                  <a:schemeClr val="tx1"/>
                </a:solidFill>
              </a:rPr>
            </a:br>
            <a:r>
              <a:rPr lang="ru-RU" dirty="0">
                <a:solidFill>
                  <a:schemeClr val="tx1"/>
                </a:solidFill>
              </a:rPr>
              <a:t/>
            </a:r>
            <a:br>
              <a:rPr lang="ru-RU" dirty="0">
                <a:solidFill>
                  <a:schemeClr val="tx1"/>
                </a:solidFill>
              </a:rPr>
            </a:br>
            <a:r>
              <a:rPr lang="ru-RU" dirty="0" smtClean="0">
                <a:solidFill>
                  <a:schemeClr val="tx1"/>
                </a:solidFill>
              </a:rPr>
              <a:t/>
            </a:r>
            <a:br>
              <a:rPr lang="ru-RU" dirty="0" smtClean="0">
                <a:solidFill>
                  <a:schemeClr val="tx1"/>
                </a:solidFill>
              </a:rPr>
            </a:br>
            <a:r>
              <a:rPr lang="ru-RU" dirty="0">
                <a:solidFill>
                  <a:schemeClr val="tx1"/>
                </a:solidFill>
              </a:rPr>
              <a:t/>
            </a:r>
            <a:br>
              <a:rPr lang="ru-RU" dirty="0">
                <a:solidFill>
                  <a:schemeClr val="tx1"/>
                </a:solidFill>
              </a:rPr>
            </a:br>
            <a:r>
              <a:rPr lang="ru-RU" dirty="0" smtClean="0">
                <a:solidFill>
                  <a:schemeClr val="tx1"/>
                </a:solidFill>
              </a:rPr>
              <a:t>Прогноз для больных с синдромом </a:t>
            </a:r>
            <a:r>
              <a:rPr lang="ru-RU" dirty="0" err="1" smtClean="0">
                <a:solidFill>
                  <a:schemeClr val="tx1"/>
                </a:solidFill>
              </a:rPr>
              <a:t>Патау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0" y="836712"/>
            <a:ext cx="8748464" cy="5857916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sz="1800" dirty="0" smtClean="0">
                <a:latin typeface="Comic Sans MS" pitchFamily="66" charset="0"/>
              </a:rPr>
              <a:t> </a:t>
            </a:r>
            <a:r>
              <a:rPr lang="ru-RU" sz="1800" dirty="0" smtClean="0"/>
              <a:t>Согласно статистическим данным, значительная часть детей из-за нарушений в работе отдельных органов и целых систем умирает вскоре после родов. До одного года доживает лишь около 5 процентов от числа новорожденных с диагностированным заболеванием.</a:t>
            </a:r>
          </a:p>
          <a:p>
            <a:pPr>
              <a:buNone/>
            </a:pPr>
            <a:r>
              <a:rPr lang="ru-RU" sz="1800" dirty="0" smtClean="0"/>
              <a:t>  В редких случаях отмечается повышенная (на общем фоне) продолжительность жизни. Некоторые больные могут прожить несколько лет. Стоит отметить, что этот показатель сильно связан с развитостью медицины в стране обитания ребенка. Так, в развитых государствах в настоящее время отмечается постепенный рост продолжительности жизни с диагнозом синдром </a:t>
            </a:r>
            <a:r>
              <a:rPr lang="ru-RU" sz="1800" dirty="0" err="1" smtClean="0"/>
              <a:t>Патау</a:t>
            </a:r>
            <a:r>
              <a:rPr lang="ru-RU" sz="1800" dirty="0" smtClean="0"/>
              <a:t>. До пятилетнего возраста доживает примерно 15 процентов от числа новорожденных. 2-3 процента больных даже способны преодолеть порог в 10 лет.</a:t>
            </a:r>
          </a:p>
          <a:p>
            <a:pPr>
              <a:buNone/>
            </a:pPr>
            <a:r>
              <a:rPr lang="ru-RU" sz="1800" dirty="0" smtClean="0"/>
              <a:t>  Ситуация осложняется умственной отсталостью: даже те, кто смог пережить младенческий возраст, страдают от глубокой </a:t>
            </a:r>
            <a:r>
              <a:rPr lang="ru-RU" sz="1800" dirty="0" err="1" smtClean="0"/>
              <a:t>идиотии</a:t>
            </a:r>
            <a:r>
              <a:rPr lang="ru-RU" sz="1800" dirty="0" smtClean="0"/>
              <a:t>.</a:t>
            </a:r>
          </a:p>
          <a:p>
            <a:pPr>
              <a:buNone/>
            </a:pPr>
            <a:r>
              <a:rPr lang="ru-RU" sz="1800" b="1" dirty="0" smtClean="0"/>
              <a:t>  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3" cstate="print">
            <a:extLst/>
          </a:blip>
          <a:srcRect/>
          <a:stretch>
            <a:fillRect/>
          </a:stretch>
        </p:blipFill>
        <p:spPr bwMode="auto">
          <a:xfrm rot="829798">
            <a:off x="1993990" y="2825553"/>
            <a:ext cx="5133986" cy="3408966"/>
          </a:xfrm>
          <a:prstGeom prst="rect">
            <a:avLst/>
          </a:prstGeom>
          <a:noFill/>
          <a:ln>
            <a:noFill/>
          </a:ln>
          <a:effectLst>
            <a:glow rad="228600">
              <a:srgbClr val="00B0F0">
                <a:alpha val="40000"/>
              </a:srgbClr>
            </a:glow>
            <a:outerShdw dist="35921" dir="2700000" algn="ctr" rotWithShape="0">
              <a:schemeClr val="bg2"/>
            </a:outerShdw>
          </a:effectLst>
          <a:extLst/>
        </p:spPr>
      </p:pic>
      <p:sp>
        <p:nvSpPr>
          <p:cNvPr id="15363" name="TextBox 1"/>
          <p:cNvSpPr txBox="1">
            <a:spLocks noChangeArrowheads="1"/>
          </p:cNvSpPr>
          <p:nvPr/>
        </p:nvSpPr>
        <p:spPr bwMode="auto">
          <a:xfrm rot="-860181">
            <a:off x="-58738" y="4048125"/>
            <a:ext cx="3438526" cy="1446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ru-RU" altLang="ru-RU" sz="2400" dirty="0">
                <a:latin typeface="Times New Roman" pitchFamily="18" charset="0"/>
                <a:cs typeface="Times New Roman" pitchFamily="18" charset="0"/>
              </a:rPr>
              <a:t>Спасибо за внимание</a:t>
            </a:r>
            <a:r>
              <a:rPr lang="ru-RU" altLang="ru-RU" sz="8800" dirty="0" smtClean="0">
                <a:latin typeface="Times New Roman" pitchFamily="18" charset="0"/>
                <a:cs typeface="Times New Roman" pitchFamily="18" charset="0"/>
              </a:rPr>
              <a:t>)</a:t>
            </a:r>
            <a:endParaRPr lang="ru-RU" altLang="ru-RU" sz="8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174" name="Picture 6"/>
          <p:cNvPicPr>
            <a:picLocks noChangeAspect="1" noChangeArrowheads="1"/>
          </p:cNvPicPr>
          <p:nvPr/>
        </p:nvPicPr>
        <p:blipFill>
          <a:blip r:embed="rId4" cstate="print">
            <a:extLst/>
          </a:blip>
          <a:srcRect/>
          <a:stretch>
            <a:fillRect/>
          </a:stretch>
        </p:blipFill>
        <p:spPr bwMode="auto">
          <a:xfrm rot="20288671">
            <a:off x="327686" y="343748"/>
            <a:ext cx="2181730" cy="2181730"/>
          </a:xfrm>
          <a:prstGeom prst="rect">
            <a:avLst/>
          </a:prstGeom>
          <a:noFill/>
          <a:ln>
            <a:noFill/>
          </a:ln>
          <a:effectLst>
            <a:glow rad="228600">
              <a:srgbClr val="FFFF00">
                <a:alpha val="40000"/>
              </a:srgbClr>
            </a:glow>
            <a:outerShdw dist="35921" dir="2700000" algn="ctr" rotWithShape="0">
              <a:schemeClr val="bg2"/>
            </a:outerShdw>
          </a:effectLst>
          <a:extLst/>
        </p:spPr>
      </p:pic>
      <p:pic>
        <p:nvPicPr>
          <p:cNvPr id="7175" name="Picture 7"/>
          <p:cNvPicPr>
            <a:picLocks noChangeAspect="1" noChangeArrowheads="1"/>
          </p:cNvPicPr>
          <p:nvPr/>
        </p:nvPicPr>
        <p:blipFill>
          <a:blip r:embed="rId5" cstate="print">
            <a:extLst/>
          </a:blip>
          <a:srcRect/>
          <a:stretch>
            <a:fillRect/>
          </a:stretch>
        </p:blipFill>
        <p:spPr bwMode="auto">
          <a:xfrm rot="19847081">
            <a:off x="5896494" y="553623"/>
            <a:ext cx="2644930" cy="1985732"/>
          </a:xfrm>
          <a:prstGeom prst="rect">
            <a:avLst/>
          </a:prstGeom>
          <a:noFill/>
          <a:ln>
            <a:noFill/>
          </a:ln>
          <a:effectLst>
            <a:glow rad="228600">
              <a:srgbClr val="FF0000">
                <a:alpha val="40000"/>
              </a:srgbClr>
            </a:glow>
            <a:outerShdw dist="35921" dir="2700000" algn="ctr" rotWithShape="0">
              <a:schemeClr val="bg2"/>
            </a:outerShdw>
          </a:effectLst>
          <a:extLst/>
        </p:spPr>
      </p:pic>
    </p:spTree>
    <p:extLst>
      <p:ext uri="{BB962C8B-B14F-4D97-AF65-F5344CB8AC3E}">
        <p14:creationId xmlns:p14="http://schemas.microsoft.com/office/powerpoint/2010/main" val="39097787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Эркер">
  <a:themeElements>
    <a:clrScheme name="Эркер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Эркер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Эркер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215</TotalTime>
  <Words>970</Words>
  <Application>Microsoft Office PowerPoint</Application>
  <PresentationFormat>Экран (4:3)</PresentationFormat>
  <Paragraphs>69</Paragraphs>
  <Slides>20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20</vt:i4>
      </vt:variant>
    </vt:vector>
  </HeadingPairs>
  <TitlesOfParts>
    <vt:vector size="21" baseType="lpstr">
      <vt:lpstr>Эркер</vt:lpstr>
      <vt:lpstr>Харьковский национальный медицинский университет Кафедра медицинской генетики</vt:lpstr>
      <vt:lpstr>Синдром Патау (трисомия 13) – хромосомное заболевание человека, которое характеризуется наличием в клетках дополнительной хромосомы 13.</vt:lpstr>
      <vt:lpstr>Трисомия 13 впервые описана Эразмусом Бартолином в 1657. Хромосомную природу заболевания выявил доктор Клаус Патау в 1960. Заболевание названо в его честь. Синдром Патау также был описан для племен с островов Тихого океана. Считается, что эти случаи были вызваны радиационным заражением, появившимся в результате испытаний ядерного оружия в регионе.</vt:lpstr>
      <vt:lpstr>Формы синдрома Патау</vt:lpstr>
      <vt:lpstr>Презентация PowerPoint</vt:lpstr>
      <vt:lpstr>Презентация PowerPoint</vt:lpstr>
      <vt:lpstr>Презентация PowerPoint</vt:lpstr>
      <vt:lpstr>   Влияние синдрома Патау у плода на протекание беременности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Диагностика</vt:lpstr>
      <vt:lpstr>Презентация PowerPoint</vt:lpstr>
      <vt:lpstr>Презентация PowerPoint</vt:lpstr>
      <vt:lpstr>    Прогноз для больных с синдромом Патау </vt:lpstr>
      <vt:lpstr>Презентация PowerPoint</vt:lpstr>
    </vt:vector>
  </TitlesOfParts>
  <Company>Krokoz™ Inc.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user</dc:creator>
  <cp:lastModifiedBy>Антон Бобров</cp:lastModifiedBy>
  <cp:revision>23</cp:revision>
  <dcterms:created xsi:type="dcterms:W3CDTF">2014-11-20T15:00:11Z</dcterms:created>
  <dcterms:modified xsi:type="dcterms:W3CDTF">2018-12-05T19:57:20Z</dcterms:modified>
</cp:coreProperties>
</file>