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70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973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38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323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34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994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701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58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6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19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129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826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2311E-0D0B-4033-91AE-78D0A91A45D2}" type="datetimeFigureOut">
              <a:rPr lang="ru-RU" smtClean="0"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E4024-E65F-4014-B6A0-5824677D7E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83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Энтеропатический</a:t>
            </a:r>
            <a:r>
              <a:rPr lang="ru-RU" b="1" dirty="0" smtClean="0"/>
              <a:t> </a:t>
            </a:r>
            <a:r>
              <a:rPr lang="ru-RU" b="1" dirty="0" err="1" smtClean="0"/>
              <a:t>акродерматит</a:t>
            </a: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синдром Брандта, болезнь </a:t>
            </a:r>
            <a:r>
              <a:rPr lang="ru-RU" dirty="0" err="1" smtClean="0"/>
              <a:t>Дальбольта-Клосса</a:t>
            </a:r>
            <a:endParaRPr lang="ru-RU" dirty="0" smtClean="0"/>
          </a:p>
          <a:p>
            <a:r>
              <a:rPr lang="ru-RU" dirty="0" smtClean="0"/>
              <a:t>  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054" y="4132217"/>
            <a:ext cx="10516511" cy="13229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894" y="5373370"/>
            <a:ext cx="10516511" cy="13229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054" y="4429919"/>
            <a:ext cx="10516511" cy="1322947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1524000" y="5880054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Презентацию выполнила студентка 5 курса ,12 группы , 1 медицинского факультета </a:t>
            </a:r>
          </a:p>
          <a:p>
            <a:r>
              <a:rPr lang="ru-RU" dirty="0" smtClean="0"/>
              <a:t>Михайлова Юлия</a:t>
            </a:r>
          </a:p>
          <a:p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588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68630"/>
            <a:ext cx="10515600" cy="570833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Это наследственное аутосомно-рецессивное генетическое заболевание , в основе которого лежит нарушение всасывания цинка в кишечнике.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Заболевание характеризуется :</a:t>
            </a:r>
          </a:p>
          <a:p>
            <a:pPr marL="0" indent="0">
              <a:buNone/>
            </a:pPr>
            <a:r>
              <a:rPr lang="ru-RU" dirty="0" smtClean="0"/>
              <a:t>- поражением ЖКТ</a:t>
            </a:r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 err="1" smtClean="0"/>
              <a:t>везикулопустулезными</a:t>
            </a:r>
            <a:r>
              <a:rPr lang="ru-RU" dirty="0" smtClean="0"/>
              <a:t> высыпаниями вокруг естественных отверстий и дистальных отделах конечностей </a:t>
            </a:r>
          </a:p>
          <a:p>
            <a:pPr>
              <a:buFontTx/>
              <a:buChar char="-"/>
            </a:pPr>
            <a:r>
              <a:rPr lang="ru-RU" dirty="0" err="1" smtClean="0"/>
              <a:t>алопецией</a:t>
            </a:r>
            <a:r>
              <a:rPr lang="ru-RU" dirty="0" smtClean="0"/>
              <a:t> </a:t>
            </a:r>
          </a:p>
          <a:p>
            <a:pPr>
              <a:buFontTx/>
              <a:buChar char="-"/>
            </a:pPr>
            <a:r>
              <a:rPr lang="ru-RU" dirty="0"/>
              <a:t>у</a:t>
            </a:r>
            <a:r>
              <a:rPr lang="ru-RU" dirty="0" smtClean="0"/>
              <a:t>меньшением массы тела </a:t>
            </a:r>
          </a:p>
          <a:p>
            <a:pPr>
              <a:buFontTx/>
              <a:buChar char="-"/>
            </a:pPr>
            <a:r>
              <a:rPr lang="ru-RU" dirty="0"/>
              <a:t>с</a:t>
            </a:r>
            <a:r>
              <a:rPr lang="ru-RU" dirty="0" smtClean="0"/>
              <a:t>нижением иммунитета 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605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/>
              <a:t>Энтеропатический</a:t>
            </a:r>
            <a:r>
              <a:rPr lang="ru-RU" dirty="0" smtClean="0"/>
              <a:t> </a:t>
            </a:r>
            <a:r>
              <a:rPr lang="ru-RU" dirty="0" err="1" smtClean="0"/>
              <a:t>акродерматит</a:t>
            </a:r>
            <a:r>
              <a:rPr lang="ru-RU" dirty="0" smtClean="0"/>
              <a:t> был изучен в период между 1935-м и 1942-м годами. Первым на необычную форму поражения кожи дистальных участков конечностей (</a:t>
            </a:r>
            <a:r>
              <a:rPr lang="ru-RU" dirty="0" err="1" smtClean="0"/>
              <a:t>акродерматит</a:t>
            </a:r>
            <a:r>
              <a:rPr lang="ru-RU" dirty="0" smtClean="0"/>
              <a:t>) обратил внимание дерматолог Брандт в 30-х годах. В 1942-м году шведские врачи </a:t>
            </a:r>
            <a:r>
              <a:rPr lang="ru-RU" dirty="0" err="1" smtClean="0"/>
              <a:t>Дальбольт</a:t>
            </a:r>
            <a:r>
              <a:rPr lang="ru-RU" dirty="0" smtClean="0"/>
              <a:t> и </a:t>
            </a:r>
            <a:r>
              <a:rPr lang="ru-RU" dirty="0" err="1" smtClean="0"/>
              <a:t>Клосс</a:t>
            </a:r>
            <a:r>
              <a:rPr lang="ru-RU" dirty="0" smtClean="0"/>
              <a:t> выявили сопутствующую </a:t>
            </a:r>
            <a:r>
              <a:rPr lang="ru-RU" dirty="0" err="1" smtClean="0"/>
              <a:t>акродерматиту</a:t>
            </a:r>
            <a:r>
              <a:rPr lang="ru-RU" dirty="0" smtClean="0"/>
              <a:t> </a:t>
            </a:r>
            <a:r>
              <a:rPr lang="ru-RU" dirty="0" err="1" smtClean="0"/>
              <a:t>энтеропатию</a:t>
            </a:r>
            <a:r>
              <a:rPr lang="ru-RU" dirty="0" smtClean="0"/>
              <a:t> – поражение желудочно-кишечного тракта. С тех пор по всем международным классификациям, включая МКБ-10, болезнь Брандта или синдром </a:t>
            </a:r>
            <a:r>
              <a:rPr lang="ru-RU" dirty="0" err="1" smtClean="0"/>
              <a:t>Дальбольта-Клосса</a:t>
            </a:r>
            <a:r>
              <a:rPr lang="ru-RU" dirty="0" smtClean="0"/>
              <a:t> носит название «</a:t>
            </a:r>
            <a:r>
              <a:rPr lang="ru-RU" dirty="0" err="1" smtClean="0"/>
              <a:t>энтеропатический</a:t>
            </a:r>
            <a:r>
              <a:rPr lang="ru-RU" dirty="0" smtClean="0"/>
              <a:t> </a:t>
            </a:r>
            <a:r>
              <a:rPr lang="ru-RU" dirty="0" err="1" smtClean="0"/>
              <a:t>акродерматит</a:t>
            </a:r>
            <a:r>
              <a:rPr lang="ru-RU" dirty="0" smtClean="0"/>
              <a:t>».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5144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Механизм развития заболевания 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 участке большого плеча восьмой хромосомы происходит мутация гена , экспрессия этого гена происходит в клетках поджелудочной железы , тонкого и толстого кишечника , 12ПК. В результате мутации нарушается структура протеина, отвечающего за транспорт цинка ( </a:t>
            </a:r>
            <a:r>
              <a:rPr lang="en-US" dirty="0" smtClean="0"/>
              <a:t>Zip4-</a:t>
            </a:r>
            <a:r>
              <a:rPr lang="ru-RU" dirty="0" smtClean="0"/>
              <a:t>транспортер ), вследствие чего нарушается абсорбция цинка в тонком кишечнике 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21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Роль цинка в организме человека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Цинк находится во всех органах и тканях человека, входит в состав около 200 ферментов, преимущественно </a:t>
            </a:r>
            <a:r>
              <a:rPr lang="ru-RU" dirty="0" err="1" smtClean="0"/>
              <a:t>металлоферментов</a:t>
            </a:r>
            <a:r>
              <a:rPr lang="ru-RU" dirty="0" smtClean="0"/>
              <a:t> . К важнейшим цинксодержащим ферментам относятся :</a:t>
            </a:r>
          </a:p>
          <a:p>
            <a:pPr>
              <a:buFontTx/>
              <a:buChar char="-"/>
            </a:pPr>
            <a:r>
              <a:rPr lang="ru-RU" dirty="0" err="1" smtClean="0"/>
              <a:t>Алкогольдегидрогеназа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err="1" smtClean="0"/>
              <a:t>Супероксиддисмутаза</a:t>
            </a:r>
            <a:r>
              <a:rPr lang="ru-RU" dirty="0" smtClean="0"/>
              <a:t> </a:t>
            </a:r>
          </a:p>
          <a:p>
            <a:pPr>
              <a:buFontTx/>
              <a:buChar char="-"/>
            </a:pPr>
            <a:r>
              <a:rPr lang="ru-RU" dirty="0" err="1" smtClean="0"/>
              <a:t>Аминопептидаза</a:t>
            </a:r>
            <a:r>
              <a:rPr lang="ru-RU" dirty="0" smtClean="0"/>
              <a:t> </a:t>
            </a:r>
          </a:p>
          <a:p>
            <a:pPr>
              <a:buFontTx/>
              <a:buChar char="-"/>
            </a:pPr>
            <a:r>
              <a:rPr lang="ru-RU" dirty="0" smtClean="0"/>
              <a:t>ЩФ</a:t>
            </a:r>
          </a:p>
          <a:p>
            <a:pPr>
              <a:buFontTx/>
              <a:buChar char="-"/>
            </a:pPr>
            <a:r>
              <a:rPr lang="ru-RU" dirty="0" smtClean="0"/>
              <a:t>Карбоангидраза</a:t>
            </a:r>
          </a:p>
          <a:p>
            <a:pPr>
              <a:buFontTx/>
              <a:buChar char="-"/>
            </a:pPr>
            <a:r>
              <a:rPr lang="ru-RU" dirty="0" err="1" smtClean="0"/>
              <a:t>Коллагеназа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8177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57197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Цинк принимает </a:t>
            </a:r>
            <a:r>
              <a:rPr lang="ru-RU" dirty="0" err="1" smtClean="0"/>
              <a:t>учакстие</a:t>
            </a:r>
            <a:r>
              <a:rPr lang="ru-RU" dirty="0" smtClean="0"/>
              <a:t> в синтезе ДНК, РНК, протеинов </a:t>
            </a:r>
          </a:p>
          <a:p>
            <a:pPr marL="0" indent="0">
              <a:buNone/>
            </a:pPr>
            <a:r>
              <a:rPr lang="ru-RU" dirty="0" smtClean="0"/>
              <a:t>стимулирует клеточную пролиферацию и дифференцировку </a:t>
            </a:r>
          </a:p>
          <a:p>
            <a:pPr marL="0" indent="0">
              <a:buNone/>
            </a:pPr>
            <a:r>
              <a:rPr lang="ru-RU" dirty="0" smtClean="0"/>
              <a:t>входит в состав </a:t>
            </a:r>
            <a:r>
              <a:rPr lang="ru-RU" dirty="0" err="1" smtClean="0"/>
              <a:t>гормов</a:t>
            </a:r>
            <a:r>
              <a:rPr lang="ru-RU" dirty="0" smtClean="0"/>
              <a:t> вилочковой железы</a:t>
            </a:r>
          </a:p>
          <a:p>
            <a:pPr marL="0" indent="0">
              <a:buNone/>
            </a:pPr>
            <a:r>
              <a:rPr lang="ru-RU" dirty="0" smtClean="0"/>
              <a:t>принимает участие в синтезе, накоплении и секреции инсулина </a:t>
            </a:r>
          </a:p>
          <a:p>
            <a:pPr marL="0" indent="0">
              <a:buNone/>
            </a:pPr>
            <a:r>
              <a:rPr lang="ru-RU" dirty="0" smtClean="0"/>
              <a:t>является компонентом рецепторных клеток </a:t>
            </a:r>
            <a:r>
              <a:rPr lang="ru-RU" dirty="0" err="1" smtClean="0"/>
              <a:t>глюкокортикоидов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входит в состав белка </a:t>
            </a:r>
            <a:r>
              <a:rPr lang="ru-RU" dirty="0" err="1" smtClean="0"/>
              <a:t>густина</a:t>
            </a:r>
            <a:r>
              <a:rPr lang="ru-RU" dirty="0" smtClean="0"/>
              <a:t> , вырабатываемого околоушными слюнными железами , </a:t>
            </a:r>
            <a:r>
              <a:rPr lang="ru-RU" dirty="0" err="1" smtClean="0"/>
              <a:t>густин</a:t>
            </a:r>
            <a:r>
              <a:rPr lang="ru-RU" dirty="0" smtClean="0"/>
              <a:t> необходим для роста вкусовых сосочков, что </a:t>
            </a:r>
            <a:r>
              <a:rPr lang="ru-RU" dirty="0" err="1" smtClean="0"/>
              <a:t>обуслваливает</a:t>
            </a:r>
            <a:r>
              <a:rPr lang="ru-RU" dirty="0" smtClean="0"/>
              <a:t> нормальную вкусовую чувствительность </a:t>
            </a:r>
          </a:p>
          <a:p>
            <a:pPr marL="0" indent="0">
              <a:buNone/>
            </a:pPr>
            <a:r>
              <a:rPr lang="ru-RU" dirty="0" smtClean="0"/>
              <a:t>А также выполняет множество других важных функций в организме.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8225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 результате нарушения усвоения цинка в организме , происходит нарушение обмена триптофана и других АМК, в результате чего клетки перенасыщаются триглицеридами , возникает падение уровня </a:t>
            </a:r>
            <a:r>
              <a:rPr lang="en-US" dirty="0" smtClean="0"/>
              <a:t>Ig A, M</a:t>
            </a:r>
            <a:r>
              <a:rPr lang="ru-RU" dirty="0" smtClean="0"/>
              <a:t>. Кожные проявления обусловлены нарушением соотношения олеиновой и линоленовой жирными кислотами , что делает защитную функцию липидного барьера кожи несовершенной. В тонком кишечники снижается активность </a:t>
            </a:r>
            <a:r>
              <a:rPr lang="ru-RU" dirty="0" err="1" smtClean="0"/>
              <a:t>олигопептидаз</a:t>
            </a:r>
            <a:r>
              <a:rPr lang="ru-RU" dirty="0" smtClean="0"/>
              <a:t> и </a:t>
            </a:r>
            <a:r>
              <a:rPr lang="ru-RU" dirty="0" err="1" smtClean="0"/>
              <a:t>сукцинат</a:t>
            </a:r>
            <a:r>
              <a:rPr lang="ru-RU" dirty="0" smtClean="0"/>
              <a:t>-ДГ.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497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Клинически </a:t>
            </a:r>
            <a:r>
              <a:rPr lang="ru-RU" dirty="0" err="1" smtClean="0"/>
              <a:t>заболдевание</a:t>
            </a:r>
            <a:r>
              <a:rPr lang="ru-RU" dirty="0" smtClean="0"/>
              <a:t> начинает проявляться , когда снижается поступление экзогенного </a:t>
            </a:r>
            <a:r>
              <a:rPr lang="ru-RU" dirty="0" err="1" smtClean="0"/>
              <a:t>цинксвязующего</a:t>
            </a:r>
            <a:r>
              <a:rPr lang="ru-RU" dirty="0" smtClean="0"/>
              <a:t> фактора с материнским молоком. В зависимости от характера питания , симптомы заболевания могут проявляться в первые недели/месяцы жизни , в 3-5 лет и даже в подростковом периоде.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3715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5340" y="120840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/>
              <a:t>Сперва поражается ЖКТ: наблюдается диарея с примесью остатков непереваренной пищи , метеоризм , кишечные колики. Замедляется прибавка веса 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Кожные проявления: начинаются с </a:t>
            </a:r>
            <a:r>
              <a:rPr lang="ru-RU" dirty="0" err="1" smtClean="0"/>
              <a:t>эритематозных</a:t>
            </a:r>
            <a:r>
              <a:rPr lang="ru-RU" dirty="0" smtClean="0"/>
              <a:t> пятен, локализующихся вокруг естественных отверстий , затем высыпания распространяются на другие участки тела : ягодицы , паховые складки , половые органы. Эритема сменяется </a:t>
            </a:r>
            <a:r>
              <a:rPr lang="ru-RU" dirty="0" err="1" smtClean="0"/>
              <a:t>везикуло</a:t>
            </a:r>
            <a:r>
              <a:rPr lang="ru-RU" dirty="0" smtClean="0"/>
              <a:t>-пустулезными элементами, которые со временем превращаются в серозные корки. При присоединении вторичной инфекции процесс </a:t>
            </a:r>
            <a:r>
              <a:rPr lang="ru-RU" dirty="0" err="1" smtClean="0"/>
              <a:t>преобритает</a:t>
            </a:r>
            <a:r>
              <a:rPr lang="ru-RU" dirty="0" smtClean="0"/>
              <a:t> гнойный характер. В итоге образуются эрозии и язвы , которые плохо заживают.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8973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50" y="354330"/>
            <a:ext cx="4702908" cy="3056890"/>
          </a:xfrm>
          <a:prstGeom prst="rect">
            <a:avLst/>
          </a:prstGeom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6635115" y="4343399"/>
            <a:ext cx="4156710" cy="100584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Переход патологического процесса на другие зоны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590" y="354330"/>
            <a:ext cx="4937760" cy="3703320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990600" y="4141469"/>
            <a:ext cx="4156710" cy="1005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mtClean="0"/>
              <a:t>Поражение периоральной зоны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8692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64" y="788670"/>
            <a:ext cx="4771405" cy="3429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90" y="788670"/>
            <a:ext cx="5019674" cy="3475159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10564" y="4742815"/>
            <a:ext cx="11005186" cy="1325563"/>
          </a:xfrm>
        </p:spPr>
        <p:txBody>
          <a:bodyPr/>
          <a:lstStyle/>
          <a:p>
            <a:r>
              <a:rPr lang="ru-RU" dirty="0" smtClean="0"/>
              <a:t>Поражение дистальных отделов </a:t>
            </a:r>
            <a:r>
              <a:rPr lang="ru-RU" dirty="0" err="1" smtClean="0"/>
              <a:t>коннчностей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273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9620" y="956944"/>
            <a:ext cx="10515600" cy="514667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Помимо кожи , поражаются и ее придатки : наблюдается </a:t>
            </a:r>
            <a:r>
              <a:rPr lang="ru-RU" dirty="0" err="1" smtClean="0"/>
              <a:t>алопеция</a:t>
            </a:r>
            <a:r>
              <a:rPr lang="ru-RU" dirty="0" smtClean="0"/>
              <a:t> , паронихии .</a:t>
            </a:r>
          </a:p>
          <a:p>
            <a:pPr marL="0" indent="0">
              <a:buNone/>
            </a:pPr>
            <a:r>
              <a:rPr lang="ru-RU" dirty="0" smtClean="0"/>
              <a:t>Поражаются слизистые оболочки : стоматиты , </a:t>
            </a:r>
            <a:r>
              <a:rPr lang="ru-RU" dirty="0" err="1" smtClean="0"/>
              <a:t>баланопоститы</a:t>
            </a:r>
            <a:r>
              <a:rPr lang="ru-RU" dirty="0" smtClean="0"/>
              <a:t> , глосситы , конъюнктивиты . В уголках рта образуются длительно незаживающие </a:t>
            </a:r>
            <a:r>
              <a:rPr lang="ru-RU" dirty="0" err="1" smtClean="0"/>
              <a:t>заеды</a:t>
            </a:r>
            <a:r>
              <a:rPr lang="ru-RU" dirty="0" smtClean="0"/>
              <a:t>.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При отсутствии адекватной терапии состояние таких детей быстро ухудшается : наблюдается лихорадка, беспокойство , бессонница , обезвоживание вследствие диарее усиливается , нарушается КОС, развивается сильная дистрофия , что может стать причиной летального исхода.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0429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Б/х анализ крови : снижение уровня </a:t>
            </a:r>
            <a:r>
              <a:rPr lang="en-US" dirty="0" smtClean="0"/>
              <a:t>Zn</a:t>
            </a:r>
            <a:r>
              <a:rPr lang="uk-UA" dirty="0" smtClean="0"/>
              <a:t> в </a:t>
            </a:r>
            <a:r>
              <a:rPr lang="uk-UA" dirty="0" err="1" smtClean="0"/>
              <a:t>плазме</a:t>
            </a:r>
            <a:r>
              <a:rPr lang="uk-UA" dirty="0" smtClean="0"/>
              <a:t> крови, </a:t>
            </a:r>
            <a:r>
              <a:rPr lang="uk-UA" dirty="0" err="1" smtClean="0"/>
              <a:t>снижение</a:t>
            </a:r>
            <a:r>
              <a:rPr lang="uk-UA" dirty="0" smtClean="0"/>
              <a:t> </a:t>
            </a:r>
            <a:r>
              <a:rPr lang="uk-UA" dirty="0" err="1" smtClean="0"/>
              <a:t>уровня</a:t>
            </a:r>
            <a:r>
              <a:rPr lang="uk-UA" dirty="0" smtClean="0"/>
              <a:t> ЩФ ( </a:t>
            </a:r>
            <a:r>
              <a:rPr lang="uk-UA" dirty="0" err="1" smtClean="0"/>
              <a:t>важный</a:t>
            </a:r>
            <a:r>
              <a:rPr lang="uk-UA" dirty="0" smtClean="0"/>
              <a:t> </a:t>
            </a:r>
            <a:r>
              <a:rPr lang="uk-UA" dirty="0" err="1" smtClean="0"/>
              <a:t>цинкозависим</a:t>
            </a:r>
            <a:r>
              <a:rPr lang="ru-RU" dirty="0" err="1" smtClean="0"/>
              <a:t>ый</a:t>
            </a:r>
            <a:r>
              <a:rPr lang="ru-RU" dirty="0" smtClean="0"/>
              <a:t> фермент ) , холестерина , бета-липопротеидов , </a:t>
            </a:r>
            <a:r>
              <a:rPr lang="en-US" dirty="0" smtClean="0"/>
              <a:t>Ig A, M. </a:t>
            </a:r>
            <a:r>
              <a:rPr lang="uk-UA" dirty="0" err="1" smtClean="0"/>
              <a:t>Повышается</a:t>
            </a:r>
            <a:r>
              <a:rPr lang="uk-UA" dirty="0" smtClean="0"/>
              <a:t> </a:t>
            </a:r>
            <a:r>
              <a:rPr lang="uk-UA" dirty="0" err="1" smtClean="0"/>
              <a:t>остаточн</a:t>
            </a:r>
            <a:r>
              <a:rPr lang="ru-RU" dirty="0" err="1" smtClean="0"/>
              <a:t>ый</a:t>
            </a:r>
            <a:r>
              <a:rPr lang="ru-RU" dirty="0" smtClean="0"/>
              <a:t> азот крови.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ОАК : ускорение СОЭ, часто гипохромная анемия.</a:t>
            </a:r>
          </a:p>
          <a:p>
            <a:pPr marL="0" indent="0">
              <a:buNone/>
            </a:pPr>
            <a:r>
              <a:rPr lang="ru-RU" dirty="0" smtClean="0"/>
              <a:t>При исследовании скорости абсорбции </a:t>
            </a:r>
            <a:r>
              <a:rPr lang="en-US" dirty="0" smtClean="0"/>
              <a:t>Zn</a:t>
            </a:r>
            <a:r>
              <a:rPr lang="ru-RU" dirty="0" smtClean="0"/>
              <a:t> с участием изотопа цинка-65 , наблюдается повышенная его экскреция с мочой. </a:t>
            </a:r>
          </a:p>
          <a:p>
            <a:pPr marL="0" indent="0">
              <a:buNone/>
            </a:pPr>
            <a:r>
              <a:rPr lang="ru-RU" dirty="0" smtClean="0"/>
              <a:t>Биопсия ворсинок тонкого кишечника :  атрофия ворсинок , включения в клетках  </a:t>
            </a:r>
            <a:r>
              <a:rPr lang="ru-RU" dirty="0" err="1" smtClean="0"/>
              <a:t>Панета</a:t>
            </a:r>
            <a:r>
              <a:rPr lang="ru-RU" dirty="0" smtClean="0"/>
              <a:t> , снижена активность ферментов. </a:t>
            </a:r>
          </a:p>
          <a:p>
            <a:pPr marL="0" indent="0">
              <a:buNone/>
            </a:pPr>
            <a:r>
              <a:rPr lang="ru-RU" dirty="0" smtClean="0"/>
              <a:t>Генетическое исследование с проведением </a:t>
            </a:r>
            <a:r>
              <a:rPr lang="ru-RU" dirty="0" err="1" smtClean="0"/>
              <a:t>секвенирования</a:t>
            </a:r>
            <a:r>
              <a:rPr lang="ru-RU" dirty="0" smtClean="0"/>
              <a:t> кодирующей последовательности гена SLC39A4 и выявление мутации в нем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9423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Заключается в восполнении дефицита цинка в организме путем приема препаратов цинка : ацетата или оксида цинка. </a:t>
            </a:r>
            <a:r>
              <a:rPr lang="ru-RU" dirty="0" err="1" smtClean="0"/>
              <a:t>ридатков</a:t>
            </a:r>
            <a:r>
              <a:rPr lang="ru-RU" dirty="0" smtClean="0"/>
              <a:t> кожи занимает немного больше времени, но уже через 10-15 дней начинается рост волос и ногтей. При лечении </a:t>
            </a:r>
            <a:r>
              <a:rPr lang="ru-RU" dirty="0" err="1" smtClean="0"/>
              <a:t>энтеропатического</a:t>
            </a:r>
            <a:r>
              <a:rPr lang="ru-RU" dirty="0" smtClean="0"/>
              <a:t> </a:t>
            </a:r>
            <a:r>
              <a:rPr lang="ru-RU" dirty="0" err="1" smtClean="0"/>
              <a:t>акродерматита</a:t>
            </a:r>
            <a:r>
              <a:rPr lang="ru-RU" dirty="0" smtClean="0"/>
              <a:t> у грудных младенцев очень важно сохранять их на естественном вскармливании для получения необходимого </a:t>
            </a:r>
            <a:r>
              <a:rPr lang="ru-RU" dirty="0" err="1" smtClean="0"/>
              <a:t>цинкосвязывающего</a:t>
            </a:r>
            <a:r>
              <a:rPr lang="ru-RU" dirty="0" smtClean="0"/>
              <a:t> фактора. При отсутствии молока у матери можно воспользоваться донорским грудным молоком. В дальнейшем нужно продолжать прием цинкосодержащих препаратов на протяжении многих лет и при этом производить регулярный мониторинг уровня цинка в плазме крови. 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243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Симптоматическое лечение осуществляется приемом витаминов А, Е, С и группы В, пищеварительных ферментов поджелудочной железы, противогрибковых средств, </a:t>
            </a:r>
            <a:r>
              <a:rPr lang="ru-RU" dirty="0" err="1" smtClean="0"/>
              <a:t>пробиотиков</a:t>
            </a:r>
            <a:r>
              <a:rPr lang="ru-RU" dirty="0" smtClean="0"/>
              <a:t>, гамма-глобулина. При присоединении вторичных инфекций кожи назначаются антибиотики. Наружно используют растворы анилиновых красителей, </a:t>
            </a:r>
            <a:r>
              <a:rPr lang="ru-RU" dirty="0" err="1" smtClean="0"/>
              <a:t>клотримазол</a:t>
            </a:r>
            <a:r>
              <a:rPr lang="ru-RU" dirty="0" smtClean="0"/>
              <a:t>, </a:t>
            </a:r>
            <a:r>
              <a:rPr lang="ru-RU" dirty="0" err="1" smtClean="0"/>
              <a:t>тридерм</a:t>
            </a:r>
            <a:r>
              <a:rPr lang="ru-RU" dirty="0" smtClean="0"/>
              <a:t>, противовоспалительные средства. 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58070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788</Words>
  <Application>Microsoft Office PowerPoint</Application>
  <PresentationFormat>Широкоэкранный</PresentationFormat>
  <Paragraphs>56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Тема Office</vt:lpstr>
      <vt:lpstr>Энтеропатический акродерматит </vt:lpstr>
      <vt:lpstr>Презентация PowerPoint</vt:lpstr>
      <vt:lpstr>Презентация PowerPoint</vt:lpstr>
      <vt:lpstr>Механизм развития заболевания :</vt:lpstr>
      <vt:lpstr>Роль цинка в организме человека </vt:lpstr>
      <vt:lpstr>Презентация PowerPoint</vt:lpstr>
      <vt:lpstr>Патогенез </vt:lpstr>
      <vt:lpstr>Клиника</vt:lpstr>
      <vt:lpstr>Презентация PowerPoint</vt:lpstr>
      <vt:lpstr>Презентация PowerPoint</vt:lpstr>
      <vt:lpstr>Поражение дистальных отделов коннчностей </vt:lpstr>
      <vt:lpstr>Презентация PowerPoint</vt:lpstr>
      <vt:lpstr>Диагностика </vt:lpstr>
      <vt:lpstr>Лечение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Энтеропатический акродерматит</dc:title>
  <dc:creator>Nyashh</dc:creator>
  <cp:lastModifiedBy>Nyashh</cp:lastModifiedBy>
  <cp:revision>12</cp:revision>
  <dcterms:created xsi:type="dcterms:W3CDTF">2018-03-01T09:28:22Z</dcterms:created>
  <dcterms:modified xsi:type="dcterms:W3CDTF">2018-03-01T11:17:25Z</dcterms:modified>
</cp:coreProperties>
</file>