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9/26/2017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9/26/2017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9/26/2017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9/26/2017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9/26/2017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9/26/2017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9/26/2017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9/26/2017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9/26/2017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9/26/2017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9/26/2017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9/26/2017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9/26/2017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9/26/2017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9/26/2017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9/26/2017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9/26/2017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9/26/2017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Синдром </a:t>
            </a:r>
            <a:r>
              <a:rPr lang="ru-RU" dirty="0" err="1" smtClean="0"/>
              <a:t>Патау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12919" y="4278129"/>
            <a:ext cx="8144134" cy="2463961"/>
          </a:xfrm>
        </p:spPr>
        <p:txBody>
          <a:bodyPr>
            <a:normAutofit/>
          </a:bodyPr>
          <a:lstStyle/>
          <a:p>
            <a:r>
              <a:rPr lang="ru-RU" dirty="0"/>
              <a:t>Подготовила </a:t>
            </a:r>
          </a:p>
          <a:p>
            <a:r>
              <a:rPr lang="ru-RU" dirty="0"/>
              <a:t>Студентка 2 группы</a:t>
            </a:r>
          </a:p>
          <a:p>
            <a:r>
              <a:rPr lang="ru-RU" dirty="0"/>
              <a:t> </a:t>
            </a:r>
            <a:r>
              <a:rPr lang="en-US" dirty="0"/>
              <a:t>I </a:t>
            </a:r>
            <a:r>
              <a:rPr lang="ru-RU" dirty="0"/>
              <a:t>мед ф-та 5 курса</a:t>
            </a:r>
          </a:p>
          <a:p>
            <a:r>
              <a:rPr lang="ru-RU" dirty="0"/>
              <a:t>Тимощук М.В.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Преподаватель </a:t>
            </a:r>
            <a:r>
              <a:rPr lang="en-US" dirty="0"/>
              <a:t>: </a:t>
            </a:r>
            <a:r>
              <a:rPr lang="ru-RU" dirty="0"/>
              <a:t>д. мед. н. </a:t>
            </a:r>
            <a:r>
              <a:rPr lang="ru-RU" dirty="0" err="1"/>
              <a:t>Гречанина</a:t>
            </a:r>
            <a:r>
              <a:rPr lang="ru-RU" dirty="0"/>
              <a:t> Ю. Б. 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0322" y="0"/>
            <a:ext cx="109364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Харьковский национальный медицинский университет </a:t>
            </a:r>
            <a:br>
              <a:rPr lang="ru-RU" sz="2400" dirty="0"/>
            </a:br>
            <a:r>
              <a:rPr lang="ru-RU" sz="2400" dirty="0" smtClean="0"/>
              <a:t>Кафедра </a:t>
            </a:r>
            <a:r>
              <a:rPr lang="ru-RU" sz="2400" dirty="0"/>
              <a:t>медицинской генетики</a:t>
            </a:r>
          </a:p>
        </p:txBody>
      </p:sp>
    </p:spTree>
    <p:extLst>
      <p:ext uri="{BB962C8B-B14F-4D97-AF65-F5344CB8AC3E}">
        <p14:creationId xmlns:p14="http://schemas.microsoft.com/office/powerpoint/2010/main" val="94757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Синдром </a:t>
            </a:r>
            <a:r>
              <a:rPr lang="ru-RU" dirty="0" err="1" smtClean="0"/>
              <a:t>Патау</a:t>
            </a:r>
            <a:r>
              <a:rPr lang="ru-RU" dirty="0" smtClean="0"/>
              <a:t> (</a:t>
            </a:r>
            <a:r>
              <a:rPr lang="ru-RU" dirty="0"/>
              <a:t>47, ХХ +</a:t>
            </a:r>
            <a:r>
              <a:rPr lang="ru-RU" dirty="0" smtClean="0"/>
              <a:t>13; </a:t>
            </a:r>
            <a:r>
              <a:rPr lang="ru-RU" dirty="0" err="1" smtClean="0"/>
              <a:t>трисомия</a:t>
            </a:r>
            <a:r>
              <a:rPr lang="ru-RU" dirty="0" smtClean="0"/>
              <a:t> 13)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4802" y="2113238"/>
            <a:ext cx="5321902" cy="4124073"/>
          </a:xfrm>
        </p:spPr>
        <p:txBody>
          <a:bodyPr>
            <a:normAutofit/>
          </a:bodyPr>
          <a:lstStyle/>
          <a:p>
            <a:r>
              <a:rPr lang="ru-RU" i="1" dirty="0" smtClean="0"/>
              <a:t>Заболевание</a:t>
            </a:r>
            <a:r>
              <a:rPr lang="ru-RU" i="1" dirty="0"/>
              <a:t>, для которого характерно наличие дополнительной хромосомы 13 в клетках. </a:t>
            </a:r>
            <a:endParaRPr lang="ru-RU" i="1" dirty="0" smtClean="0"/>
          </a:p>
          <a:p>
            <a:endParaRPr lang="ru-RU" i="1" dirty="0"/>
          </a:p>
          <a:p>
            <a:r>
              <a:rPr lang="ru-RU" i="1" dirty="0" smtClean="0"/>
              <a:t>Развивается вследствие </a:t>
            </a:r>
            <a:r>
              <a:rPr lang="ru-RU" i="1" dirty="0"/>
              <a:t>хромосомной аномалии, которая формируется в наследственном материале человека.</a:t>
            </a:r>
            <a:endParaRPr lang="ru-RU" dirty="0"/>
          </a:p>
        </p:txBody>
      </p:sp>
      <p:pic>
        <p:nvPicPr>
          <p:cNvPr id="5" name="Содержимое 4" descr="13.jpg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/>
          <a:srcRect l="11965" r="12256" b="12830"/>
          <a:stretch/>
        </p:blipFill>
        <p:spPr>
          <a:xfrm>
            <a:off x="6551459" y="2177397"/>
            <a:ext cx="5142559" cy="4059914"/>
          </a:xfrm>
        </p:spPr>
      </p:pic>
    </p:spTree>
    <p:extLst>
      <p:ext uri="{BB962C8B-B14F-4D97-AF65-F5344CB8AC3E}">
        <p14:creationId xmlns:p14="http://schemas.microsoft.com/office/powerpoint/2010/main" val="112851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3432" y="764704"/>
            <a:ext cx="9144000" cy="1268760"/>
          </a:xfrm>
        </p:spPr>
        <p:txBody>
          <a:bodyPr>
            <a:normAutofit/>
          </a:bodyPr>
          <a:lstStyle/>
          <a:p>
            <a:pPr algn="ctr"/>
            <a:r>
              <a:rPr lang="ru-RU" sz="4000" dirty="0"/>
              <a:t> Формы заболевания: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5960" y="1622738"/>
            <a:ext cx="11870029" cy="5370868"/>
          </a:xfrm>
        </p:spPr>
        <p:txBody>
          <a:bodyPr>
            <a:normAutofit/>
          </a:bodyPr>
          <a:lstStyle/>
          <a:p>
            <a:pPr marL="0" indent="0" algn="just" fontAlgn="base">
              <a:buNone/>
            </a:pPr>
            <a:endParaRPr lang="ru-RU" dirty="0" smtClean="0"/>
          </a:p>
          <a:p>
            <a:pPr algn="just" fontAlgn="base"/>
            <a:r>
              <a:rPr lang="ru-RU" sz="3000" dirty="0">
                <a:solidFill>
                  <a:srgbClr val="FF0000"/>
                </a:solidFill>
              </a:rPr>
              <a:t>Цитогенетическая</a:t>
            </a:r>
            <a:r>
              <a:rPr lang="ru-RU" sz="3000" dirty="0"/>
              <a:t> </a:t>
            </a:r>
            <a:r>
              <a:rPr lang="ru-RU" dirty="0"/>
              <a:t>– развивается в результате наличия копии лишней 13 хромосомы при </a:t>
            </a:r>
            <a:r>
              <a:rPr lang="ru-RU" dirty="0" err="1"/>
              <a:t>нерасхождении</a:t>
            </a:r>
            <a:r>
              <a:rPr lang="ru-RU" dirty="0"/>
              <a:t> хромосом или </a:t>
            </a:r>
            <a:r>
              <a:rPr lang="ru-RU" dirty="0" err="1"/>
              <a:t>робертсоновской</a:t>
            </a:r>
            <a:r>
              <a:rPr lang="ru-RU" dirty="0"/>
              <a:t> </a:t>
            </a:r>
            <a:r>
              <a:rPr lang="ru-RU" dirty="0" err="1"/>
              <a:t>транслокации</a:t>
            </a:r>
            <a:r>
              <a:rPr lang="ru-RU" dirty="0"/>
              <a:t>.</a:t>
            </a:r>
          </a:p>
          <a:p>
            <a:pPr algn="just" fontAlgn="base"/>
            <a:endParaRPr lang="ru-RU" sz="3000" dirty="0"/>
          </a:p>
          <a:p>
            <a:pPr algn="just" fontAlgn="base"/>
            <a:r>
              <a:rPr lang="ru-RU" sz="3000" dirty="0">
                <a:solidFill>
                  <a:srgbClr val="FF0000"/>
                </a:solidFill>
              </a:rPr>
              <a:t>Простая</a:t>
            </a:r>
            <a:r>
              <a:rPr lang="ru-RU" sz="3000" dirty="0"/>
              <a:t> </a:t>
            </a:r>
            <a:r>
              <a:rPr lang="ru-RU" dirty="0" smtClean="0"/>
              <a:t>– </a:t>
            </a:r>
            <a:r>
              <a:rPr lang="ru-RU" dirty="0"/>
              <a:t>нарушения происходят на ранних этапах развития плода. Каждая клетка при такой форме несет в себе лишнюю хромосому.</a:t>
            </a:r>
          </a:p>
          <a:p>
            <a:pPr algn="just" fontAlgn="base"/>
            <a:endParaRPr lang="ru-RU" sz="3000" dirty="0"/>
          </a:p>
          <a:p>
            <a:pPr algn="just" fontAlgn="base"/>
            <a:r>
              <a:rPr lang="ru-RU" sz="3000" dirty="0">
                <a:solidFill>
                  <a:srgbClr val="FF0000"/>
                </a:solidFill>
              </a:rPr>
              <a:t>Мозаичная</a:t>
            </a:r>
            <a:r>
              <a:rPr lang="ru-RU" sz="3000" dirty="0"/>
              <a:t> </a:t>
            </a:r>
            <a:r>
              <a:rPr lang="ru-RU" dirty="0"/>
              <a:t>– нарушения образуются на более поздних этапах формирования плода, что приводит к развитию отдельных областей с здоровыми клетками и областей, в которых присутствуют патологичные клетки. Характерно медленное развитие патологических изменений в организме. Иногда патологии </a:t>
            </a:r>
            <a:r>
              <a:rPr lang="ru-RU" dirty="0" smtClean="0"/>
              <a:t>могут </a:t>
            </a:r>
            <a:r>
              <a:rPr lang="ru-RU" dirty="0"/>
              <a:t>быть очень слабо выражены.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257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2448" y="692697"/>
            <a:ext cx="8870042" cy="1301535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Ф</a:t>
            </a:r>
            <a:r>
              <a:rPr lang="ru-RU" dirty="0"/>
              <a:t>акторы </a:t>
            </a:r>
            <a:r>
              <a:rPr lang="ru-RU" dirty="0" smtClean="0"/>
              <a:t>риска: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54546" y="2110143"/>
            <a:ext cx="11784169" cy="4612630"/>
          </a:xfrm>
        </p:spPr>
        <p:txBody>
          <a:bodyPr>
            <a:normAutofit/>
          </a:bodyPr>
          <a:lstStyle/>
          <a:p>
            <a:pPr fontAlgn="base">
              <a:buFont typeface="Wingdings" pitchFamily="2" charset="2"/>
              <a:buChar char="q"/>
            </a:pPr>
            <a:r>
              <a:rPr lang="ru-RU" dirty="0" smtClean="0"/>
              <a:t>плохая </a:t>
            </a:r>
            <a:r>
              <a:rPr lang="ru-RU" dirty="0"/>
              <a:t>экологическая ситуация района проживания;</a:t>
            </a:r>
          </a:p>
          <a:p>
            <a:pPr fontAlgn="base">
              <a:buFont typeface="Wingdings" pitchFamily="2" charset="2"/>
              <a:buChar char="q"/>
            </a:pPr>
            <a:endParaRPr lang="ru-RU" dirty="0" smtClean="0"/>
          </a:p>
          <a:p>
            <a:pPr fontAlgn="base">
              <a:buFont typeface="Wingdings" pitchFamily="2" charset="2"/>
              <a:buChar char="q"/>
            </a:pPr>
            <a:r>
              <a:rPr lang="ru-RU" dirty="0" smtClean="0"/>
              <a:t>браки между близкими родственниками;</a:t>
            </a:r>
            <a:endParaRPr lang="ru-RU" dirty="0"/>
          </a:p>
          <a:p>
            <a:pPr fontAlgn="base">
              <a:buFont typeface="Wingdings" pitchFamily="2" charset="2"/>
              <a:buChar char="q"/>
            </a:pPr>
            <a:endParaRPr lang="ru-RU" dirty="0" smtClean="0"/>
          </a:p>
          <a:p>
            <a:pPr fontAlgn="base">
              <a:buFont typeface="Wingdings" pitchFamily="2" charset="2"/>
              <a:buChar char="q"/>
            </a:pPr>
            <a:r>
              <a:rPr lang="ru-RU" dirty="0" smtClean="0"/>
              <a:t>наличие </a:t>
            </a:r>
            <a:r>
              <a:rPr lang="ru-RU" dirty="0"/>
              <a:t>наследственных заболеваний во всех предыдущих </a:t>
            </a:r>
            <a:r>
              <a:rPr lang="ru-RU" dirty="0" smtClean="0"/>
              <a:t>поколениях;</a:t>
            </a:r>
            <a:endParaRPr lang="ru-RU" dirty="0"/>
          </a:p>
          <a:p>
            <a:pPr fontAlgn="base">
              <a:buFont typeface="Wingdings" pitchFamily="2" charset="2"/>
              <a:buChar char="q"/>
            </a:pPr>
            <a:endParaRPr lang="ru-RU" dirty="0" smtClean="0"/>
          </a:p>
          <a:p>
            <a:pPr fontAlgn="base">
              <a:buFont typeface="Wingdings" pitchFamily="2" charset="2"/>
              <a:buChar char="q"/>
            </a:pPr>
            <a:r>
              <a:rPr lang="ru-RU" dirty="0" smtClean="0"/>
              <a:t>пожилой </a:t>
            </a:r>
            <a:r>
              <a:rPr lang="ru-RU" dirty="0"/>
              <a:t>возраст матери </a:t>
            </a:r>
            <a:r>
              <a:rPr lang="ru-RU" dirty="0" smtClean="0"/>
              <a:t>(после </a:t>
            </a:r>
            <a:r>
              <a:rPr lang="ru-RU" dirty="0"/>
              <a:t>45 лет).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94612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06062" y="1"/>
            <a:ext cx="11887200" cy="61261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000" dirty="0"/>
              <a:t>Частота рождения детей с синдромом </a:t>
            </a:r>
            <a:r>
              <a:rPr lang="ru-RU" sz="2000" dirty="0" err="1"/>
              <a:t>Патау</a:t>
            </a:r>
            <a:r>
              <a:rPr lang="ru-RU" sz="2000" dirty="0"/>
              <a:t> не превышает 1 на 6000 новорожденных и не зависит от пола.</a:t>
            </a:r>
          </a:p>
          <a:p>
            <a:pPr algn="ctr" fontAlgn="base">
              <a:buNone/>
            </a:pPr>
            <a:r>
              <a:rPr lang="ru-RU" sz="3200" i="1" dirty="0"/>
              <a:t>Симптомы </a:t>
            </a:r>
            <a:r>
              <a:rPr lang="ru-RU" sz="3200" i="1" dirty="0"/>
              <a:t>данного синдрома при беременности:</a:t>
            </a:r>
          </a:p>
          <a:p>
            <a:pPr fontAlgn="base"/>
            <a:endParaRPr lang="ru-RU" dirty="0" smtClean="0"/>
          </a:p>
          <a:p>
            <a:pPr fontAlgn="base"/>
            <a:endParaRPr lang="ru-RU" dirty="0" smtClean="0"/>
          </a:p>
          <a:p>
            <a:pPr fontAlgn="base"/>
            <a:r>
              <a:rPr lang="ru-RU" dirty="0" smtClean="0"/>
              <a:t>время </a:t>
            </a:r>
            <a:r>
              <a:rPr lang="ru-RU" dirty="0"/>
              <a:t>беременности сокращается (составляет 38,5 недель);</a:t>
            </a:r>
          </a:p>
          <a:p>
            <a:pPr fontAlgn="base"/>
            <a:endParaRPr lang="ru-RU" dirty="0" smtClean="0"/>
          </a:p>
          <a:p>
            <a:pPr fontAlgn="base"/>
            <a:r>
              <a:rPr lang="ru-RU" dirty="0" smtClean="0"/>
              <a:t>многоводие</a:t>
            </a:r>
            <a:r>
              <a:rPr lang="ru-RU" dirty="0"/>
              <a:t>;</a:t>
            </a:r>
          </a:p>
          <a:p>
            <a:pPr fontAlgn="base"/>
            <a:endParaRPr lang="ru-RU" dirty="0" smtClean="0"/>
          </a:p>
          <a:p>
            <a:pPr fontAlgn="base"/>
            <a:r>
              <a:rPr lang="ru-RU" dirty="0" smtClean="0"/>
              <a:t>выкидыш</a:t>
            </a:r>
            <a:r>
              <a:rPr lang="ru-RU" dirty="0"/>
              <a:t>;</a:t>
            </a:r>
          </a:p>
          <a:p>
            <a:pPr fontAlgn="base"/>
            <a:endParaRPr lang="ru-RU" dirty="0" smtClean="0"/>
          </a:p>
          <a:p>
            <a:pPr fontAlgn="base"/>
            <a:r>
              <a:rPr lang="ru-RU" dirty="0" smtClean="0"/>
              <a:t>мертворождение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823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У </a:t>
            </a:r>
            <a:r>
              <a:rPr lang="ru-RU" dirty="0"/>
              <a:t>новорожденных характерны следующие симптомы: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6112" y="1600200"/>
            <a:ext cx="8198321" cy="5257800"/>
          </a:xfrm>
        </p:spPr>
        <p:txBody>
          <a:bodyPr>
            <a:normAutofit/>
          </a:bodyPr>
          <a:lstStyle/>
          <a:p>
            <a:pPr fontAlgn="base"/>
            <a:endParaRPr lang="ru-RU" dirty="0" smtClean="0"/>
          </a:p>
          <a:p>
            <a:pPr fontAlgn="base"/>
            <a:r>
              <a:rPr lang="ru-RU" dirty="0" smtClean="0"/>
              <a:t>истинная </a:t>
            </a:r>
            <a:r>
              <a:rPr lang="ru-RU" dirty="0" err="1"/>
              <a:t>пренатальная</a:t>
            </a:r>
            <a:r>
              <a:rPr lang="ru-RU" dirty="0"/>
              <a:t> </a:t>
            </a:r>
            <a:r>
              <a:rPr lang="ru-RU" dirty="0" smtClean="0"/>
              <a:t>гипоплазия</a:t>
            </a:r>
            <a:r>
              <a:rPr lang="ru-RU" dirty="0" smtClean="0"/>
              <a:t>;</a:t>
            </a:r>
          </a:p>
          <a:p>
            <a:pPr fontAlgn="base"/>
            <a:r>
              <a:rPr lang="ru-RU" dirty="0" smtClean="0"/>
              <a:t>тяжелые </a:t>
            </a:r>
            <a:r>
              <a:rPr lang="ru-RU" dirty="0"/>
              <a:t>врожденные пороки</a:t>
            </a:r>
            <a:r>
              <a:rPr lang="ru-RU" dirty="0" smtClean="0"/>
              <a:t>;</a:t>
            </a:r>
          </a:p>
          <a:p>
            <a:pPr fontAlgn="base"/>
            <a:r>
              <a:rPr lang="ru-RU" dirty="0" smtClean="0"/>
              <a:t>низкая </a:t>
            </a:r>
            <a:r>
              <a:rPr lang="ru-RU" dirty="0"/>
              <a:t>масса тела при рождении</a:t>
            </a:r>
            <a:r>
              <a:rPr lang="ru-RU" dirty="0" smtClean="0"/>
              <a:t>;</a:t>
            </a:r>
          </a:p>
          <a:p>
            <a:pPr fontAlgn="base"/>
            <a:r>
              <a:rPr lang="ru-RU" dirty="0" smtClean="0"/>
              <a:t>нарушение </a:t>
            </a:r>
            <a:r>
              <a:rPr lang="ru-RU" dirty="0"/>
              <a:t>строения черепа</a:t>
            </a:r>
            <a:r>
              <a:rPr lang="ru-RU" dirty="0" smtClean="0"/>
              <a:t>;</a:t>
            </a:r>
          </a:p>
          <a:p>
            <a:pPr fontAlgn="base"/>
            <a:r>
              <a:rPr lang="ru-RU" dirty="0" smtClean="0"/>
              <a:t>умеренная </a:t>
            </a:r>
            <a:r>
              <a:rPr lang="ru-RU" dirty="0"/>
              <a:t>микроцефалия;</a:t>
            </a:r>
          </a:p>
          <a:p>
            <a:pPr fontAlgn="base"/>
            <a:r>
              <a:rPr lang="ru-RU" dirty="0" err="1" smtClean="0"/>
              <a:t>флексорное</a:t>
            </a:r>
            <a:r>
              <a:rPr lang="ru-RU" dirty="0" smtClean="0"/>
              <a:t> </a:t>
            </a:r>
            <a:r>
              <a:rPr lang="ru-RU" dirty="0"/>
              <a:t>положение кистей</a:t>
            </a:r>
            <a:r>
              <a:rPr lang="ru-RU" dirty="0" smtClean="0"/>
              <a:t>;</a:t>
            </a:r>
          </a:p>
          <a:p>
            <a:pPr fontAlgn="base"/>
            <a:r>
              <a:rPr lang="ru-RU" dirty="0" smtClean="0"/>
              <a:t>различные </a:t>
            </a:r>
            <a:r>
              <a:rPr lang="ru-RU" dirty="0"/>
              <a:t>нарушения строения рук (например, полидактилия</a:t>
            </a:r>
            <a:r>
              <a:rPr lang="ru-RU" dirty="0" smtClean="0"/>
              <a:t>);</a:t>
            </a:r>
          </a:p>
          <a:p>
            <a:r>
              <a:rPr lang="ru-RU" dirty="0" smtClean="0"/>
              <a:t>различные </a:t>
            </a:r>
            <a:r>
              <a:rPr lang="ru-RU" dirty="0"/>
              <a:t>нарушение развития ЦНС</a:t>
            </a:r>
            <a:r>
              <a:rPr lang="ru-RU" dirty="0" smtClean="0"/>
              <a:t>;</a:t>
            </a:r>
            <a:endParaRPr lang="ru-RU" dirty="0"/>
          </a:p>
        </p:txBody>
      </p:sp>
      <p:pic>
        <p:nvPicPr>
          <p:cNvPr id="4" name="Рисунок 3" descr="syndrom Patau (ru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73825" y="1911503"/>
            <a:ext cx="3719498" cy="486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94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norm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62175" y="3109983"/>
            <a:ext cx="3674135" cy="3619838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206062" y="392213"/>
            <a:ext cx="6490952" cy="5944192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fontAlgn="base"/>
            <a:r>
              <a:rPr lang="ru-RU" dirty="0"/>
              <a:t>низкий и скошенный лоб;</a:t>
            </a:r>
          </a:p>
          <a:p>
            <a:pPr fontAlgn="base"/>
            <a:r>
              <a:rPr lang="ru-RU" dirty="0"/>
              <a:t>расстояние между глазными щелями уменьшено;</a:t>
            </a:r>
          </a:p>
          <a:p>
            <a:pPr fontAlgn="base"/>
            <a:r>
              <a:rPr lang="ru-RU" dirty="0"/>
              <a:t>суженные глазные щели;</a:t>
            </a:r>
          </a:p>
          <a:p>
            <a:pPr fontAlgn="base"/>
            <a:r>
              <a:rPr lang="ru-RU" dirty="0"/>
              <a:t>колобома;</a:t>
            </a:r>
          </a:p>
          <a:p>
            <a:pPr fontAlgn="base"/>
            <a:r>
              <a:rPr lang="ru-RU" dirty="0"/>
              <a:t>помутнение роговицы;</a:t>
            </a:r>
          </a:p>
          <a:p>
            <a:pPr fontAlgn="base"/>
            <a:r>
              <a:rPr lang="ru-RU" dirty="0" err="1"/>
              <a:t>микрофтальмия</a:t>
            </a:r>
            <a:r>
              <a:rPr lang="ru-RU" dirty="0"/>
              <a:t>;</a:t>
            </a:r>
          </a:p>
          <a:p>
            <a:pPr fontAlgn="base"/>
            <a:r>
              <a:rPr lang="ru-RU" dirty="0"/>
              <a:t>основание носа широкое;</a:t>
            </a:r>
          </a:p>
          <a:p>
            <a:pPr fontAlgn="base"/>
            <a:r>
              <a:rPr lang="ru-RU" dirty="0"/>
              <a:t>ушные раковины деформированные;</a:t>
            </a:r>
          </a:p>
          <a:p>
            <a:pPr fontAlgn="base"/>
            <a:r>
              <a:rPr lang="ru-RU" dirty="0"/>
              <a:t>запавшая переносица;</a:t>
            </a:r>
          </a:p>
          <a:p>
            <a:pPr fontAlgn="base"/>
            <a:r>
              <a:rPr lang="ru-RU" dirty="0"/>
              <a:t>расщелина верхней нёба и губы;</a:t>
            </a:r>
          </a:p>
          <a:p>
            <a:pPr fontAlgn="base"/>
            <a:r>
              <a:rPr lang="ru-RU" dirty="0"/>
              <a:t>короткая шея</a:t>
            </a:r>
            <a:r>
              <a:rPr lang="ru-RU" dirty="0" smtClean="0"/>
              <a:t>;</a:t>
            </a:r>
            <a:endParaRPr lang="ru-RU" dirty="0"/>
          </a:p>
        </p:txBody>
      </p:sp>
      <p:pic>
        <p:nvPicPr>
          <p:cNvPr id="8" name="Рисунок 7" descr="15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10763" y="1621974"/>
            <a:ext cx="3133725" cy="2000250"/>
          </a:xfrm>
          <a:prstGeom prst="rect">
            <a:avLst/>
          </a:prstGeom>
        </p:spPr>
      </p:pic>
      <p:pic>
        <p:nvPicPr>
          <p:cNvPr id="9" name="Рисунок 8" descr="hb_sindrom_patau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02065" y="65800"/>
            <a:ext cx="4067944" cy="2593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98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1YQRY5O2K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44825" y="2756079"/>
            <a:ext cx="6166985" cy="3998168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180303" y="188640"/>
            <a:ext cx="11745533" cy="5184576"/>
          </a:xfrm>
        </p:spPr>
        <p:txBody>
          <a:bodyPr numCol="2">
            <a:normAutofit/>
          </a:bodyPr>
          <a:lstStyle/>
          <a:p>
            <a:pPr fontAlgn="base"/>
            <a:r>
              <a:rPr lang="ru-RU" dirty="0" err="1"/>
              <a:t>гипопитуитаризм</a:t>
            </a:r>
            <a:r>
              <a:rPr lang="ru-RU" dirty="0"/>
              <a:t>;</a:t>
            </a:r>
          </a:p>
          <a:p>
            <a:pPr fontAlgn="base"/>
            <a:endParaRPr lang="ru-RU" dirty="0" smtClean="0"/>
          </a:p>
          <a:p>
            <a:pPr fontAlgn="base"/>
            <a:r>
              <a:rPr lang="ru-RU" dirty="0" smtClean="0"/>
              <a:t>изменения </a:t>
            </a:r>
            <a:r>
              <a:rPr lang="ru-RU" dirty="0"/>
              <a:t>поджелудочной железы (</a:t>
            </a:r>
            <a:r>
              <a:rPr lang="ru-RU" dirty="0" err="1"/>
              <a:t>фиброкистозные</a:t>
            </a:r>
            <a:r>
              <a:rPr lang="ru-RU" dirty="0"/>
              <a:t>);</a:t>
            </a:r>
          </a:p>
          <a:p>
            <a:pPr fontAlgn="base"/>
            <a:endParaRPr lang="ru-RU" dirty="0" smtClean="0"/>
          </a:p>
          <a:p>
            <a:pPr fontAlgn="base"/>
            <a:r>
              <a:rPr lang="ru-RU" dirty="0" smtClean="0"/>
              <a:t>гетеротопия </a:t>
            </a:r>
            <a:r>
              <a:rPr lang="ru-RU" dirty="0"/>
              <a:t>поджелудочной железы;</a:t>
            </a:r>
          </a:p>
          <a:p>
            <a:pPr fontAlgn="base"/>
            <a:endParaRPr lang="ru-RU" dirty="0" smtClean="0"/>
          </a:p>
          <a:p>
            <a:pPr fontAlgn="base"/>
            <a:r>
              <a:rPr lang="ru-RU" dirty="0" smtClean="0"/>
              <a:t>возможно </a:t>
            </a:r>
            <a:r>
              <a:rPr lang="ru-RU" dirty="0"/>
              <a:t>наличие добавочные селезенки;</a:t>
            </a:r>
          </a:p>
          <a:p>
            <a:pPr fontAlgn="base"/>
            <a:endParaRPr lang="ru-RU" dirty="0" smtClean="0"/>
          </a:p>
          <a:p>
            <a:pPr fontAlgn="base"/>
            <a:r>
              <a:rPr lang="ru-RU" dirty="0" smtClean="0"/>
              <a:t>почки </a:t>
            </a:r>
            <a:r>
              <a:rPr lang="ru-RU" dirty="0"/>
              <a:t>увеличены;</a:t>
            </a:r>
          </a:p>
          <a:p>
            <a:pPr fontAlgn="base"/>
            <a:r>
              <a:rPr lang="ru-RU" dirty="0"/>
              <a:t>пупочная эмбриональная грыжа;</a:t>
            </a:r>
          </a:p>
          <a:p>
            <a:pPr fontAlgn="base"/>
            <a:endParaRPr lang="ru-RU" dirty="0" smtClean="0"/>
          </a:p>
          <a:p>
            <a:pPr fontAlgn="base"/>
            <a:r>
              <a:rPr lang="ru-RU" dirty="0" smtClean="0"/>
              <a:t>кисты </a:t>
            </a:r>
            <a:r>
              <a:rPr lang="ru-RU" dirty="0"/>
              <a:t>в корковом слое почек;</a:t>
            </a:r>
          </a:p>
          <a:p>
            <a:pPr fontAlgn="base"/>
            <a:endParaRPr lang="ru-RU" dirty="0" smtClean="0"/>
          </a:p>
          <a:p>
            <a:pPr fontAlgn="base"/>
            <a:r>
              <a:rPr lang="ru-RU" dirty="0" smtClean="0"/>
              <a:t>аномалии </a:t>
            </a:r>
            <a:r>
              <a:rPr lang="ru-RU" dirty="0"/>
              <a:t>развития половых органов.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4694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56823" y="1600200"/>
            <a:ext cx="9826580" cy="4709120"/>
          </a:xfrm>
        </p:spPr>
        <p:txBody>
          <a:bodyPr>
            <a:normAutofit/>
          </a:bodyPr>
          <a:lstStyle/>
          <a:p>
            <a:pPr fontAlgn="base">
              <a:buNone/>
            </a:pPr>
            <a:r>
              <a:rPr lang="ru-RU" dirty="0" smtClean="0"/>
              <a:t>		</a:t>
            </a:r>
          </a:p>
          <a:p>
            <a:pPr algn="ctr" fontAlgn="base">
              <a:buNone/>
            </a:pPr>
            <a:r>
              <a:rPr lang="ru-RU" sz="2800" dirty="0"/>
              <a:t>Новорожденные </a:t>
            </a:r>
            <a:r>
              <a:rPr lang="ru-RU" sz="2800" dirty="0"/>
              <a:t>с таким синдромом, в большинстве случаев, умирают в течение года, в развитых странах продолжительность жизни может достигать пяти, а иногда и десяти лет. </a:t>
            </a:r>
            <a:r>
              <a:rPr lang="ru-RU" sz="2800" dirty="0"/>
              <a:t>Но такие </a:t>
            </a:r>
            <a:r>
              <a:rPr lang="ru-RU" sz="2800" dirty="0"/>
              <a:t>дети страдают глубокой </a:t>
            </a:r>
            <a:r>
              <a:rPr lang="ru-RU" sz="2800" dirty="0" err="1"/>
              <a:t>идиотией</a:t>
            </a:r>
            <a:r>
              <a:rPr lang="ru-RU" sz="2800" dirty="0"/>
              <a:t>.</a:t>
            </a:r>
          </a:p>
          <a:p>
            <a:pPr algn="ctr" fontAlgn="base">
              <a:buNone/>
            </a:pPr>
            <a:endParaRPr lang="ru-RU" sz="2800" dirty="0"/>
          </a:p>
          <a:p>
            <a:pPr algn="ctr" fontAlgn="base">
              <a:buNone/>
            </a:pPr>
            <a:r>
              <a:rPr lang="ru-RU" sz="2800" dirty="0"/>
              <a:t>Люди </a:t>
            </a:r>
            <a:r>
              <a:rPr lang="ru-RU" sz="2800" dirty="0"/>
              <a:t>с такими нарушениями склонны к развитию различных видов острых миелоидных лейкозов.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3391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err="1" smtClean="0"/>
              <a:t>Пренатальная</a:t>
            </a:r>
            <a:r>
              <a:rPr lang="ru-RU" dirty="0" smtClean="0"/>
              <a:t> диагностика синдрома </a:t>
            </a:r>
            <a:r>
              <a:rPr lang="ru-RU" dirty="0" err="1" smtClean="0"/>
              <a:t>Патау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3334" y="1988840"/>
            <a:ext cx="11578107" cy="486916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>
                <a:solidFill>
                  <a:srgbClr val="FF0000"/>
                </a:solidFill>
              </a:rPr>
              <a:t>I этап</a:t>
            </a:r>
            <a:endParaRPr lang="ru-RU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dirty="0" err="1"/>
              <a:t>У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ЗИ-исследование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Определение биохимических и физических маркеров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бета-ХГЧ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(гормона хориона), РАРР-А (белка плаценты) и др.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Расчёт шансов на рождение малыша с синдромом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Патау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>
              <a:buNone/>
            </a:pPr>
            <a:r>
              <a:rPr lang="ru-RU" b="1" dirty="0">
                <a:solidFill>
                  <a:srgbClr val="FF0000"/>
                </a:solidFill>
              </a:rPr>
              <a:t>II этап</a:t>
            </a:r>
            <a:endParaRPr lang="ru-RU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проводится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для тех беременных, кто попал в группу риска по итогам исследований I этапа.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8-12 недель: берётся биопсия хориона;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14-18 недель: проводится 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амниоцентез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— прокол амниотической оболочки, чтобы исследовать околоплодные воды;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20 недель: 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кордоцентез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— исследование пуповинной крови.</a:t>
            </a:r>
          </a:p>
          <a:p>
            <a:pPr marL="514350" indent="-514350">
              <a:buNone/>
            </a:pPr>
            <a:endParaRPr lang="ru-RU" dirty="0"/>
          </a:p>
          <a:p>
            <a:pPr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962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Лечение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87251" y="2259233"/>
            <a:ext cx="6029496" cy="4896544"/>
          </a:xfrm>
        </p:spPr>
        <p:txBody>
          <a:bodyPr>
            <a:normAutofit/>
          </a:bodyPr>
          <a:lstStyle/>
          <a:p>
            <a:pPr algn="ctr" fontAlgn="base">
              <a:buNone/>
            </a:pPr>
            <a:r>
              <a:rPr lang="ru-RU" dirty="0" smtClean="0"/>
              <a:t>	 </a:t>
            </a:r>
            <a:r>
              <a:rPr lang="ru-RU" dirty="0"/>
              <a:t>Лечение заключается лишь в поддержании (общеукрепляющая терапия) и контроле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здоровья больного.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Возможно проведение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хирургом оперативного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вмешательства с целью коррекции </a:t>
            </a:r>
            <a:r>
              <a:rPr lang="ru-RU" dirty="0"/>
              <a:t>различных врожденный пороков развития. Прогноз для данного заболевания очень неблагоприятный.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14de0b61-8eb6-4c57-9044-fe50a8b0ad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380" y="2433768"/>
            <a:ext cx="4948135" cy="3714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705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2567608" y="4725145"/>
            <a:ext cx="6889150" cy="1704017"/>
          </a:xfrm>
        </p:spPr>
        <p:txBody>
          <a:bodyPr>
            <a:noAutofit/>
          </a:bodyPr>
          <a:lstStyle/>
          <a:p>
            <a:r>
              <a:rPr lang="ru-RU" sz="5400" dirty="0"/>
              <a:t>СПАСИБО ЗА ВНИМАНИЕ !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1006568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ерлин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Берлин</Template>
  <TotalTime>18</TotalTime>
  <Words>374</Words>
  <Application>Microsoft Office PowerPoint</Application>
  <PresentationFormat>Широкоэкранный</PresentationFormat>
  <Paragraphs>89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Trebuchet MS</vt:lpstr>
      <vt:lpstr>Wingdings</vt:lpstr>
      <vt:lpstr>Берлин</vt:lpstr>
      <vt:lpstr>Синдром Патау</vt:lpstr>
      <vt:lpstr>Синдром Патау (47, ХХ +13; трисомия 13)</vt:lpstr>
      <vt:lpstr> Формы заболевания: </vt:lpstr>
      <vt:lpstr>Факторы риска: </vt:lpstr>
      <vt:lpstr>Презентация PowerPoint</vt:lpstr>
      <vt:lpstr>У новорожденных характерны следующие симптомы:</vt:lpstr>
      <vt:lpstr>Презентация PowerPoint</vt:lpstr>
      <vt:lpstr>Презентация PowerPoint</vt:lpstr>
      <vt:lpstr>Презентация PowerPoint</vt:lpstr>
      <vt:lpstr>Пренатальная диагностика синдрома Патау </vt:lpstr>
      <vt:lpstr>Лечение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Синдром Патау</dc:title>
  <dc:creator>Маша</dc:creator>
  <cp:lastModifiedBy>Маша</cp:lastModifiedBy>
  <cp:revision>2</cp:revision>
  <dcterms:created xsi:type="dcterms:W3CDTF">2017-09-26T08:14:57Z</dcterms:created>
  <dcterms:modified xsi:type="dcterms:W3CDTF">2017-09-26T08:33:30Z</dcterms:modified>
</cp:coreProperties>
</file>