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8" r:id="rId12"/>
    <p:sldId id="267" r:id="rId13"/>
    <p:sldId id="269" r:id="rId14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EDF32A6A-CCD5-491B-864E-A2066D960043}" type="datetimeFigureOut">
              <a:rPr lang="ru-RU"/>
              <a:pPr>
                <a:defRPr/>
              </a:pPr>
              <a:t>26.09.2017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C287C8ED-FEB9-4A42-9D1E-D70BC344A3E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1"/>
          <p:cNvGrpSpPr>
            <a:grpSpLocks/>
          </p:cNvGrpSpPr>
          <p:nvPr/>
        </p:nvGrpSpPr>
        <p:grpSpPr bwMode="auto">
          <a:xfrm>
            <a:off x="0" y="0"/>
            <a:ext cx="9144000" cy="6400800"/>
            <a:chOff x="0" y="0"/>
            <a:chExt cx="9144000" cy="6400800"/>
          </a:xfrm>
        </p:grpSpPr>
        <p:sp>
          <p:nvSpPr>
            <p:cNvPr id="5" name="Rectangle 15"/>
            <p:cNvSpPr/>
            <p:nvPr/>
          </p:nvSpPr>
          <p:spPr>
            <a:xfrm>
              <a:off x="1828800" y="4572000"/>
              <a:ext cx="6858000" cy="18288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grpSp>
          <p:nvGrpSpPr>
            <p:cNvPr id="6" name="Group 10"/>
            <p:cNvGrpSpPr>
              <a:grpSpLocks/>
            </p:cNvGrpSpPr>
            <p:nvPr/>
          </p:nvGrpSpPr>
          <p:grpSpPr bwMode="auto">
            <a:xfrm>
              <a:off x="0" y="0"/>
              <a:ext cx="9144000" cy="6400800"/>
              <a:chOff x="0" y="0"/>
              <a:chExt cx="9144000" cy="6400800"/>
            </a:xfrm>
          </p:grpSpPr>
          <p:sp>
            <p:nvSpPr>
              <p:cNvPr id="8" name="Rectangle 14"/>
              <p:cNvSpPr/>
              <p:nvPr/>
            </p:nvSpPr>
            <p:spPr>
              <a:xfrm>
                <a:off x="0" y="0"/>
                <a:ext cx="1828800" cy="6400800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/>
              </a:p>
            </p:txBody>
          </p:sp>
          <p:sp>
            <p:nvSpPr>
              <p:cNvPr id="9" name="Rectangle 9"/>
              <p:cNvSpPr/>
              <p:nvPr/>
            </p:nvSpPr>
            <p:spPr>
              <a:xfrm>
                <a:off x="0" y="4572000"/>
                <a:ext cx="9144000" cy="1828800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ffectLst>
                <a:reflection blurRad="6350" stA="50000" endA="300" endPos="38500" dist="50800" dir="5400000" sy="-100000" algn="bl" rotWithShape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/>
              </a:p>
            </p:txBody>
          </p:sp>
        </p:grpSp>
        <p:sp>
          <p:nvSpPr>
            <p:cNvPr id="7" name="Rectangle 12"/>
            <p:cNvSpPr/>
            <p:nvPr/>
          </p:nvSpPr>
          <p:spPr>
            <a:xfrm>
              <a:off x="0" y="4572000"/>
              <a:ext cx="1828800" cy="1828800"/>
            </a:xfrm>
            <a:prstGeom prst="rect">
              <a:avLst/>
            </a:prstGeom>
            <a:solidFill>
              <a:schemeClr val="accent2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</p:grp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05000" y="5867400"/>
            <a:ext cx="6570722" cy="457200"/>
          </a:xfrm>
        </p:spPr>
        <p:txBody>
          <a:bodyPr>
            <a:normAutofit/>
            <a:scene3d>
              <a:camera prst="orthographicFront"/>
              <a:lightRig rig="soft" dir="t">
                <a:rot lat="0" lon="0" rev="10800000"/>
              </a:lightRig>
            </a:scene3d>
            <a:sp3d>
              <a:contourClr>
                <a:srgbClr val="DDDDDD"/>
              </a:contourClr>
            </a:sp3d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>
                    <a:alpha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05000" y="4648200"/>
            <a:ext cx="6553200" cy="1219200"/>
          </a:xfrm>
        </p:spPr>
        <p:txBody>
          <a:bodyPr anchor="b" anchorCtr="0">
            <a:noAutofit/>
          </a:bodyPr>
          <a:lstStyle>
            <a:lvl1pPr algn="l">
              <a:defRPr sz="3600"/>
            </a:lvl1pPr>
          </a:lstStyle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0"/>
          </p:nvPr>
        </p:nvSpPr>
        <p:spPr>
          <a:xfrm>
            <a:off x="6934200" y="6553200"/>
            <a:ext cx="1676400" cy="228600"/>
          </a:xfrm>
        </p:spPr>
        <p:txBody>
          <a:bodyPr anchor="t" anchorCtr="0"/>
          <a:lstStyle>
            <a:lvl1pPr marL="0" algn="r" defTabSz="914400" rtl="0" eaLnBrk="1" latinLnBrk="0" hangingPunct="1">
              <a:defRPr sz="900" kern="1200" cap="small" baseline="0">
                <a:solidFill>
                  <a:sysClr val="windowText" lastClr="000000"/>
                </a:solidFill>
                <a:latin typeface="+mj-lt"/>
                <a:ea typeface="+mn-ea"/>
                <a:cs typeface="+mn-cs"/>
              </a:defRPr>
            </a:lvl1pPr>
          </a:lstStyle>
          <a:p>
            <a:pPr>
              <a:defRPr/>
            </a:pPr>
            <a:fld id="{7FB6C7A4-0BAD-465B-A94B-B2987D68207E}" type="datetimeFigureOut">
              <a:rPr lang="ru-RU"/>
              <a:pPr>
                <a:defRPr/>
              </a:pPr>
              <a:t>26.09.2017</a:t>
            </a:fld>
            <a:endParaRPr lang="ru-RU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92300" y="6553200"/>
            <a:ext cx="1676400" cy="228600"/>
          </a:xfrm>
        </p:spPr>
        <p:txBody>
          <a:bodyPr anchor="t" anchorCtr="0"/>
          <a:lstStyle>
            <a:lvl1pPr>
              <a:defRPr>
                <a:solidFill>
                  <a:sysClr val="windowText" lastClr="000000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70450" y="6553200"/>
            <a:ext cx="762000" cy="228600"/>
          </a:xfrm>
        </p:spPr>
        <p:txBody>
          <a:bodyPr/>
          <a:lstStyle>
            <a:lvl1pPr algn="ctr">
              <a:defRPr sz="900" kern="1200" cap="small" baseline="0">
                <a:solidFill>
                  <a:sysClr val="windowText" lastClr="000000"/>
                </a:solidFill>
                <a:latin typeface="+mj-lt"/>
                <a:ea typeface="+mn-ea"/>
                <a:cs typeface="+mn-cs"/>
              </a:defRPr>
            </a:lvl1pPr>
          </a:lstStyle>
          <a:p>
            <a:pPr>
              <a:defRPr/>
            </a:pPr>
            <a:fld id="{67DF3A3D-F3BE-467B-935E-DF6DE324CAA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D38D56-A875-4948-B46C-790DF14A5F1C}" type="datetimeFigureOut">
              <a:rPr lang="ru-RU"/>
              <a:pPr>
                <a:defRPr/>
              </a:pPr>
              <a:t>26.09.2017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900533-23A1-41E7-AE5D-AE20EF2013C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0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5" name="Rectangle 6"/>
            <p:cNvSpPr/>
            <p:nvPr/>
          </p:nvSpPr>
          <p:spPr>
            <a:xfrm>
              <a:off x="0" y="0"/>
              <a:ext cx="1828800" cy="68580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sp>
          <p:nvSpPr>
            <p:cNvPr id="6" name="Rectangle 7"/>
            <p:cNvSpPr/>
            <p:nvPr/>
          </p:nvSpPr>
          <p:spPr>
            <a:xfrm>
              <a:off x="0" y="2514600"/>
              <a:ext cx="1828800" cy="1828800"/>
            </a:xfrm>
            <a:prstGeom prst="rect">
              <a:avLst/>
            </a:prstGeom>
            <a:solidFill>
              <a:schemeClr val="accent2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sp>
          <p:nvSpPr>
            <p:cNvPr id="7" name="Rectangle 8"/>
            <p:cNvSpPr/>
            <p:nvPr/>
          </p:nvSpPr>
          <p:spPr>
            <a:xfrm>
              <a:off x="1828800" y="2514600"/>
              <a:ext cx="7315200" cy="18288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>
              <a:reflection blurRad="6350" stA="50000" endA="300" endPos="38500" dist="50800" dir="5400000" sy="-100000" algn="bl" rotWithShape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05000" y="2667000"/>
            <a:ext cx="6629400" cy="1143000"/>
          </a:xfrm>
        </p:spPr>
        <p:txBody>
          <a:bodyPr anchor="b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 cap="small" spc="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400" y="4495800"/>
            <a:ext cx="1524000" cy="2057400"/>
          </a:xfrm>
        </p:spPr>
        <p:txBody>
          <a:bodyPr rtlCol="0">
            <a:normAutofit/>
          </a:bodyPr>
          <a:lstStyle>
            <a:lvl1pPr marL="0" indent="0">
              <a:lnSpc>
                <a:spcPct val="200000"/>
              </a:lnSpc>
              <a:buNone/>
              <a:defRPr sz="1600" b="1" kern="1200">
                <a:solidFill>
                  <a:srgbClr val="000000">
                    <a:alpha val="50196"/>
                  </a:srgb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>
          <a:xfrm>
            <a:off x="6931025" y="6556375"/>
            <a:ext cx="1673225" cy="2286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249E7D-AB7B-4F08-AA37-82CBEE1903F9}" type="datetimeFigureOut">
              <a:rPr lang="ru-RU"/>
              <a:pPr>
                <a:defRPr/>
              </a:pPr>
              <a:t>26.09.2017</a:t>
            </a:fld>
            <a:endParaRPr lang="ru-RU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92300" y="6556375"/>
            <a:ext cx="1673225" cy="2286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67275" y="6556375"/>
            <a:ext cx="762000" cy="228600"/>
          </a:xfrm>
        </p:spPr>
        <p:txBody>
          <a:bodyPr/>
          <a:lstStyle>
            <a:lvl1pPr marL="0" algn="ctr" defTabSz="914400" rtl="0" eaLnBrk="1" latinLnBrk="0" hangingPunct="1">
              <a:defRPr sz="900" kern="1200" cap="small" baseline="0">
                <a:solidFill>
                  <a:sysClr val="windowText" lastClr="000000"/>
                </a:solidFill>
                <a:latin typeface="+mj-lt"/>
                <a:ea typeface="+mn-ea"/>
                <a:cs typeface="+mn-cs"/>
              </a:defRPr>
            </a:lvl1pPr>
          </a:lstStyle>
          <a:p>
            <a:pPr>
              <a:defRPr/>
            </a:pPr>
            <a:fld id="{AC4D1115-AD10-41B1-8881-B19F634EAB7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8400" y="228600"/>
            <a:ext cx="62484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438400" y="2298700"/>
            <a:ext cx="2971800" cy="3827463"/>
          </a:xfrm>
        </p:spPr>
        <p:txBody>
          <a:bodyPr>
            <a:normAutofit/>
          </a:bodyPr>
          <a:lstStyle>
            <a:lvl1pPr marL="228600" indent="-228600">
              <a:defRPr sz="1800"/>
            </a:lvl1pPr>
            <a:lvl2pPr marL="457200" indent="-228600">
              <a:defRPr sz="1800"/>
            </a:lvl2pPr>
            <a:lvl3pPr marL="685800" indent="-228600">
              <a:defRPr sz="1800"/>
            </a:lvl3pPr>
            <a:lvl4pPr marL="914400" indent="-228600">
              <a:defRPr sz="1800"/>
            </a:lvl4pPr>
            <a:lvl5pPr marL="1143000" indent="-228600"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715000" y="2298700"/>
            <a:ext cx="2971800" cy="3827463"/>
          </a:xfrm>
        </p:spPr>
        <p:txBody>
          <a:bodyPr>
            <a:normAutofit/>
          </a:bodyPr>
          <a:lstStyle>
            <a:lvl1pPr marL="228600" indent="-228600">
              <a:defRPr sz="1800"/>
            </a:lvl1pPr>
            <a:lvl2pPr marL="457200" indent="-228600">
              <a:defRPr sz="1800"/>
            </a:lvl2pPr>
            <a:lvl3pPr marL="685800" indent="-228600">
              <a:defRPr sz="1800"/>
            </a:lvl3pPr>
            <a:lvl4pPr marL="914400" indent="-228600">
              <a:defRPr sz="1800"/>
            </a:lvl4pPr>
            <a:lvl5pPr marL="1143000" indent="-228600"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C38660-D719-449E-8C45-4EA645A6937A}" type="datetimeFigureOut">
              <a:rPr lang="ru-RU"/>
              <a:pPr>
                <a:defRPr/>
              </a:pPr>
              <a:t>26.09.2017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2CB8ED-C469-4F56-BC47-8279BBC92A1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8400" y="228600"/>
            <a:ext cx="6248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438400" y="2291697"/>
            <a:ext cx="2971800" cy="639762"/>
          </a:xfrm>
        </p:spPr>
        <p:txBody>
          <a:bodyPr rtlCol="0" anchor="ctr">
            <a:noAutofit/>
          </a:bodyPr>
          <a:lstStyle>
            <a:lvl1pPr marL="0" indent="0">
              <a:buNone/>
              <a:defRPr sz="2200" b="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447925" y="3137647"/>
            <a:ext cx="2971800" cy="2999232"/>
          </a:xfrm>
        </p:spPr>
        <p:txBody>
          <a:bodyPr rtlCol="0">
            <a:normAutofit/>
          </a:bodyPr>
          <a:lstStyle>
            <a:lvl1pPr marL="228600" indent="-228600" algn="l" defTabSz="914400" rtl="0" eaLnBrk="1" latinLnBrk="0" hangingPunct="1">
              <a:buSzPct val="80000"/>
              <a:buFont typeface="Wingdings" pitchFamily="2" charset="2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228600" algn="l" defTabSz="914400" rtl="0" eaLnBrk="1" latinLnBrk="0" hangingPunct="1">
              <a:buSzPct val="80000"/>
              <a:buFont typeface="Wingdings" pitchFamily="2" charset="2"/>
              <a:tabLst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buSzPct val="80000"/>
              <a:buFont typeface="Wingdings" pitchFamily="2" charset="2"/>
              <a:tabLst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400" indent="-228600" algn="l" defTabSz="914400" rtl="0" eaLnBrk="1" latinLnBrk="0" hangingPunct="1">
              <a:buSzPct val="80000"/>
              <a:buFont typeface="Wingdings" pitchFamily="2" charset="2"/>
              <a:tabLst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43000" indent="-228600" algn="l" defTabSz="914400" rtl="0" eaLnBrk="1" latinLnBrk="0" hangingPunct="1">
              <a:buSzPct val="80000"/>
              <a:buFont typeface="Wingdings" pitchFamily="2" charset="2"/>
              <a:tabLst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715000" y="2291697"/>
            <a:ext cx="2971800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715000" y="3137647"/>
            <a:ext cx="2971800" cy="3001962"/>
          </a:xfrm>
        </p:spPr>
        <p:txBody>
          <a:bodyPr rtlCol="0">
            <a:normAutofit/>
          </a:bodyPr>
          <a:lstStyle>
            <a:lvl1pPr marL="228600" indent="-228600" algn="l" defTabSz="914400" rtl="0" eaLnBrk="1" latinLnBrk="0" hangingPunct="1">
              <a:buSzPct val="80000"/>
              <a:buFont typeface="Wingdings" pitchFamily="2" charset="2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228600" algn="l" defTabSz="914400" rtl="0" eaLnBrk="1" latinLnBrk="0" hangingPunct="1">
              <a:buSzPct val="80000"/>
              <a:buFont typeface="Wingdings" pitchFamily="2" charset="2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buSzPct val="80000"/>
              <a:buFont typeface="Wingdings" pitchFamily="2" charset="2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400" indent="-228600" algn="l" defTabSz="914400" rtl="0" eaLnBrk="1" latinLnBrk="0" hangingPunct="1">
              <a:buSzPct val="80000"/>
              <a:buFont typeface="Wingdings" pitchFamily="2" charset="2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43000" indent="-228600" algn="l" defTabSz="914400" rtl="0" eaLnBrk="1" latinLnBrk="0" hangingPunct="1">
              <a:buSzPct val="80000"/>
              <a:buFont typeface="Wingdings" pitchFamily="2" charset="2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3A5E37-2F74-4BAC-877E-FD091BC35F30}" type="datetimeFigureOut">
              <a:rPr lang="ru-RU"/>
              <a:pPr>
                <a:defRPr/>
              </a:pPr>
              <a:t>26.09.2017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8D368F-3164-48CF-AA9C-A82905DE11E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10"/>
          <p:cNvGrpSpPr>
            <a:grpSpLocks/>
          </p:cNvGrpSpPr>
          <p:nvPr/>
        </p:nvGrpSpPr>
        <p:grpSpPr bwMode="auto">
          <a:xfrm>
            <a:off x="0" y="0"/>
            <a:ext cx="9144000" cy="1676400"/>
            <a:chOff x="0" y="0"/>
            <a:chExt cx="9144000" cy="1676400"/>
          </a:xfrm>
        </p:grpSpPr>
        <p:sp>
          <p:nvSpPr>
            <p:cNvPr id="4" name="Rectangle 6"/>
            <p:cNvSpPr/>
            <p:nvPr/>
          </p:nvSpPr>
          <p:spPr>
            <a:xfrm>
              <a:off x="0" y="0"/>
              <a:ext cx="9144000" cy="16764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>
              <a:reflection blurRad="6350" stA="50000" endA="300" endPos="38500" dist="50800" dir="5400000" sy="-100000" algn="bl" rotWithShape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sp>
          <p:nvSpPr>
            <p:cNvPr id="5" name="Rectangle 8"/>
            <p:cNvSpPr/>
            <p:nvPr/>
          </p:nvSpPr>
          <p:spPr>
            <a:xfrm>
              <a:off x="0" y="0"/>
              <a:ext cx="1828800" cy="16764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sp>
          <p:nvSpPr>
            <p:cNvPr id="6" name="Oval 9"/>
            <p:cNvSpPr/>
            <p:nvPr/>
          </p:nvSpPr>
          <p:spPr>
            <a:xfrm>
              <a:off x="495300" y="419100"/>
              <a:ext cx="838200" cy="838200"/>
            </a:xfrm>
            <a:prstGeom prst="ellipse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83F58A-EBFF-4441-971F-E18201E1DBAA}" type="datetimeFigureOut">
              <a:rPr lang="ru-RU"/>
              <a:pPr>
                <a:defRPr/>
              </a:pPr>
              <a:t>26.09.2017</a:t>
            </a:fld>
            <a:endParaRPr lang="ru-RU"/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B94C96-402D-4023-ADAA-1E088E3CEE2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9"/>
          <p:cNvGrpSpPr>
            <a:grpSpLocks/>
          </p:cNvGrpSpPr>
          <p:nvPr/>
        </p:nvGrpSpPr>
        <p:grpSpPr bwMode="auto">
          <a:xfrm>
            <a:off x="0" y="0"/>
            <a:ext cx="1828800" cy="1676400"/>
            <a:chOff x="457200" y="457200"/>
            <a:chExt cx="1828800" cy="1676400"/>
          </a:xfrm>
        </p:grpSpPr>
        <p:sp>
          <p:nvSpPr>
            <p:cNvPr id="3" name="Rectangle 7"/>
            <p:cNvSpPr/>
            <p:nvPr/>
          </p:nvSpPr>
          <p:spPr>
            <a:xfrm>
              <a:off x="457200" y="457200"/>
              <a:ext cx="1828800" cy="16764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>
              <a:reflection blurRad="6350" stA="50000" endA="300" endPos="38500" dist="50800" dir="5400000" sy="-100000" algn="bl" rotWithShape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sp>
          <p:nvSpPr>
            <p:cNvPr id="4" name="Oval 8"/>
            <p:cNvSpPr/>
            <p:nvPr/>
          </p:nvSpPr>
          <p:spPr>
            <a:xfrm>
              <a:off x="952500" y="876300"/>
              <a:ext cx="838200" cy="838200"/>
            </a:xfrm>
            <a:prstGeom prst="ellipse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</p:grp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FE2AA1-9526-4CCD-B308-CFC84C620C78}" type="datetimeFigureOut">
              <a:rPr lang="ru-RU"/>
              <a:pPr>
                <a:defRPr/>
              </a:pPr>
              <a:t>26.09.2017</a:t>
            </a:fld>
            <a:endParaRPr lang="ru-RU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8BB01F-7230-4296-958E-45FE1EB14BB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41448" y="228600"/>
            <a:ext cx="6245352" cy="1143000"/>
          </a:xfrm>
        </p:spPr>
        <p:txBody>
          <a:bodyPr/>
          <a:lstStyle>
            <a:lvl1pPr algn="r" defTabSz="914400" rtl="0" eaLnBrk="1" latinLnBrk="0" hangingPunct="1">
              <a:spcBef>
                <a:spcPct val="0"/>
              </a:spcBef>
              <a:buNone/>
              <a:defRPr sz="4400" kern="1200" cap="small" spc="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06624" y="2446991"/>
            <a:ext cx="5715000" cy="3531198"/>
          </a:xfrm>
        </p:spPr>
        <p:txBody>
          <a:bodyPr>
            <a:normAutofit/>
          </a:bodyPr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92" y="3031490"/>
            <a:ext cx="1524000" cy="2362200"/>
          </a:xfrm>
        </p:spPr>
        <p:txBody>
          <a:bodyPr/>
          <a:lstStyle>
            <a:lvl1pPr marL="0" indent="0">
              <a:lnSpc>
                <a:spcPct val="150000"/>
              </a:lnSpc>
              <a:buNone/>
              <a:defRPr sz="1400" b="1">
                <a:solidFill>
                  <a:srgbClr val="000000">
                    <a:alpha val="50196"/>
                  </a:srgb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8BD5BF-C671-4286-8AA6-214C985F0881}" type="datetimeFigureOut">
              <a:rPr lang="ru-RU"/>
              <a:pPr>
                <a:defRPr/>
              </a:pPr>
              <a:t>26.09.2017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69D320-4514-4CE7-8F10-FC35CBBC2F9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41448" y="228600"/>
            <a:ext cx="6245352" cy="1143000"/>
          </a:xfrm>
        </p:spPr>
        <p:txBody>
          <a:bodyPr/>
          <a:lstStyle>
            <a:lvl1pPr algn="r" defTabSz="914400" rtl="0" eaLnBrk="1" latinLnBrk="0" hangingPunct="1">
              <a:spcBef>
                <a:spcPct val="0"/>
              </a:spcBef>
              <a:buNone/>
              <a:defRPr sz="4400" kern="1200" cap="small" spc="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706624" y="2450592"/>
            <a:ext cx="5715000" cy="3529584"/>
          </a:xfrm>
          <a:noFill/>
          <a:ln w="101600" cmpd="sng">
            <a:miter lim="800000"/>
          </a:ln>
          <a:effectLst>
            <a:outerShdw blurRad="63500" sx="102000" sy="102000" algn="ctr" rotWithShape="0">
              <a:prstClr val="black">
                <a:alpha val="30000"/>
              </a:prstClr>
            </a:outerShdw>
          </a:effectLst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rtlCol="0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92" y="3031489"/>
            <a:ext cx="1527048" cy="2359152"/>
          </a:xfrm>
        </p:spPr>
        <p:txBody>
          <a:bodyPr rtlCol="0">
            <a:normAutofit/>
          </a:bodyPr>
          <a:lstStyle>
            <a:lvl1pPr marL="0" indent="0">
              <a:lnSpc>
                <a:spcPct val="150000"/>
              </a:lnSpc>
              <a:buNone/>
              <a:defRPr sz="1400" b="1" kern="1200">
                <a:solidFill>
                  <a:srgbClr val="000000">
                    <a:alpha val="50196"/>
                  </a:srgb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92009E-4000-48DC-A01B-AFD70621C338}" type="datetimeFigureOut">
              <a:rPr lang="ru-RU"/>
              <a:pPr>
                <a:defRPr/>
              </a:pPr>
              <a:t>26.09.2017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71039E-173C-4C2A-BBCF-7A8FEE47C71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898278-8117-44F7-9FDB-12D790469F11}" type="datetimeFigureOut">
              <a:rPr lang="ru-RU"/>
              <a:pPr>
                <a:defRPr/>
              </a:pPr>
              <a:t>26.09.2017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61FF87-1C6B-440E-8E62-93893E7AC24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0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-442912" y="457200"/>
            <a:chExt cx="9144000" cy="6858000"/>
          </a:xfrm>
        </p:grpSpPr>
        <p:sp>
          <p:nvSpPr>
            <p:cNvPr id="5" name="Rectangle 17"/>
            <p:cNvSpPr/>
            <p:nvPr/>
          </p:nvSpPr>
          <p:spPr>
            <a:xfrm>
              <a:off x="-442912" y="457200"/>
              <a:ext cx="9129712" cy="16764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ffectLst>
              <a:reflection blurRad="6350" stA="50000" endA="300" endPos="38500" dist="50800" dir="5400000" sy="-100000" algn="bl" rotWithShape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sp>
          <p:nvSpPr>
            <p:cNvPr id="6" name="Rectangle 18"/>
            <p:cNvSpPr/>
            <p:nvPr/>
          </p:nvSpPr>
          <p:spPr>
            <a:xfrm>
              <a:off x="6872288" y="457200"/>
              <a:ext cx="1828800" cy="68580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sp>
          <p:nvSpPr>
            <p:cNvPr id="7" name="Rectangle 19"/>
            <p:cNvSpPr/>
            <p:nvPr/>
          </p:nvSpPr>
          <p:spPr>
            <a:xfrm>
              <a:off x="6872288" y="457200"/>
              <a:ext cx="1828800" cy="16764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sp>
          <p:nvSpPr>
            <p:cNvPr id="8" name="Oval 20"/>
            <p:cNvSpPr/>
            <p:nvPr/>
          </p:nvSpPr>
          <p:spPr>
            <a:xfrm>
              <a:off x="7367588" y="876300"/>
              <a:ext cx="838200" cy="838200"/>
            </a:xfrm>
            <a:prstGeom prst="ellipse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467600" y="2298700"/>
            <a:ext cx="1447800" cy="38274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2286000"/>
            <a:ext cx="5943600" cy="38401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/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1CA3AC-E629-4319-968F-5731B977DA49}" type="datetimeFigureOut">
              <a:rPr lang="ru-RU"/>
              <a:pPr>
                <a:defRPr/>
              </a:pPr>
              <a:t>26.09.2017</a:t>
            </a:fld>
            <a:endParaRPr lang="ru-RU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48600" y="533400"/>
            <a:ext cx="762000" cy="6096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318AC1-A0B9-49F7-935C-341371932A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11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7" name="Rectangle 6"/>
            <p:cNvSpPr/>
            <p:nvPr/>
          </p:nvSpPr>
          <p:spPr>
            <a:xfrm>
              <a:off x="457200" y="0"/>
              <a:ext cx="8686800" cy="16764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>
              <a:reflection blurRad="6350" stA="50000" endA="300" endPos="38500" dist="50800" dir="5400000" sy="-100000" algn="bl" rotWithShape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sp>
          <p:nvSpPr>
            <p:cNvPr id="8" name="Rectangle 7"/>
            <p:cNvSpPr/>
            <p:nvPr/>
          </p:nvSpPr>
          <p:spPr>
            <a:xfrm>
              <a:off x="0" y="0"/>
              <a:ext cx="1828800" cy="68580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sp>
          <p:nvSpPr>
            <p:cNvPr id="9" name="Rectangle 8"/>
            <p:cNvSpPr/>
            <p:nvPr/>
          </p:nvSpPr>
          <p:spPr>
            <a:xfrm>
              <a:off x="0" y="0"/>
              <a:ext cx="1828800" cy="16764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sp>
          <p:nvSpPr>
            <p:cNvPr id="11" name="Oval 10"/>
            <p:cNvSpPr/>
            <p:nvPr/>
          </p:nvSpPr>
          <p:spPr>
            <a:xfrm>
              <a:off x="495300" y="419100"/>
              <a:ext cx="838200" cy="838200"/>
            </a:xfrm>
            <a:prstGeom prst="ellipse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</p:grp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2438400" y="2286000"/>
            <a:ext cx="6248400" cy="3840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438400" y="228600"/>
            <a:ext cx="6248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53200" y="635158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900" cap="small" baseline="0">
                <a:solidFill>
                  <a:schemeClr val="tx1"/>
                </a:solidFill>
                <a:latin typeface="+mj-lt"/>
                <a:cs typeface="+mn-cs"/>
              </a:defRPr>
            </a:lvl1pPr>
          </a:lstStyle>
          <a:p>
            <a:pPr>
              <a:defRPr/>
            </a:pPr>
            <a:fld id="{E02C483C-119A-44CB-AD98-F04F964BEADA}" type="datetimeFigureOut">
              <a:rPr lang="ru-RU"/>
              <a:pPr>
                <a:defRPr/>
              </a:pPr>
              <a:t>26.09.2017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4384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900" cap="small" baseline="0">
                <a:solidFill>
                  <a:schemeClr val="tx1"/>
                </a:solidFill>
                <a:latin typeface="+mj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3400" y="533400"/>
            <a:ext cx="762000" cy="609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600" cap="small" baseline="0">
                <a:solidFill>
                  <a:schemeClr val="tx1"/>
                </a:solidFill>
                <a:latin typeface="+mj-lt"/>
                <a:cs typeface="+mn-cs"/>
              </a:defRPr>
            </a:lvl1pPr>
          </a:lstStyle>
          <a:p>
            <a:pPr>
              <a:defRPr/>
            </a:pPr>
            <a:fld id="{C3FF73C3-496C-4592-8066-46A5B523BB2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  <p:sldLayoutId id="2147483717" r:id="rId2"/>
    <p:sldLayoutId id="2147483724" r:id="rId3"/>
    <p:sldLayoutId id="2147483718" r:id="rId4"/>
    <p:sldLayoutId id="2147483719" r:id="rId5"/>
    <p:sldLayoutId id="2147483725" r:id="rId6"/>
    <p:sldLayoutId id="2147483726" r:id="rId7"/>
    <p:sldLayoutId id="2147483720" r:id="rId8"/>
    <p:sldLayoutId id="2147483721" r:id="rId9"/>
    <p:sldLayoutId id="2147483722" r:id="rId10"/>
    <p:sldLayoutId id="2147483727" r:id="rId11"/>
  </p:sldLayoutIdLst>
  <p:txStyles>
    <p:titleStyle>
      <a:lvl1pPr algn="r" rtl="0" eaLnBrk="0" fontAlgn="base" hangingPunct="0">
        <a:spcBef>
          <a:spcPct val="0"/>
        </a:spcBef>
        <a:spcAft>
          <a:spcPct val="0"/>
        </a:spcAft>
        <a:defRPr sz="4400" kern="1200" cap="small" spc="200">
          <a:solidFill>
            <a:schemeClr val="tx1"/>
          </a:solidFill>
          <a:latin typeface="+mj-lt"/>
          <a:ea typeface="+mj-ea"/>
          <a:cs typeface="+mj-cs"/>
        </a:defRPr>
      </a:lvl1pPr>
      <a:lvl2pPr algn="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itchFamily="34" charset="0"/>
        </a:defRPr>
      </a:lvl2pPr>
      <a:lvl3pPr algn="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itchFamily="34" charset="0"/>
        </a:defRPr>
      </a:lvl3pPr>
      <a:lvl4pPr algn="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itchFamily="34" charset="0"/>
        </a:defRPr>
      </a:lvl4pPr>
      <a:lvl5pPr algn="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itchFamily="34" charset="0"/>
        </a:defRPr>
      </a:lvl5pPr>
      <a:lvl6pPr marL="457200" algn="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itchFamily="34" charset="0"/>
        </a:defRPr>
      </a:lvl6pPr>
      <a:lvl7pPr marL="914400" algn="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itchFamily="34" charset="0"/>
        </a:defRPr>
      </a:lvl7pPr>
      <a:lvl8pPr marL="1371600" algn="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itchFamily="34" charset="0"/>
        </a:defRPr>
      </a:lvl8pPr>
      <a:lvl9pPr marL="1828800" algn="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itchFamily="34" charset="0"/>
        </a:defRPr>
      </a:lvl9pPr>
    </p:titleStyle>
    <p:bodyStyle>
      <a:lvl1pPr marL="457200" indent="-457200" algn="l" rtl="0" eaLnBrk="0" fontAlgn="base" hangingPunct="0">
        <a:spcBef>
          <a:spcPts val="1800"/>
        </a:spcBef>
        <a:spcAft>
          <a:spcPct val="0"/>
        </a:spcAft>
        <a:buClr>
          <a:schemeClr val="accent1"/>
        </a:buClr>
        <a:buSzPct val="80000"/>
        <a:buFont typeface="Wingdings" pitchFamily="2" charset="2"/>
        <a:buChar char="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914400" indent="-457200" algn="l" rtl="0" eaLnBrk="0" fontAlgn="base" hangingPunct="0">
        <a:spcBef>
          <a:spcPts val="18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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indent="-457200" algn="l" rtl="0" eaLnBrk="0" fontAlgn="base" hangingPunct="0">
        <a:spcBef>
          <a:spcPts val="1200"/>
        </a:spcBef>
        <a:spcAft>
          <a:spcPct val="0"/>
        </a:spcAft>
        <a:buClr>
          <a:srgbClr val="D4E336"/>
        </a:buClr>
        <a:buSzPct val="80000"/>
        <a:buFont typeface="Wingdings" pitchFamily="2" charset="2"/>
        <a:buChar char="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indent="-457200" algn="l" rtl="0" eaLnBrk="0" fontAlgn="base" hangingPunct="0">
        <a:spcBef>
          <a:spcPts val="1200"/>
        </a:spcBef>
        <a:spcAft>
          <a:spcPct val="0"/>
        </a:spcAft>
        <a:buClr>
          <a:srgbClr val="0C8228"/>
        </a:buClr>
        <a:buSzPct val="80000"/>
        <a:buFont typeface="Wingdings" pitchFamily="2" charset="2"/>
        <a:buChar char="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286000" indent="-457200" algn="l" rtl="0" eaLnBrk="0" fontAlgn="base" hangingPunct="0">
        <a:spcBef>
          <a:spcPts val="1200"/>
        </a:spcBef>
        <a:spcAft>
          <a:spcPct val="0"/>
        </a:spcAft>
        <a:buClr>
          <a:srgbClr val="C0EDA8"/>
        </a:buClr>
        <a:buSzPct val="80000"/>
        <a:buFont typeface="Wingdings" pitchFamily="2" charset="2"/>
        <a:buChar char="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743200" indent="-457200" algn="l" defTabSz="914400" rtl="0" eaLnBrk="1" latinLnBrk="0" hangingPunct="1">
        <a:spcBef>
          <a:spcPts val="1200"/>
        </a:spcBef>
        <a:buClr>
          <a:schemeClr val="accent6"/>
        </a:buClr>
        <a:buSzPct val="90000"/>
        <a:buFont typeface="Wingdings" pitchFamily="2" charset="2"/>
        <a:buChar char="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3200400" indent="-457200" algn="l" defTabSz="914400" rtl="0" eaLnBrk="1" latinLnBrk="0" hangingPunct="1">
        <a:spcBef>
          <a:spcPts val="1200"/>
        </a:spcBef>
        <a:buClr>
          <a:schemeClr val="accent1"/>
        </a:buClr>
        <a:buSzPct val="70000"/>
        <a:buFont typeface="Wingdings" pitchFamily="2" charset="2"/>
        <a:buChar char="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657600" indent="-457200" algn="l" defTabSz="914400" rtl="0" eaLnBrk="1" latinLnBrk="0" hangingPunct="1">
        <a:spcBef>
          <a:spcPts val="1200"/>
        </a:spcBef>
        <a:buClr>
          <a:schemeClr val="accent3"/>
        </a:buClr>
        <a:buFont typeface="Courier New" pitchFamily="49" charset="0"/>
        <a:buChar char="o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4114800" indent="-457200" algn="l" defTabSz="914400" rtl="0" eaLnBrk="1" latinLnBrk="0" hangingPunct="1">
        <a:spcBef>
          <a:spcPts val="1200"/>
        </a:spcBef>
        <a:buClr>
          <a:schemeClr val="accent5"/>
        </a:buClr>
        <a:buFont typeface="Arial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643174" y="4714884"/>
            <a:ext cx="6120680" cy="1209668"/>
          </a:xfrm>
        </p:spPr>
        <p:txBody>
          <a:bodyPr rtlCol="0">
            <a:normAutofit fontScale="55000" lnSpcReduction="20000"/>
          </a:bodyPr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ru-RU" sz="2800" dirty="0" smtClean="0">
                <a:solidFill>
                  <a:schemeClr val="bg1"/>
                </a:solidFill>
              </a:rPr>
              <a:t> </a:t>
            </a:r>
          </a:p>
          <a:p>
            <a:pPr algn="r" eaLnBrk="1" fontAlgn="auto" hangingPunct="1">
              <a:spcAft>
                <a:spcPts val="0"/>
              </a:spcAft>
              <a:defRPr/>
            </a:pPr>
            <a:r>
              <a:rPr lang="ru-RU" sz="2800" dirty="0" smtClean="0">
                <a:solidFill>
                  <a:schemeClr val="bg1"/>
                </a:solidFill>
              </a:rPr>
              <a:t>Студентка 2 группы</a:t>
            </a:r>
          </a:p>
          <a:p>
            <a:pPr algn="r" eaLnBrk="1" fontAlgn="auto" hangingPunct="1">
              <a:spcAft>
                <a:spcPts val="0"/>
              </a:spcAft>
              <a:defRPr/>
            </a:pPr>
            <a:r>
              <a:rPr lang="ru-RU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smtClean="0">
                <a:solidFill>
                  <a:schemeClr val="bg1"/>
                </a:solidFill>
              </a:rPr>
              <a:t>I </a:t>
            </a:r>
            <a:r>
              <a:rPr lang="ru-RU" sz="2800" dirty="0" smtClean="0">
                <a:solidFill>
                  <a:schemeClr val="bg1"/>
                </a:solidFill>
              </a:rPr>
              <a:t>мед ф-та 5 курса</a:t>
            </a:r>
          </a:p>
          <a:p>
            <a:pPr algn="r" eaLnBrk="1" fontAlgn="auto" hangingPunct="1">
              <a:spcAft>
                <a:spcPts val="0"/>
              </a:spcAft>
              <a:defRPr/>
            </a:pPr>
            <a:r>
              <a:rPr lang="ru-RU" sz="2800" dirty="0" err="1" smtClean="0">
                <a:solidFill>
                  <a:schemeClr val="bg1"/>
                </a:solidFill>
              </a:rPr>
              <a:t>Корниенко</a:t>
            </a:r>
            <a:r>
              <a:rPr lang="ru-RU" sz="2800" dirty="0" smtClean="0">
                <a:solidFill>
                  <a:schemeClr val="bg1"/>
                </a:solidFill>
              </a:rPr>
              <a:t> В.В.</a:t>
            </a:r>
          </a:p>
          <a:p>
            <a:pPr algn="r" eaLnBrk="1" fontAlgn="auto" hangingPunct="1">
              <a:spcAft>
                <a:spcPts val="0"/>
              </a:spcAft>
              <a:defRPr/>
            </a:pPr>
            <a:r>
              <a:rPr lang="ru-RU" sz="2800" dirty="0" smtClean="0">
                <a:solidFill>
                  <a:schemeClr val="bg1"/>
                </a:solidFill>
              </a:rPr>
              <a:t/>
            </a:r>
            <a:br>
              <a:rPr lang="ru-RU" sz="2800" dirty="0" smtClean="0">
                <a:solidFill>
                  <a:schemeClr val="bg1"/>
                </a:solidFill>
              </a:rPr>
            </a:br>
            <a:r>
              <a:rPr lang="ru-RU" sz="2800" dirty="0" smtClean="0">
                <a:solidFill>
                  <a:schemeClr val="bg1"/>
                </a:solidFill>
              </a:rPr>
              <a:t>Преподаватель </a:t>
            </a:r>
            <a:r>
              <a:rPr lang="en-US" sz="2800" dirty="0" smtClean="0">
                <a:solidFill>
                  <a:schemeClr val="bg1"/>
                </a:solidFill>
              </a:rPr>
              <a:t>: </a:t>
            </a:r>
            <a:r>
              <a:rPr lang="ru-RU" sz="2800" dirty="0" smtClean="0">
                <a:solidFill>
                  <a:schemeClr val="bg1"/>
                </a:solidFill>
              </a:rPr>
              <a:t>д. мед. н. </a:t>
            </a:r>
            <a:r>
              <a:rPr lang="ru-RU" sz="2800" dirty="0" err="1" smtClean="0">
                <a:solidFill>
                  <a:schemeClr val="bg1"/>
                </a:solidFill>
              </a:rPr>
              <a:t>Гречанина</a:t>
            </a:r>
            <a:r>
              <a:rPr lang="ru-RU" sz="2800" dirty="0" smtClean="0">
                <a:solidFill>
                  <a:schemeClr val="bg1"/>
                </a:solidFill>
              </a:rPr>
              <a:t> Ю. Б. 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0"/>
            <a:ext cx="7315200" cy="6858000"/>
          </a:xfrm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200" dirty="0" smtClean="0"/>
              <a:t>Харьковский национальный медицинский университет </a:t>
            </a:r>
            <a:br>
              <a:rPr lang="ru-RU" sz="2200" dirty="0" smtClean="0"/>
            </a:br>
            <a:r>
              <a:rPr lang="ru-RU" sz="2200" dirty="0" smtClean="0"/>
              <a:t>кафедра медицинской генетики</a:t>
            </a:r>
            <a:br>
              <a:rPr lang="ru-RU" sz="2200" dirty="0" smtClean="0"/>
            </a:br>
            <a:r>
              <a:rPr lang="ru-RU" sz="2200" dirty="0"/>
              <a:t/>
            </a:r>
            <a:br>
              <a:rPr lang="ru-RU" sz="2200" dirty="0"/>
            </a:b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4900" dirty="0" smtClean="0"/>
              <a:t>Синдром </a:t>
            </a:r>
            <a:r>
              <a:rPr lang="ru-RU" sz="4900" dirty="0" err="1" smtClean="0"/>
              <a:t>Патау</a:t>
            </a:r>
            <a:r>
              <a:rPr lang="ru-RU" sz="4900" dirty="0" smtClean="0"/>
              <a:t/>
            </a:r>
            <a:br>
              <a:rPr lang="ru-RU" sz="4900" dirty="0" smtClean="0"/>
            </a:br>
            <a:r>
              <a:rPr lang="ru-RU" sz="4900" dirty="0" smtClean="0"/>
              <a:t>47, ХХ +13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2200" dirty="0" smtClean="0">
                <a:solidFill>
                  <a:schemeClr val="bg1"/>
                </a:solidFill>
              </a:rPr>
              <a:t> </a:t>
            </a:r>
            <a:br>
              <a:rPr lang="ru-RU" sz="2200" dirty="0" smtClean="0">
                <a:solidFill>
                  <a:schemeClr val="bg1"/>
                </a:solidFill>
              </a:rPr>
            </a:br>
            <a:r>
              <a:rPr lang="ru-RU" sz="2200" dirty="0" smtClean="0">
                <a:solidFill>
                  <a:schemeClr val="bg1"/>
                </a:solidFill>
              </a:rPr>
              <a:t>2017</a:t>
            </a:r>
            <a:endParaRPr lang="ru-RU" sz="2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>
                <a:solidFill>
                  <a:schemeClr val="bg1"/>
                </a:solidFill>
              </a:rPr>
              <a:t>Синдром </a:t>
            </a:r>
            <a:r>
              <a:rPr lang="ru-RU" dirty="0" err="1" smtClean="0">
                <a:solidFill>
                  <a:schemeClr val="bg1"/>
                </a:solidFill>
              </a:rPr>
              <a:t>Патау</a:t>
            </a:r>
            <a:r>
              <a:rPr lang="ru-RU" dirty="0" smtClean="0">
                <a:solidFill>
                  <a:schemeClr val="bg1"/>
                </a:solidFill>
              </a:rPr>
              <a:t> (</a:t>
            </a:r>
            <a:r>
              <a:rPr lang="ru-RU" dirty="0" err="1" smtClean="0">
                <a:solidFill>
                  <a:schemeClr val="bg1"/>
                </a:solidFill>
              </a:rPr>
              <a:t>трисомия</a:t>
            </a:r>
            <a:r>
              <a:rPr lang="ru-RU" dirty="0" smtClean="0">
                <a:solidFill>
                  <a:schemeClr val="bg1"/>
                </a:solidFill>
              </a:rPr>
              <a:t> 13)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8195" name="Содержимое 2"/>
          <p:cNvSpPr>
            <a:spLocks noGrp="1"/>
          </p:cNvSpPr>
          <p:nvPr>
            <p:ph sz="half" idx="1"/>
          </p:nvPr>
        </p:nvSpPr>
        <p:spPr>
          <a:xfrm>
            <a:off x="1928813" y="1785938"/>
            <a:ext cx="7215187" cy="1768475"/>
          </a:xfrm>
        </p:spPr>
        <p:txBody>
          <a:bodyPr/>
          <a:lstStyle/>
          <a:p>
            <a:pPr eaLnBrk="1" hangingPunct="1">
              <a:defRPr/>
            </a:pPr>
            <a:r>
              <a:rPr lang="ru-RU" i="1" dirty="0" smtClean="0">
                <a:solidFill>
                  <a:schemeClr val="bg2">
                    <a:lumMod val="10000"/>
                  </a:schemeClr>
                </a:solidFill>
              </a:rPr>
              <a:t> — заболевание, для которого характерно наличие дополнительной хромосомы 13 в клетках. Развивается данное заболевание вследствие хромосомной аномалии, которая формируется в наследственном материале человека.</a:t>
            </a:r>
            <a:endParaRPr lang="ru-RU" dirty="0" smtClean="0">
              <a:solidFill>
                <a:schemeClr val="bg2">
                  <a:lumMod val="10000"/>
                </a:schemeClr>
              </a:solidFill>
            </a:endParaRPr>
          </a:p>
        </p:txBody>
      </p:sp>
      <p:pic>
        <p:nvPicPr>
          <p:cNvPr id="8196" name="Содержимое 4" descr="13.jpg"/>
          <p:cNvPicPr>
            <a:picLocks noGrp="1" noChangeAspect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1857375" y="3140075"/>
            <a:ext cx="5416550" cy="3717925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57356" y="214290"/>
            <a:ext cx="7286644" cy="1268413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3600" dirty="0" smtClean="0">
                <a:solidFill>
                  <a:schemeClr val="bg1"/>
                </a:solidFill>
              </a:rPr>
              <a:t>Специалисты выделяют следующие формы данного заболевания: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85918" y="1600200"/>
            <a:ext cx="7358082" cy="5257800"/>
          </a:xfrm>
        </p:spPr>
        <p:txBody>
          <a:bodyPr rtlCol="0">
            <a:normAutofit fontScale="92500" lnSpcReduction="10000"/>
          </a:bodyPr>
          <a:lstStyle/>
          <a:p>
            <a:pPr eaLnBrk="1" hangingPunct="1">
              <a:spcAft>
                <a:spcPts val="0"/>
              </a:spcAft>
              <a:defRPr/>
            </a:pPr>
            <a:r>
              <a:rPr lang="ru-RU" dirty="0" smtClean="0"/>
              <a:t/>
            </a:r>
            <a:br>
              <a:rPr lang="ru-RU" dirty="0" smtClean="0"/>
            </a:br>
            <a:r>
              <a:rPr lang="ru-RU" sz="3000" dirty="0">
                <a:solidFill>
                  <a:srgbClr val="C00000"/>
                </a:solidFill>
              </a:rPr>
              <a:t>Цитогенетическая форма </a:t>
            </a:r>
            <a:r>
              <a:rPr lang="ru-RU" dirty="0"/>
              <a:t>– </a:t>
            </a:r>
            <a:r>
              <a:rPr lang="ru-RU" dirty="0">
                <a:solidFill>
                  <a:schemeClr val="tx1">
                    <a:lumMod val="50000"/>
                  </a:schemeClr>
                </a:solidFill>
              </a:rPr>
              <a:t>развивается в результате наличия копии лишней 13 хромосомы при </a:t>
            </a:r>
            <a:r>
              <a:rPr lang="ru-RU" dirty="0" err="1">
                <a:solidFill>
                  <a:schemeClr val="tx1">
                    <a:lumMod val="50000"/>
                  </a:schemeClr>
                </a:solidFill>
              </a:rPr>
              <a:t>нерасхождении</a:t>
            </a:r>
            <a:r>
              <a:rPr lang="ru-RU" dirty="0">
                <a:solidFill>
                  <a:schemeClr val="tx1">
                    <a:lumMod val="50000"/>
                  </a:schemeClr>
                </a:solidFill>
              </a:rPr>
              <a:t> хромосом или </a:t>
            </a:r>
            <a:r>
              <a:rPr lang="ru-RU" dirty="0" err="1">
                <a:solidFill>
                  <a:schemeClr val="tx1">
                    <a:lumMod val="50000"/>
                  </a:schemeClr>
                </a:solidFill>
              </a:rPr>
              <a:t>робертсоновской</a:t>
            </a:r>
            <a:r>
              <a:rPr lang="ru-RU" dirty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tx1">
                    <a:lumMod val="50000"/>
                  </a:schemeClr>
                </a:solidFill>
              </a:rPr>
              <a:t>транслокации</a:t>
            </a:r>
            <a:r>
              <a:rPr lang="ru-RU" dirty="0">
                <a:solidFill>
                  <a:schemeClr val="tx1">
                    <a:lumMod val="50000"/>
                  </a:schemeClr>
                </a:solidFill>
              </a:rPr>
              <a:t>.</a:t>
            </a:r>
          </a:p>
          <a:p>
            <a:pPr eaLnBrk="1" hangingPunct="1">
              <a:spcAft>
                <a:spcPts val="0"/>
              </a:spcAft>
              <a:defRPr/>
            </a:pPr>
            <a:r>
              <a:rPr lang="ru-RU" sz="3000" dirty="0">
                <a:solidFill>
                  <a:srgbClr val="C00000"/>
                </a:solidFill>
              </a:rPr>
              <a:t>Простая форма </a:t>
            </a:r>
            <a:r>
              <a:rPr lang="ru-RU" dirty="0"/>
              <a:t>– </a:t>
            </a:r>
            <a:r>
              <a:rPr lang="ru-RU" dirty="0">
                <a:solidFill>
                  <a:schemeClr val="tx1">
                    <a:lumMod val="50000"/>
                  </a:schemeClr>
                </a:solidFill>
              </a:rPr>
              <a:t>нарушения происходят на ранних этапах развития плода. Каждая клетка при такой форме несет в себе лишнюю хромосому.</a:t>
            </a:r>
          </a:p>
          <a:p>
            <a:pPr eaLnBrk="1" hangingPunct="1">
              <a:spcAft>
                <a:spcPts val="0"/>
              </a:spcAft>
              <a:defRPr/>
            </a:pPr>
            <a:r>
              <a:rPr lang="ru-RU" sz="3000" dirty="0">
                <a:solidFill>
                  <a:srgbClr val="C00000"/>
                </a:solidFill>
              </a:rPr>
              <a:t>Мозаичная форма </a:t>
            </a:r>
            <a:r>
              <a:rPr lang="ru-RU" dirty="0"/>
              <a:t>– </a:t>
            </a:r>
            <a:r>
              <a:rPr lang="ru-RU" dirty="0">
                <a:solidFill>
                  <a:schemeClr val="tx1">
                    <a:lumMod val="50000"/>
                  </a:schemeClr>
                </a:solidFill>
              </a:rPr>
              <a:t>нарушения образуются на более поздних этапах формирования плода, что приводит к развитию отдельных областей с здоровыми клетками и областей, в которых присутствуют патологичные клетки. Характерно медленное развитие патологических изменений в организме. Иногда патологии при данной форме заболевания могут быть очень слабо выражены.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71625" y="1000125"/>
            <a:ext cx="7115175" cy="371475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600" dirty="0" smtClean="0">
                <a:solidFill>
                  <a:schemeClr val="bg1"/>
                </a:solidFill>
              </a:rPr>
              <a:t>Существуют следующие факторы риска, способствующие развитию этой болезни:</a:t>
            </a:r>
            <a:r>
              <a:rPr lang="ru-RU" sz="3600" dirty="0" smtClean="0"/>
              <a:t/>
            </a:r>
            <a:br>
              <a:rPr lang="ru-RU" sz="3600" dirty="0" smtClean="0"/>
            </a:br>
            <a:endParaRPr lang="ru-RU" sz="3600" dirty="0"/>
          </a:p>
        </p:txBody>
      </p:sp>
      <p:sp>
        <p:nvSpPr>
          <p:cNvPr id="10243" name="Содержимое 2"/>
          <p:cNvSpPr>
            <a:spLocks noGrp="1"/>
          </p:cNvSpPr>
          <p:nvPr>
            <p:ph sz="half" idx="1"/>
          </p:nvPr>
        </p:nvSpPr>
        <p:spPr>
          <a:xfrm>
            <a:off x="2071688" y="1785938"/>
            <a:ext cx="6215062" cy="4864100"/>
          </a:xfrm>
        </p:spPr>
        <p:txBody>
          <a:bodyPr/>
          <a:lstStyle/>
          <a:p>
            <a:pPr eaLnBrk="1" hangingPunct="1">
              <a:buFont typeface="Wingdings" pitchFamily="2" charset="2"/>
              <a:buChar char="q"/>
            </a:pPr>
            <a:r>
              <a:rPr lang="ru-RU" smtClean="0"/>
              <a:t>плохая экологическая ситуация района проживания;</a:t>
            </a:r>
          </a:p>
          <a:p>
            <a:pPr eaLnBrk="1" hangingPunct="1">
              <a:buFont typeface="Wingdings" pitchFamily="2" charset="2"/>
              <a:buChar char="q"/>
            </a:pPr>
            <a:r>
              <a:rPr lang="ru-RU" smtClean="0"/>
              <a:t>дети, которые родились от браков между близкими родственниками;</a:t>
            </a:r>
          </a:p>
          <a:p>
            <a:pPr eaLnBrk="1" hangingPunct="1">
              <a:buFont typeface="Wingdings" pitchFamily="2" charset="2"/>
              <a:buChar char="q"/>
            </a:pPr>
            <a:r>
              <a:rPr lang="ru-RU" smtClean="0"/>
              <a:t>наличие наследственных заболеваний во всех предыдущих поколениях родителей;</a:t>
            </a:r>
          </a:p>
          <a:p>
            <a:pPr eaLnBrk="1" hangingPunct="1">
              <a:buFont typeface="Wingdings" pitchFamily="2" charset="2"/>
              <a:buChar char="q"/>
            </a:pPr>
            <a:r>
              <a:rPr lang="ru-RU" smtClean="0"/>
              <a:t>пожилой возраст матери (данная болезнь диагностируется у детей, которые были рождены женщинами после 45 лет).</a:t>
            </a:r>
          </a:p>
          <a:p>
            <a:pPr eaLnBrk="1" hangingPunct="1"/>
            <a:endParaRPr lang="ru-RU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Содержимое 2"/>
          <p:cNvSpPr>
            <a:spLocks noGrp="1"/>
          </p:cNvSpPr>
          <p:nvPr>
            <p:ph idx="1"/>
          </p:nvPr>
        </p:nvSpPr>
        <p:spPr>
          <a:xfrm>
            <a:off x="1785938" y="0"/>
            <a:ext cx="7358062" cy="5840413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ru-RU" smtClean="0"/>
              <a:t>	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3200" i="1" smtClean="0">
                <a:solidFill>
                  <a:schemeClr val="bg1"/>
                </a:solidFill>
              </a:rPr>
              <a:t>Симптомы данного синдрома при беременности:</a:t>
            </a:r>
          </a:p>
          <a:p>
            <a:pPr eaLnBrk="1" hangingPunct="1"/>
            <a:r>
              <a:rPr lang="ru-RU" smtClean="0"/>
              <a:t>время беременности сокращается (составляет 38,5 недель);</a:t>
            </a:r>
          </a:p>
          <a:p>
            <a:pPr eaLnBrk="1" hangingPunct="1"/>
            <a:r>
              <a:rPr lang="ru-RU" smtClean="0"/>
              <a:t>многоводие;</a:t>
            </a:r>
          </a:p>
          <a:p>
            <a:pPr eaLnBrk="1" hangingPunct="1"/>
            <a:r>
              <a:rPr lang="ru-RU" smtClean="0"/>
              <a:t>выкидыш;</a:t>
            </a:r>
          </a:p>
          <a:p>
            <a:pPr eaLnBrk="1" hangingPunct="1"/>
            <a:r>
              <a:rPr lang="ru-RU" smtClean="0"/>
              <a:t>мертворождение.</a:t>
            </a:r>
          </a:p>
          <a:p>
            <a:pPr eaLnBrk="1" hangingPunct="1"/>
            <a:endParaRPr lang="ru-RU" smtClean="0"/>
          </a:p>
        </p:txBody>
      </p:sp>
      <p:pic>
        <p:nvPicPr>
          <p:cNvPr id="11267" name="Picture 7" descr="Картинки по запросу patau syndrom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00563" y="2286000"/>
            <a:ext cx="4370387" cy="392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14500" y="285750"/>
            <a:ext cx="7429500" cy="80010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>
                <a:solidFill>
                  <a:schemeClr val="bg1"/>
                </a:solidFill>
              </a:rPr>
              <a:t>У </a:t>
            </a:r>
            <a:r>
              <a:rPr lang="ru-RU" dirty="0">
                <a:solidFill>
                  <a:schemeClr val="bg1"/>
                </a:solidFill>
              </a:rPr>
              <a:t>новорожденных характерны следующие симптомы: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4663" y="1714500"/>
            <a:ext cx="4859337" cy="5143500"/>
          </a:xfrm>
        </p:spPr>
        <p:txBody>
          <a:bodyPr rtlCol="0">
            <a:normAutofit fontScale="92500"/>
          </a:bodyPr>
          <a:lstStyle/>
          <a:p>
            <a:pPr eaLnBrk="1" hangingPunct="1">
              <a:spcAft>
                <a:spcPts val="0"/>
              </a:spcAft>
              <a:defRPr/>
            </a:pPr>
            <a:r>
              <a:rPr lang="ru-RU" dirty="0">
                <a:solidFill>
                  <a:schemeClr val="tx1">
                    <a:lumMod val="50000"/>
                  </a:schemeClr>
                </a:solidFill>
              </a:rPr>
              <a:t>недоразвитость (истинная </a:t>
            </a:r>
            <a:r>
              <a:rPr lang="ru-RU" dirty="0" err="1">
                <a:solidFill>
                  <a:schemeClr val="tx1">
                    <a:lumMod val="50000"/>
                  </a:schemeClr>
                </a:solidFill>
              </a:rPr>
              <a:t>пренатальная</a:t>
            </a:r>
            <a:r>
              <a:rPr lang="ru-RU" dirty="0">
                <a:solidFill>
                  <a:schemeClr val="tx1">
                    <a:lumMod val="50000"/>
                  </a:schemeClr>
                </a:solidFill>
              </a:rPr>
              <a:t> гипоплазия);</a:t>
            </a:r>
          </a:p>
          <a:p>
            <a:pPr eaLnBrk="1" hangingPunct="1">
              <a:spcAft>
                <a:spcPts val="0"/>
              </a:spcAft>
              <a:defRPr/>
            </a:pPr>
            <a:r>
              <a:rPr lang="ru-RU" dirty="0">
                <a:solidFill>
                  <a:schemeClr val="tx1">
                    <a:lumMod val="50000"/>
                  </a:schemeClr>
                </a:solidFill>
              </a:rPr>
              <a:t>различные тяжелые врожденные пороки;</a:t>
            </a:r>
          </a:p>
          <a:p>
            <a:pPr eaLnBrk="1" hangingPunct="1">
              <a:spcAft>
                <a:spcPts val="0"/>
              </a:spcAft>
              <a:defRPr/>
            </a:pPr>
            <a:r>
              <a:rPr lang="ru-RU" dirty="0">
                <a:solidFill>
                  <a:schemeClr val="tx1">
                    <a:lumMod val="50000"/>
                  </a:schemeClr>
                </a:solidFill>
              </a:rPr>
              <a:t>низкая масса тела при рождении;</a:t>
            </a:r>
          </a:p>
          <a:p>
            <a:pPr eaLnBrk="1" hangingPunct="1">
              <a:spcAft>
                <a:spcPts val="0"/>
              </a:spcAft>
              <a:defRPr/>
            </a:pPr>
            <a:r>
              <a:rPr lang="ru-RU" dirty="0">
                <a:solidFill>
                  <a:schemeClr val="tx1">
                    <a:lumMod val="50000"/>
                  </a:schemeClr>
                </a:solidFill>
              </a:rPr>
              <a:t>нарушение строения черепа;</a:t>
            </a:r>
          </a:p>
          <a:p>
            <a:pPr eaLnBrk="1" hangingPunct="1">
              <a:spcAft>
                <a:spcPts val="0"/>
              </a:spcAft>
              <a:defRPr/>
            </a:pPr>
            <a:r>
              <a:rPr lang="ru-RU" dirty="0">
                <a:solidFill>
                  <a:schemeClr val="tx1">
                    <a:lumMod val="50000"/>
                  </a:schemeClr>
                </a:solidFill>
              </a:rPr>
              <a:t>умеренная микроцефалия;</a:t>
            </a:r>
          </a:p>
          <a:p>
            <a:pPr eaLnBrk="1" hangingPunct="1">
              <a:spcAft>
                <a:spcPts val="0"/>
              </a:spcAft>
              <a:defRPr/>
            </a:pPr>
            <a:r>
              <a:rPr lang="ru-RU" dirty="0" err="1">
                <a:solidFill>
                  <a:schemeClr val="tx1">
                    <a:lumMod val="50000"/>
                  </a:schemeClr>
                </a:solidFill>
              </a:rPr>
              <a:t>флексорное</a:t>
            </a:r>
            <a:r>
              <a:rPr lang="ru-RU" dirty="0">
                <a:solidFill>
                  <a:schemeClr val="tx1">
                    <a:lumMod val="50000"/>
                  </a:schemeClr>
                </a:solidFill>
              </a:rPr>
              <a:t> положение кистей;</a:t>
            </a:r>
          </a:p>
          <a:p>
            <a:pPr eaLnBrk="1" hangingPunct="1">
              <a:spcAft>
                <a:spcPts val="0"/>
              </a:spcAft>
              <a:defRPr/>
            </a:pPr>
            <a:r>
              <a:rPr lang="ru-RU" dirty="0">
                <a:solidFill>
                  <a:schemeClr val="tx1">
                    <a:lumMod val="50000"/>
                  </a:schemeClr>
                </a:solidFill>
              </a:rPr>
              <a:t>различные нарушения строения рук (например, полидактилия);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>
                <a:solidFill>
                  <a:schemeClr val="tx1">
                    <a:lumMod val="50000"/>
                  </a:schemeClr>
                </a:solidFill>
              </a:rPr>
              <a:t>различные </a:t>
            </a:r>
            <a:r>
              <a:rPr lang="ru-RU" dirty="0">
                <a:solidFill>
                  <a:schemeClr val="tx1">
                    <a:lumMod val="50000"/>
                  </a:schemeClr>
                </a:solidFill>
              </a:rPr>
              <a:t>нарушение развития ЦНС</a:t>
            </a:r>
            <a:r>
              <a:rPr lang="ru-RU" dirty="0" smtClean="0">
                <a:solidFill>
                  <a:schemeClr val="tx1">
                    <a:lumMod val="50000"/>
                  </a:schemeClr>
                </a:solidFill>
              </a:rPr>
              <a:t>;</a:t>
            </a:r>
            <a:endParaRPr lang="ru-RU" dirty="0">
              <a:solidFill>
                <a:schemeClr val="tx1">
                  <a:lumMod val="50000"/>
                </a:schemeClr>
              </a:solidFill>
            </a:endParaRPr>
          </a:p>
        </p:txBody>
      </p:sp>
      <p:pic>
        <p:nvPicPr>
          <p:cNvPr id="12292" name="Рисунок 3" descr="syndrom Patau (ru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5" y="1714500"/>
            <a:ext cx="3929063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Рисунок 3" descr="hb_sindrom_patau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57751" y="214313"/>
            <a:ext cx="4286250" cy="319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Содержимое 2"/>
          <p:cNvSpPr>
            <a:spLocks noGrp="1"/>
          </p:cNvSpPr>
          <p:nvPr>
            <p:ph sz="quarter" idx="4294967295"/>
          </p:nvPr>
        </p:nvSpPr>
        <p:spPr>
          <a:xfrm>
            <a:off x="142875" y="1714500"/>
            <a:ext cx="5364163" cy="5014913"/>
          </a:xfrm>
          <a:ln>
            <a:solidFill>
              <a:schemeClr val="accent1"/>
            </a:solidFill>
          </a:ln>
        </p:spPr>
        <p:txBody>
          <a:bodyPr rtlCol="0">
            <a:normAutofit fontScale="77500" lnSpcReduction="20000"/>
          </a:bodyPr>
          <a:lstStyle/>
          <a:p>
            <a:pPr eaLnBrk="1" hangingPunct="1">
              <a:spcAft>
                <a:spcPts val="0"/>
              </a:spcAft>
              <a:defRPr/>
            </a:pPr>
            <a:r>
              <a:rPr lang="ru-RU" dirty="0"/>
              <a:t>низкий и скошенный лоб;</a:t>
            </a:r>
          </a:p>
          <a:p>
            <a:pPr eaLnBrk="1" hangingPunct="1">
              <a:spcAft>
                <a:spcPts val="0"/>
              </a:spcAft>
              <a:defRPr/>
            </a:pPr>
            <a:r>
              <a:rPr lang="ru-RU" dirty="0"/>
              <a:t>расстояние между глазными щелями уменьшено;</a:t>
            </a:r>
          </a:p>
          <a:p>
            <a:pPr eaLnBrk="1" hangingPunct="1">
              <a:spcAft>
                <a:spcPts val="0"/>
              </a:spcAft>
              <a:defRPr/>
            </a:pPr>
            <a:r>
              <a:rPr lang="ru-RU" dirty="0"/>
              <a:t>суженные глазные щели;</a:t>
            </a:r>
          </a:p>
          <a:p>
            <a:pPr eaLnBrk="1" hangingPunct="1">
              <a:spcAft>
                <a:spcPts val="0"/>
              </a:spcAft>
              <a:defRPr/>
            </a:pPr>
            <a:r>
              <a:rPr lang="ru-RU" dirty="0"/>
              <a:t>колобома;</a:t>
            </a:r>
          </a:p>
          <a:p>
            <a:pPr eaLnBrk="1" hangingPunct="1">
              <a:spcAft>
                <a:spcPts val="0"/>
              </a:spcAft>
              <a:defRPr/>
            </a:pPr>
            <a:r>
              <a:rPr lang="ru-RU" dirty="0"/>
              <a:t>помутнение роговицы;</a:t>
            </a:r>
          </a:p>
          <a:p>
            <a:pPr eaLnBrk="1" hangingPunct="1">
              <a:spcAft>
                <a:spcPts val="0"/>
              </a:spcAft>
              <a:defRPr/>
            </a:pPr>
            <a:r>
              <a:rPr lang="ru-RU" dirty="0" err="1"/>
              <a:t>микрофтальмия</a:t>
            </a:r>
            <a:r>
              <a:rPr lang="ru-RU" dirty="0"/>
              <a:t>;</a:t>
            </a:r>
          </a:p>
          <a:p>
            <a:pPr eaLnBrk="1" hangingPunct="1">
              <a:spcAft>
                <a:spcPts val="0"/>
              </a:spcAft>
              <a:defRPr/>
            </a:pPr>
            <a:r>
              <a:rPr lang="ru-RU" dirty="0"/>
              <a:t>основание носа широкое;</a:t>
            </a:r>
          </a:p>
          <a:p>
            <a:pPr eaLnBrk="1" hangingPunct="1">
              <a:spcAft>
                <a:spcPts val="0"/>
              </a:spcAft>
              <a:defRPr/>
            </a:pPr>
            <a:r>
              <a:rPr lang="ru-RU" dirty="0"/>
              <a:t>ушные раковины деформированные;</a:t>
            </a:r>
          </a:p>
          <a:p>
            <a:pPr eaLnBrk="1" hangingPunct="1">
              <a:spcAft>
                <a:spcPts val="0"/>
              </a:spcAft>
              <a:defRPr/>
            </a:pPr>
            <a:r>
              <a:rPr lang="ru-RU" dirty="0"/>
              <a:t>запавшая переносица;</a:t>
            </a:r>
          </a:p>
          <a:p>
            <a:pPr eaLnBrk="1" hangingPunct="1">
              <a:spcAft>
                <a:spcPts val="0"/>
              </a:spcAft>
              <a:defRPr/>
            </a:pPr>
            <a:r>
              <a:rPr lang="ru-RU" dirty="0"/>
              <a:t>расщелина верхней нёба и губы;</a:t>
            </a:r>
          </a:p>
          <a:p>
            <a:pPr eaLnBrk="1" hangingPunct="1">
              <a:spcAft>
                <a:spcPts val="0"/>
              </a:spcAft>
              <a:defRPr/>
            </a:pPr>
            <a:r>
              <a:rPr lang="ru-RU" dirty="0"/>
              <a:t>короткая шея</a:t>
            </a:r>
            <a:r>
              <a:rPr lang="ru-RU" dirty="0" smtClean="0"/>
              <a:t>;</a:t>
            </a:r>
            <a:endParaRPr lang="ru-RU" dirty="0"/>
          </a:p>
        </p:txBody>
      </p:sp>
      <p:pic>
        <p:nvPicPr>
          <p:cNvPr id="13316" name="Picture 7" descr="Картинки по запросу patau syndrom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43372" y="3357563"/>
            <a:ext cx="4714908" cy="328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7" name="Picture 9" descr="Картинки по запросу patau syndrom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00250" y="142875"/>
            <a:ext cx="2571750" cy="160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Рисунок 3" descr="e1YQRY5O2KY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8" y="3071813"/>
            <a:ext cx="5524500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Содержимое 2"/>
          <p:cNvSpPr>
            <a:spLocks noGrp="1"/>
          </p:cNvSpPr>
          <p:nvPr>
            <p:ph sz="quarter" idx="4294967295"/>
          </p:nvPr>
        </p:nvSpPr>
        <p:spPr>
          <a:xfrm>
            <a:off x="1785918" y="142852"/>
            <a:ext cx="7358082" cy="2781300"/>
          </a:xfrm>
        </p:spPr>
        <p:txBody>
          <a:bodyPr numCol="2" rtlCol="0">
            <a:normAutofit fontScale="85000" lnSpcReduction="10000"/>
          </a:bodyPr>
          <a:lstStyle/>
          <a:p>
            <a:pPr eaLnBrk="1" hangingPunct="1">
              <a:spcAft>
                <a:spcPts val="0"/>
              </a:spcAft>
              <a:defRPr/>
            </a:pPr>
            <a:r>
              <a:rPr lang="ru-RU" dirty="0" err="1"/>
              <a:t>гипопитуитаризм</a:t>
            </a:r>
            <a:r>
              <a:rPr lang="ru-RU" dirty="0"/>
              <a:t>;</a:t>
            </a:r>
          </a:p>
          <a:p>
            <a:pPr eaLnBrk="1" hangingPunct="1">
              <a:spcAft>
                <a:spcPts val="0"/>
              </a:spcAft>
              <a:defRPr/>
            </a:pPr>
            <a:r>
              <a:rPr lang="ru-RU" dirty="0"/>
              <a:t>изменения поджелудочной железы (</a:t>
            </a:r>
            <a:r>
              <a:rPr lang="ru-RU" dirty="0" err="1"/>
              <a:t>фиброкистозные</a:t>
            </a:r>
            <a:r>
              <a:rPr lang="ru-RU" dirty="0"/>
              <a:t>);</a:t>
            </a:r>
          </a:p>
          <a:p>
            <a:pPr eaLnBrk="1" hangingPunct="1">
              <a:spcAft>
                <a:spcPts val="0"/>
              </a:spcAft>
              <a:defRPr/>
            </a:pPr>
            <a:r>
              <a:rPr lang="ru-RU" dirty="0"/>
              <a:t>гетеротопия поджелудочной железы;</a:t>
            </a:r>
          </a:p>
          <a:p>
            <a:pPr eaLnBrk="1" hangingPunct="1">
              <a:spcAft>
                <a:spcPts val="0"/>
              </a:spcAft>
              <a:defRPr/>
            </a:pPr>
            <a:r>
              <a:rPr lang="ru-RU" dirty="0"/>
              <a:t>возможно наличие добавочные селезенки;</a:t>
            </a:r>
          </a:p>
          <a:p>
            <a:pPr eaLnBrk="1" hangingPunct="1">
              <a:spcAft>
                <a:spcPts val="0"/>
              </a:spcAft>
              <a:defRPr/>
            </a:pPr>
            <a:r>
              <a:rPr lang="ru-RU" dirty="0"/>
              <a:t>почки увеличены;</a:t>
            </a:r>
          </a:p>
          <a:p>
            <a:pPr eaLnBrk="1" hangingPunct="1">
              <a:spcAft>
                <a:spcPts val="0"/>
              </a:spcAft>
              <a:defRPr/>
            </a:pPr>
            <a:r>
              <a:rPr lang="ru-RU" dirty="0"/>
              <a:t>пупочная эмбриональная грыжа;</a:t>
            </a:r>
          </a:p>
          <a:p>
            <a:pPr eaLnBrk="1" hangingPunct="1">
              <a:spcAft>
                <a:spcPts val="0"/>
              </a:spcAft>
              <a:defRPr/>
            </a:pPr>
            <a:r>
              <a:rPr lang="ru-RU" dirty="0"/>
              <a:t>кисты в корковом слое почек;</a:t>
            </a:r>
          </a:p>
          <a:p>
            <a:pPr eaLnBrk="1" hangingPunct="1">
              <a:spcAft>
                <a:spcPts val="0"/>
              </a:spcAft>
              <a:defRPr/>
            </a:pPr>
            <a:r>
              <a:rPr lang="ru-RU" dirty="0"/>
              <a:t>аномалии развития половых органов.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ru-RU" dirty="0"/>
          </a:p>
        </p:txBody>
      </p:sp>
      <p:pic>
        <p:nvPicPr>
          <p:cNvPr id="14340" name="Picture 5" descr="Картинки по запросу patau syndrom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72188" y="2786063"/>
            <a:ext cx="2876550" cy="159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Picture 7" descr="Картинки по запросу patau syndrom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72188" y="4500563"/>
            <a:ext cx="2857500" cy="2033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Содержимое 2"/>
          <p:cNvSpPr>
            <a:spLocks noGrp="1"/>
          </p:cNvSpPr>
          <p:nvPr>
            <p:ph idx="1"/>
          </p:nvPr>
        </p:nvSpPr>
        <p:spPr>
          <a:xfrm>
            <a:off x="1928813" y="1785938"/>
            <a:ext cx="6837362" cy="44958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ru-RU" dirty="0" smtClean="0"/>
              <a:t>		</a:t>
            </a:r>
            <a:r>
              <a:rPr lang="ru-RU" dirty="0" smtClean="0">
                <a:solidFill>
                  <a:schemeClr val="tx1">
                    <a:lumMod val="50000"/>
                  </a:schemeClr>
                </a:solidFill>
              </a:rPr>
              <a:t>Новорожденные с таким синдромом, в большинстве случаев, умирают в течение года, в развитых странах продолжительность жизни может достигать пяти, а иногда и десяти лет. Но, такие дети страдают глубокой </a:t>
            </a:r>
            <a:r>
              <a:rPr lang="ru-RU" dirty="0" err="1" smtClean="0">
                <a:solidFill>
                  <a:schemeClr val="tx1">
                    <a:lumMod val="50000"/>
                  </a:schemeClr>
                </a:solidFill>
              </a:rPr>
              <a:t>идиотией</a:t>
            </a:r>
            <a:r>
              <a:rPr lang="ru-RU" dirty="0" smtClean="0">
                <a:solidFill>
                  <a:schemeClr val="tx1">
                    <a:lumMod val="50000"/>
                  </a:schemeClr>
                </a:solidFill>
              </a:rPr>
              <a:t>.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dirty="0" smtClean="0">
                <a:solidFill>
                  <a:schemeClr val="tx1">
                    <a:lumMod val="50000"/>
                  </a:schemeClr>
                </a:solidFill>
              </a:rPr>
              <a:t>		Люди с такими нарушениями склонны к развитию различных видов острых миелоидных лейкозов.</a:t>
            </a:r>
          </a:p>
          <a:p>
            <a:pPr eaLnBrk="1" hangingPunct="1">
              <a:defRPr/>
            </a:pPr>
            <a:endParaRPr lang="ru-RU" dirty="0" smtClean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600" dirty="0" err="1" smtClean="0">
                <a:solidFill>
                  <a:schemeClr val="bg1"/>
                </a:solidFill>
              </a:rPr>
              <a:t>Пренатальная</a:t>
            </a:r>
            <a:r>
              <a:rPr lang="ru-RU" sz="3600" dirty="0" smtClean="0">
                <a:solidFill>
                  <a:schemeClr val="bg1"/>
                </a:solidFill>
              </a:rPr>
              <a:t> диагностика синдрома </a:t>
            </a:r>
            <a:r>
              <a:rPr lang="ru-RU" sz="3600" dirty="0" err="1" smtClean="0">
                <a:solidFill>
                  <a:schemeClr val="bg1"/>
                </a:solidFill>
              </a:rPr>
              <a:t>Патау</a:t>
            </a:r>
            <a:r>
              <a:rPr lang="ru-RU" sz="3600" dirty="0" smtClean="0">
                <a:solidFill>
                  <a:schemeClr val="bg1"/>
                </a:solidFill>
              </a:rPr>
              <a:t> </a:t>
            </a:r>
            <a:endParaRPr lang="ru-RU" sz="3600" dirty="0">
              <a:solidFill>
                <a:schemeClr val="bg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857375" y="1714500"/>
            <a:ext cx="7286625" cy="5143500"/>
          </a:xfrm>
        </p:spPr>
        <p:txBody>
          <a:bodyPr rtlCol="0">
            <a:normAutofit fontScale="92500" lnSpcReduction="20000"/>
          </a:bodyPr>
          <a:lstStyle/>
          <a:p>
            <a:pPr eaLnBrk="1" fontAlgn="auto" hangingPunct="1"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b="1" dirty="0">
                <a:solidFill>
                  <a:schemeClr val="tx1">
                    <a:lumMod val="50000"/>
                  </a:schemeClr>
                </a:solidFill>
              </a:rPr>
              <a:t>I этап</a:t>
            </a:r>
            <a:endParaRPr lang="ru-RU" dirty="0">
              <a:solidFill>
                <a:schemeClr val="tx1">
                  <a:lumMod val="50000"/>
                </a:schemeClr>
              </a:solidFill>
            </a:endParaRPr>
          </a:p>
          <a:p>
            <a:pPr marL="514350" indent="-51435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dirty="0" err="1">
                <a:solidFill>
                  <a:schemeClr val="tx1">
                    <a:lumMod val="50000"/>
                  </a:schemeClr>
                </a:solidFill>
              </a:rPr>
              <a:t>УЗИ-исследование</a:t>
            </a:r>
            <a:r>
              <a:rPr lang="ru-RU" dirty="0">
                <a:solidFill>
                  <a:schemeClr val="tx1">
                    <a:lumMod val="50000"/>
                  </a:schemeClr>
                </a:solidFill>
              </a:rPr>
              <a:t>.</a:t>
            </a:r>
          </a:p>
          <a:p>
            <a:pPr marL="514350" indent="-51435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dirty="0">
                <a:solidFill>
                  <a:schemeClr val="tx1">
                    <a:lumMod val="50000"/>
                  </a:schemeClr>
                </a:solidFill>
              </a:rPr>
              <a:t>Определение биохимических и физических маркеров </a:t>
            </a:r>
            <a:r>
              <a:rPr lang="ru-RU" dirty="0" err="1">
                <a:solidFill>
                  <a:schemeClr val="tx1">
                    <a:lumMod val="50000"/>
                  </a:schemeClr>
                </a:solidFill>
              </a:rPr>
              <a:t>бета-ХГЧ</a:t>
            </a:r>
            <a:r>
              <a:rPr lang="ru-RU" dirty="0">
                <a:solidFill>
                  <a:schemeClr val="tx1">
                    <a:lumMod val="50000"/>
                  </a:schemeClr>
                </a:solidFill>
              </a:rPr>
              <a:t> (гормона хориона), РАРР-А (белка плаценты) и др.</a:t>
            </a:r>
          </a:p>
          <a:p>
            <a:pPr marL="514350" indent="-51435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dirty="0">
                <a:solidFill>
                  <a:schemeClr val="tx1">
                    <a:lumMod val="50000"/>
                  </a:schemeClr>
                </a:solidFill>
              </a:rPr>
              <a:t>Расчёт шансов на рождение малыша с синдромом </a:t>
            </a:r>
            <a:r>
              <a:rPr lang="ru-RU" dirty="0" err="1">
                <a:solidFill>
                  <a:schemeClr val="tx1">
                    <a:lumMod val="50000"/>
                  </a:schemeClr>
                </a:solidFill>
              </a:rPr>
              <a:t>Патау</a:t>
            </a:r>
            <a:r>
              <a:rPr lang="ru-RU" dirty="0" smtClean="0">
                <a:solidFill>
                  <a:schemeClr val="tx1">
                    <a:lumMod val="50000"/>
                  </a:schemeClr>
                </a:solidFill>
              </a:rPr>
              <a:t>.</a:t>
            </a:r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b="1" dirty="0">
                <a:solidFill>
                  <a:schemeClr val="tx1">
                    <a:lumMod val="50000"/>
                  </a:schemeClr>
                </a:solidFill>
              </a:rPr>
              <a:t>II этап</a:t>
            </a:r>
            <a:endParaRPr lang="ru-RU" dirty="0">
              <a:solidFill>
                <a:schemeClr val="tx1">
                  <a:lumMod val="50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dirty="0" smtClean="0">
                <a:solidFill>
                  <a:schemeClr val="tx1">
                    <a:lumMod val="50000"/>
                  </a:schemeClr>
                </a:solidFill>
              </a:rPr>
              <a:t>	проводится </a:t>
            </a:r>
            <a:r>
              <a:rPr lang="ru-RU" dirty="0">
                <a:solidFill>
                  <a:schemeClr val="tx1">
                    <a:lumMod val="50000"/>
                  </a:schemeClr>
                </a:solidFill>
              </a:rPr>
              <a:t>для тех беременных, кто попал в группу риска по итогам исследований I этапа.</a:t>
            </a:r>
          </a:p>
          <a:p>
            <a:pPr marL="514350" indent="-51435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dirty="0">
                <a:solidFill>
                  <a:schemeClr val="tx1">
                    <a:lumMod val="50000"/>
                  </a:schemeClr>
                </a:solidFill>
              </a:rPr>
              <a:t>8-12 недель: берётся биопсия хориона;</a:t>
            </a:r>
          </a:p>
          <a:p>
            <a:pPr marL="514350" indent="-51435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dirty="0">
                <a:solidFill>
                  <a:schemeClr val="tx1">
                    <a:lumMod val="50000"/>
                  </a:schemeClr>
                </a:solidFill>
              </a:rPr>
              <a:t>14-18 недель: проводится </a:t>
            </a:r>
            <a:r>
              <a:rPr lang="ru-RU" dirty="0" err="1">
                <a:solidFill>
                  <a:schemeClr val="tx1">
                    <a:lumMod val="50000"/>
                  </a:schemeClr>
                </a:solidFill>
              </a:rPr>
              <a:t>амниоцентез</a:t>
            </a:r>
            <a:r>
              <a:rPr lang="ru-RU" dirty="0">
                <a:solidFill>
                  <a:schemeClr val="tx1">
                    <a:lumMod val="50000"/>
                  </a:schemeClr>
                </a:solidFill>
              </a:rPr>
              <a:t> — прокол амниотической оболочки, чтобы исследовать околоплодные воды;</a:t>
            </a:r>
          </a:p>
          <a:p>
            <a:pPr marL="514350" indent="-51435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dirty="0">
                <a:solidFill>
                  <a:schemeClr val="tx1">
                    <a:lumMod val="50000"/>
                  </a:schemeClr>
                </a:solidFill>
              </a:rPr>
              <a:t>20 недель: </a:t>
            </a:r>
            <a:r>
              <a:rPr lang="ru-RU" dirty="0" err="1">
                <a:solidFill>
                  <a:schemeClr val="tx1">
                    <a:lumMod val="50000"/>
                  </a:schemeClr>
                </a:solidFill>
              </a:rPr>
              <a:t>кордоцентез</a:t>
            </a:r>
            <a:r>
              <a:rPr lang="ru-RU" dirty="0">
                <a:solidFill>
                  <a:schemeClr val="tx1">
                    <a:lumMod val="50000"/>
                  </a:schemeClr>
                </a:solidFill>
              </a:rPr>
              <a:t> — исследование пуповинной крови.</a:t>
            </a:r>
          </a:p>
          <a:p>
            <a:pPr marL="514350" indent="-514350" eaLnBrk="1" fontAlgn="auto" hangingPunct="1">
              <a:spcAft>
                <a:spcPts val="0"/>
              </a:spcAft>
              <a:buFont typeface="Wingdings" pitchFamily="2" charset="2"/>
              <a:buNone/>
              <a:defRPr/>
            </a:pPr>
            <a:endParaRPr lang="ru-RU" dirty="0"/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None/>
              <a:defRPr/>
            </a:pPr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Содержимое 2"/>
          <p:cNvSpPr>
            <a:spLocks noGrp="1"/>
          </p:cNvSpPr>
          <p:nvPr>
            <p:ph sz="quarter" idx="4294967295"/>
          </p:nvPr>
        </p:nvSpPr>
        <p:spPr>
          <a:xfrm>
            <a:off x="1071563" y="1714500"/>
            <a:ext cx="8072437" cy="45720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ru-RU" dirty="0" smtClean="0"/>
              <a:t>	</a:t>
            </a:r>
            <a:r>
              <a:rPr lang="ru-RU" dirty="0" smtClean="0">
                <a:solidFill>
                  <a:schemeClr val="tx1">
                    <a:lumMod val="50000"/>
                  </a:schemeClr>
                </a:solidFill>
              </a:rPr>
              <a:t>	В материалах, полученных в ходе этих мероприятий, генетики ищут патологию методом КФ-ПЦР или посредством </a:t>
            </a:r>
            <a:r>
              <a:rPr lang="ru-RU" dirty="0" err="1" smtClean="0">
                <a:solidFill>
                  <a:schemeClr val="tx1">
                    <a:lumMod val="50000"/>
                  </a:schemeClr>
                </a:solidFill>
              </a:rPr>
              <a:t>кариотипирования</a:t>
            </a:r>
            <a:r>
              <a:rPr lang="ru-RU" dirty="0" smtClean="0">
                <a:solidFill>
                  <a:schemeClr val="tx1">
                    <a:lumMod val="50000"/>
                  </a:schemeClr>
                </a:solidFill>
              </a:rPr>
              <a:t>, </a:t>
            </a:r>
            <a:r>
              <a:rPr lang="ru-RU" dirty="0" err="1" smtClean="0">
                <a:solidFill>
                  <a:schemeClr val="tx1">
                    <a:lumMod val="50000"/>
                  </a:schemeClr>
                </a:solidFill>
              </a:rPr>
              <a:t>дифференциально</a:t>
            </a:r>
            <a:r>
              <a:rPr lang="ru-RU" dirty="0" smtClean="0">
                <a:solidFill>
                  <a:schemeClr val="tx1">
                    <a:lumMod val="50000"/>
                  </a:schemeClr>
                </a:solidFill>
              </a:rPr>
              <a:t> окрашивая хромосомы. Если диагностика при беременности не проводилась, хромосомную аномалию выявляют на основании клинической картины. Для точной постановки диагноза обязателен генетический анализ для определения кариотипа новорожденного.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dirty="0" smtClean="0"/>
              <a:t/>
            </a:r>
            <a:br>
              <a:rPr lang="ru-RU" dirty="0" smtClean="0"/>
            </a:br>
            <a:endParaRPr lang="ru-RU" dirty="0" smtClean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>
                <a:solidFill>
                  <a:schemeClr val="bg1"/>
                </a:solidFill>
              </a:rPr>
              <a:t>Лечение</a:t>
            </a:r>
            <a:br>
              <a:rPr lang="ru-RU" dirty="0" smtClean="0">
                <a:solidFill>
                  <a:schemeClr val="bg1"/>
                </a:solidFill>
              </a:rPr>
            </a:b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779838" y="1785938"/>
            <a:ext cx="5364162" cy="5445125"/>
          </a:xfrm>
        </p:spPr>
        <p:txBody>
          <a:bodyPr rtlCol="0">
            <a:normAutofit/>
          </a:bodyPr>
          <a:lstStyle/>
          <a:p>
            <a:pPr eaLnBrk="1" hangingPunct="1"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dirty="0" smtClean="0"/>
              <a:t>	</a:t>
            </a:r>
            <a:r>
              <a:rPr lang="ru-RU" dirty="0" smtClean="0">
                <a:solidFill>
                  <a:schemeClr val="tx1">
                    <a:lumMod val="50000"/>
                  </a:schemeClr>
                </a:solidFill>
              </a:rPr>
              <a:t>	На </a:t>
            </a:r>
            <a:r>
              <a:rPr lang="ru-RU" dirty="0">
                <a:solidFill>
                  <a:schemeClr val="tx1">
                    <a:lumMod val="50000"/>
                  </a:schemeClr>
                </a:solidFill>
              </a:rPr>
              <a:t>сегодняшний день </a:t>
            </a:r>
            <a:r>
              <a:rPr lang="ru-RU" dirty="0" smtClean="0">
                <a:solidFill>
                  <a:schemeClr val="tx1">
                    <a:lumMod val="50000"/>
                  </a:schemeClr>
                </a:solidFill>
              </a:rPr>
              <a:t>невозможно </a:t>
            </a:r>
            <a:r>
              <a:rPr lang="ru-RU" dirty="0">
                <a:solidFill>
                  <a:schemeClr val="tx1">
                    <a:lumMod val="50000"/>
                  </a:schemeClr>
                </a:solidFill>
              </a:rPr>
              <a:t>исправить хромосомные нарушения. Лечение заключается лишь в поддержании (общеукрепляющая терапия) и контроле здоровья больного. </a:t>
            </a:r>
            <a:r>
              <a:rPr lang="ru-RU" dirty="0" smtClean="0">
                <a:solidFill>
                  <a:schemeClr val="tx1">
                    <a:lumMod val="50000"/>
                  </a:schemeClr>
                </a:solidFill>
              </a:rPr>
              <a:t>Возможно проведение</a:t>
            </a:r>
            <a:r>
              <a:rPr lang="ru-RU" dirty="0">
                <a:solidFill>
                  <a:schemeClr val="tx1">
                    <a:lumMod val="50000"/>
                  </a:schemeClr>
                </a:solidFill>
              </a:rPr>
              <a:t> </a:t>
            </a:r>
            <a:r>
              <a:rPr lang="ru-RU" dirty="0" smtClean="0">
                <a:solidFill>
                  <a:schemeClr val="tx1">
                    <a:lumMod val="50000"/>
                  </a:schemeClr>
                </a:solidFill>
              </a:rPr>
              <a:t>хирургом оперативного </a:t>
            </a:r>
            <a:r>
              <a:rPr lang="ru-RU" dirty="0">
                <a:solidFill>
                  <a:schemeClr val="tx1">
                    <a:lumMod val="50000"/>
                  </a:schemeClr>
                </a:solidFill>
              </a:rPr>
              <a:t>вмешательства с целью коррекции различных врожденный пороков развития. Прогноз для данного заболевания очень неблагоприятный.</a:t>
            </a:r>
          </a:p>
          <a:p>
            <a:pPr eaLnBrk="1" fontAlgn="auto" hangingPunct="1">
              <a:spcAft>
                <a:spcPts val="0"/>
              </a:spcAft>
              <a:buFont typeface="Wingdings" pitchFamily="2" charset="2"/>
              <a:buNone/>
              <a:defRPr/>
            </a:pPr>
            <a:endParaRPr lang="ru-RU" dirty="0"/>
          </a:p>
        </p:txBody>
      </p:sp>
      <p:pic>
        <p:nvPicPr>
          <p:cNvPr id="18436" name="Рисунок 3" descr="14de0b61-8eb6-4c57-9044-fe50a8b0ad7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420938"/>
            <a:ext cx="4103688" cy="3081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Текст 4"/>
          <p:cNvSpPr>
            <a:spLocks noGrp="1"/>
          </p:cNvSpPr>
          <p:nvPr>
            <p:ph type="body" idx="1"/>
          </p:nvPr>
        </p:nvSpPr>
        <p:spPr>
          <a:xfrm>
            <a:off x="2000250" y="2571750"/>
            <a:ext cx="6786563" cy="2057400"/>
          </a:xfrm>
        </p:spPr>
        <p:txBody>
          <a:bodyPr/>
          <a:lstStyle/>
          <a:p>
            <a:pPr eaLnBrk="1" hangingPunct="1"/>
            <a:r>
              <a:rPr lang="ru-RU" sz="4800" smtClean="0">
                <a:solidFill>
                  <a:schemeClr val="bg1"/>
                </a:solidFill>
              </a:rPr>
              <a:t>СПАСИБО ЗА ВНИМАНИЕ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d">
  <a:themeElements>
    <a:clrScheme name="Moonlight">
      <a:dk1>
        <a:srgbClr val="595959"/>
      </a:dk1>
      <a:lt1>
        <a:srgbClr val="FFFFFF"/>
      </a:lt1>
      <a:dk2>
        <a:srgbClr val="2AB7FF"/>
      </a:dk2>
      <a:lt2>
        <a:srgbClr val="DBE5F1"/>
      </a:lt2>
      <a:accent1>
        <a:srgbClr val="20378C"/>
      </a:accent1>
      <a:accent2>
        <a:srgbClr val="A20000"/>
      </a:accent2>
      <a:accent3>
        <a:srgbClr val="534088"/>
      </a:accent3>
      <a:accent4>
        <a:srgbClr val="2D9123"/>
      </a:accent4>
      <a:accent5>
        <a:srgbClr val="7E2C80"/>
      </a:accent5>
      <a:accent6>
        <a:srgbClr val="4A4EC5"/>
      </a:accent6>
      <a:hlink>
        <a:srgbClr val="BBECFF"/>
      </a:hlink>
      <a:folHlink>
        <a:srgbClr val="DDDDDD"/>
      </a:folHlink>
    </a:clrScheme>
    <a:fontScheme name="Mod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od">
      <a:fillStyleLst>
        <a:solidFill>
          <a:schemeClr val="phClr"/>
        </a:solidFill>
        <a:solidFill>
          <a:schemeClr val="phClr">
            <a:tint val="80000"/>
          </a:schemeClr>
        </a:solidFill>
        <a:solidFill>
          <a:schemeClr val="phClr">
            <a:shade val="30000"/>
            <a:satMod val="150000"/>
          </a:schemeClr>
        </a:solidFill>
      </a:fillStyleLst>
      <a:lnStyleLst>
        <a:ln w="9525" cap="flat" cmpd="sng" algn="ctr">
          <a:solidFill>
            <a:schemeClr val="phClr">
              <a:tint val="90000"/>
              <a:satMod val="105000"/>
            </a:schemeClr>
          </a:solidFill>
          <a:prstDash val="solid"/>
        </a:ln>
        <a:ln w="50800" cap="flat" cmpd="sng" algn="ctr">
          <a:solidFill>
            <a:schemeClr val="phClr">
              <a:tint val="90000"/>
            </a:schemeClr>
          </a:solidFill>
          <a:prstDash val="solid"/>
        </a:ln>
        <a:ln w="76200" cap="flat" cmpd="dbl" algn="ctr">
          <a:solidFill>
            <a:schemeClr val="phClr">
              <a:tint val="90000"/>
            </a:schemeClr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76200" dist="25400" dir="5400000" sx="101000" sy="101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50800" dir="5400000" sx="101000" sy="101000" rotWithShape="0">
              <a:srgbClr val="000000">
                <a:alpha val="50000"/>
              </a:srgbClr>
            </a:outerShdw>
            <a:reflection blurRad="12700" stA="30000" endPos="30000" dist="50800" dir="5400000" sy="-100000" rotWithShape="0"/>
          </a:effectLst>
          <a:scene3d>
            <a:camera prst="orthographicFront">
              <a:rot lat="0" lon="0" rev="0"/>
            </a:camera>
            <a:lightRig rig="twoPt" dir="t">
              <a:rot lat="0" lon="0" rev="5400000"/>
            </a:lightRig>
          </a:scene3d>
          <a:sp3d prstMaterial="softmetal">
            <a:bevelT w="63500" h="25400" prst="coolSlant"/>
          </a:sp3d>
        </a:effectStyle>
      </a:effectStyleLst>
      <a:bgFillStyleLst>
        <a:solidFill>
          <a:schemeClr val="phClr">
            <a:satMod val="125000"/>
          </a:schemeClr>
        </a:solidFill>
        <a:solidFill>
          <a:schemeClr val="phClr">
            <a:shade val="30000"/>
            <a:satMod val="150000"/>
          </a:schemeClr>
        </a:solidFill>
        <a:gradFill>
          <a:gsLst>
            <a:gs pos="0">
              <a:schemeClr val="phClr">
                <a:tint val="100000"/>
                <a:shade val="80000"/>
                <a:satMod val="135000"/>
              </a:schemeClr>
            </a:gs>
            <a:gs pos="55000">
              <a:schemeClr val="phClr">
                <a:tint val="70000"/>
                <a:shade val="100000"/>
                <a:satMod val="150000"/>
              </a:schemeClr>
            </a:gs>
            <a:gs pos="100000">
              <a:schemeClr val="phClr">
                <a:tint val="70000"/>
                <a:shade val="100000"/>
                <a:satMod val="15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</Template>
  <TotalTime>228</TotalTime>
  <Words>242</Words>
  <Application>Microsoft Office PowerPoint</Application>
  <PresentationFormat>Экран (4:3)</PresentationFormat>
  <Paragraphs>68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Mod</vt:lpstr>
      <vt:lpstr>Харьковский национальный медицинский университет  кафедра медицинской генетики   Синдром Патау 47, ХХ +13       2017</vt:lpstr>
      <vt:lpstr>Синдром Патау (трисомия 13)</vt:lpstr>
      <vt:lpstr> Специалисты выделяют следующие формы данного заболевания: </vt:lpstr>
      <vt:lpstr>Существуют следующие факторы риска, способствующие развитию этой болезни: </vt:lpstr>
      <vt:lpstr>Слайд 5</vt:lpstr>
      <vt:lpstr>У новорожденных характерны следующие симптомы:</vt:lpstr>
      <vt:lpstr>Слайд 7</vt:lpstr>
      <vt:lpstr>Слайд 8</vt:lpstr>
      <vt:lpstr>Слайд 9</vt:lpstr>
      <vt:lpstr>Пренатальная диагностика синдрома Патау </vt:lpstr>
      <vt:lpstr>Слайд 11</vt:lpstr>
      <vt:lpstr>Лечение </vt:lpstr>
      <vt:lpstr>Слайд 13</vt:lpstr>
    </vt:vector>
  </TitlesOfParts>
  <Company>Krokoz™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11</dc:creator>
  <cp:lastModifiedBy>komp</cp:lastModifiedBy>
  <cp:revision>26</cp:revision>
  <dcterms:created xsi:type="dcterms:W3CDTF">2016-10-26T21:39:56Z</dcterms:created>
  <dcterms:modified xsi:type="dcterms:W3CDTF">2017-09-26T07:54:47Z</dcterms:modified>
</cp:coreProperties>
</file>