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handoutMasterIdLst>
    <p:handoutMasterId r:id="rId17"/>
  </p:handoutMasterIdLst>
  <p:sldIdLst>
    <p:sldId id="256" r:id="rId2"/>
    <p:sldId id="261" r:id="rId3"/>
    <p:sldId id="266" r:id="rId4"/>
    <p:sldId id="269" r:id="rId5"/>
    <p:sldId id="268" r:id="rId6"/>
    <p:sldId id="267" r:id="rId7"/>
    <p:sldId id="262" r:id="rId8"/>
    <p:sldId id="265" r:id="rId9"/>
    <p:sldId id="264" r:id="rId10"/>
    <p:sldId id="263" r:id="rId11"/>
    <p:sldId id="270" r:id="rId12"/>
    <p:sldId id="271" r:id="rId13"/>
    <p:sldId id="272" r:id="rId14"/>
    <p:sldId id="273" r:id="rId15"/>
    <p:sldId id="274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74"/>
    <a:srgbClr val="3A5896"/>
    <a:srgbClr val="385592"/>
    <a:srgbClr val="FFFFFF"/>
    <a:srgbClr val="173A8D"/>
    <a:srgbClr val="D6DEEA"/>
    <a:srgbClr val="9F9289"/>
    <a:srgbClr val="E2DEDB"/>
    <a:srgbClr val="F1F1F1"/>
    <a:srgbClr val="1D3C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124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2DD1C9-4BB6-422A-8F34-C157EA500BD9}" type="datetimeFigureOut">
              <a:rPr lang="en-US" smtClean="0"/>
              <a:pPr/>
              <a:t>9/25/2017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A997E4-EE34-411C-9FF1-22B934EF53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411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1DBD9794-A4CC-42D0-9A65-24C6B9EF4076}" type="datetimeFigureOut">
              <a:rPr lang="en-US" smtClean="0"/>
              <a:pPr/>
              <a:t>9/25/2017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3206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9/25/2017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252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10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9/25/2017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69420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9/25/2017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292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9/25/2017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881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9/25/2017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3713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9/25/2017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0933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9/25/2017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950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9/25/2017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2686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9/25/2017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331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9/25/2017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5828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1DBD9794-A4CC-42D0-9A65-24C6B9EF4076}" type="datetimeFigureOut">
              <a:rPr lang="en-US" smtClean="0"/>
              <a:pPr/>
              <a:t>9/25/2017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110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25" y="-1518"/>
            <a:ext cx="9146025" cy="6859518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2278971" y="2409120"/>
            <a:ext cx="4584032" cy="78833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22225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solidFill>
                  <a:schemeClr val="bg1"/>
                </a:solidFill>
                <a:latin typeface="+mn-lt"/>
              </a:rPr>
              <a:t>Болезнь Фабри</a:t>
            </a:r>
            <a:endParaRPr lang="en-US" sz="5400" b="1" dirty="0">
              <a:ln w="22225">
                <a:solidFill>
                  <a:schemeClr val="bg2">
                    <a:lumMod val="25000"/>
                  </a:schemeClr>
                </a:solidFill>
                <a:prstDash val="solid"/>
              </a:ln>
              <a:solidFill>
                <a:schemeClr val="bg1"/>
              </a:solidFill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38648" y="3815255"/>
            <a:ext cx="2438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Выполнила:</a:t>
            </a:r>
          </a:p>
          <a:p>
            <a:r>
              <a:rPr lang="ru-RU" dirty="0" smtClean="0"/>
              <a:t>Студентка </a:t>
            </a:r>
            <a:r>
              <a:rPr lang="ru-RU" dirty="0" smtClean="0"/>
              <a:t>2 группы, 1 </a:t>
            </a:r>
            <a:r>
              <a:rPr lang="ru-RU" dirty="0" err="1" smtClean="0"/>
              <a:t>мед.факультета</a:t>
            </a:r>
            <a:endParaRPr lang="ru-RU" dirty="0"/>
          </a:p>
          <a:p>
            <a:r>
              <a:rPr lang="ru-RU" dirty="0" smtClean="0"/>
              <a:t>Кулешова А.А.</a:t>
            </a:r>
            <a:endParaRPr lang="ru-RU" dirty="0" smtClean="0"/>
          </a:p>
          <a:p>
            <a:r>
              <a:rPr lang="ru-RU" dirty="0" smtClean="0"/>
              <a:t>Преподаватель</a:t>
            </a:r>
            <a:r>
              <a:rPr lang="ru-RU" dirty="0" smtClean="0"/>
              <a:t>:</a:t>
            </a:r>
          </a:p>
          <a:p>
            <a:r>
              <a:rPr lang="ru-RU" dirty="0" err="1" smtClean="0"/>
              <a:t>д.мед.н.Гречанина</a:t>
            </a:r>
            <a:r>
              <a:rPr lang="ru-RU" dirty="0" smtClean="0"/>
              <a:t> Ю.Б.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019503" y="315310"/>
            <a:ext cx="71260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МИНИСТЕРСТВО ЗДРАВООХРАНЕНИЯ УКРАИНЫ</a:t>
            </a:r>
          </a:p>
          <a:p>
            <a:pPr algn="ctr"/>
            <a:r>
              <a:rPr lang="ru-RU" dirty="0" smtClean="0"/>
              <a:t>ХАРЬКОВСКИЙ НАЦИОНАЛЬНЫЙ МЕДИЦИНСКИЙ УНИВЕРСИТЕТ </a:t>
            </a:r>
          </a:p>
          <a:p>
            <a:pPr algn="ctr"/>
            <a:r>
              <a:rPr lang="ru-RU" dirty="0" smtClean="0"/>
              <a:t>КАФЕДРА МЕДИЦИНСКОЙ ГЕНЕТИКИ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0652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effectLst/>
              </a:rPr>
              <a:t>Историческая справка</a:t>
            </a:r>
            <a:endParaRPr lang="en-US" dirty="0">
              <a:effectLst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4104290" y="1534511"/>
            <a:ext cx="4572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Болезнь впервые описана в 1898 г.</a:t>
            </a:r>
          </a:p>
          <a:p>
            <a:r>
              <a:rPr lang="ru-RU" dirty="0" smtClean="0"/>
              <a:t>английским дерматологом Вильямом</a:t>
            </a:r>
          </a:p>
          <a:p>
            <a:r>
              <a:rPr lang="ru-RU" dirty="0" err="1" smtClean="0"/>
              <a:t>Андерсоном</a:t>
            </a:r>
            <a:r>
              <a:rPr lang="ru-RU" dirty="0" smtClean="0"/>
              <a:t> (1842—1900) из</a:t>
            </a:r>
          </a:p>
          <a:p>
            <a:r>
              <a:rPr lang="ru-RU" dirty="0" smtClean="0"/>
              <a:t>Великобритании и немецким</a:t>
            </a:r>
          </a:p>
          <a:p>
            <a:r>
              <a:rPr lang="ru-RU" dirty="0" smtClean="0"/>
              <a:t>дерматологом </a:t>
            </a:r>
            <a:r>
              <a:rPr lang="ru-RU" dirty="0" err="1" smtClean="0"/>
              <a:t>Йоханесом</a:t>
            </a:r>
            <a:r>
              <a:rPr lang="ru-RU" dirty="0" smtClean="0"/>
              <a:t> Фабри</a:t>
            </a:r>
          </a:p>
          <a:p>
            <a:r>
              <a:rPr lang="ru-RU" dirty="0" smtClean="0"/>
              <a:t>(1860—1930) из Германии независимо</a:t>
            </a:r>
          </a:p>
          <a:p>
            <a:r>
              <a:rPr lang="ru-RU" dirty="0" smtClean="0"/>
              <a:t>друг от друга.</a:t>
            </a:r>
          </a:p>
          <a:p>
            <a:r>
              <a:rPr lang="ru-RU" dirty="0" smtClean="0"/>
              <a:t>В 1898 году Фабри описал 13-летнего мальчика с </a:t>
            </a:r>
            <a:r>
              <a:rPr lang="ru-RU" dirty="0" err="1" smtClean="0"/>
              <a:t>нодулярной</a:t>
            </a:r>
            <a:endParaRPr lang="ru-RU" dirty="0" smtClean="0"/>
          </a:p>
          <a:p>
            <a:r>
              <a:rPr lang="ru-RU" dirty="0" smtClean="0"/>
              <a:t>пурпурой, у которого впоследствии развилась альбуминурия.</a:t>
            </a:r>
          </a:p>
          <a:p>
            <a:r>
              <a:rPr lang="ru-RU" dirty="0" smtClean="0"/>
              <a:t>В том же году </a:t>
            </a:r>
            <a:r>
              <a:rPr lang="ru-RU" dirty="0" err="1" smtClean="0"/>
              <a:t>Андерсон</a:t>
            </a:r>
            <a:r>
              <a:rPr lang="ru-RU" dirty="0" smtClean="0"/>
              <a:t> описал 39-летнего мужчину с </a:t>
            </a:r>
            <a:r>
              <a:rPr lang="ru-RU" dirty="0" err="1" smtClean="0"/>
              <a:t>ангиокератомой</a:t>
            </a:r>
            <a:r>
              <a:rPr lang="ru-RU" dirty="0" smtClean="0"/>
              <a:t>,</a:t>
            </a:r>
          </a:p>
          <a:p>
            <a:r>
              <a:rPr lang="ru-RU" dirty="0" smtClean="0"/>
              <a:t>протеинурией, деформациями пальцев рук, варикозным расширением  вен и лимфатическим отеком.</a:t>
            </a:r>
            <a:endParaRPr lang="ru-RU" dirty="0"/>
          </a:p>
        </p:txBody>
      </p:sp>
      <p:pic>
        <p:nvPicPr>
          <p:cNvPr id="9218" name="Picture 2" descr="https://engonetfabry.blob.core.windows.net/assets/uploads/img/content/dr_fab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7106" y="1617280"/>
            <a:ext cx="3880397" cy="28316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Определение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ru-RU" dirty="0" smtClean="0"/>
              <a:t>Болезнь Фабри или болезнь </a:t>
            </a:r>
            <a:r>
              <a:rPr lang="ru-RU" dirty="0" err="1" smtClean="0"/>
              <a:t>Андерсона-Фабри</a:t>
            </a:r>
            <a:r>
              <a:rPr lang="ru-RU" dirty="0" smtClean="0"/>
              <a:t> – наследственное</a:t>
            </a:r>
          </a:p>
          <a:p>
            <a:pPr>
              <a:buNone/>
            </a:pPr>
            <a:r>
              <a:rPr lang="ru-RU" dirty="0" smtClean="0"/>
              <a:t>заболевание, относящееся к группе </a:t>
            </a:r>
            <a:r>
              <a:rPr lang="ru-RU" dirty="0" err="1" smtClean="0"/>
              <a:t>лизосомных</a:t>
            </a:r>
            <a:r>
              <a:rPr lang="ru-RU" dirty="0" smtClean="0"/>
              <a:t> болезней накопления,</a:t>
            </a:r>
          </a:p>
          <a:p>
            <a:pPr>
              <a:buNone/>
            </a:pPr>
            <a:r>
              <a:rPr lang="ru-RU" dirty="0" smtClean="0"/>
              <a:t>обусловленное значительным снижением активности или отсутствием</a:t>
            </a:r>
          </a:p>
          <a:p>
            <a:pPr>
              <a:buNone/>
            </a:pPr>
            <a:r>
              <a:rPr lang="ru-RU" dirty="0" smtClean="0"/>
              <a:t>фермента </a:t>
            </a:r>
            <a:r>
              <a:rPr lang="ru-RU" dirty="0" err="1" smtClean="0"/>
              <a:t>α-галактозидазы </a:t>
            </a:r>
            <a:r>
              <a:rPr lang="ru-RU" dirty="0" smtClean="0"/>
              <a:t>А. Дефицит фермента приводит к</a:t>
            </a:r>
          </a:p>
          <a:p>
            <a:pPr>
              <a:buNone/>
            </a:pPr>
            <a:r>
              <a:rPr lang="ru-RU" dirty="0" smtClean="0"/>
              <a:t>накоплению </a:t>
            </a:r>
            <a:r>
              <a:rPr lang="ru-RU" dirty="0" err="1" smtClean="0"/>
              <a:t>глоботриаозилцерамида</a:t>
            </a:r>
            <a:r>
              <a:rPr lang="ru-RU" dirty="0" smtClean="0"/>
              <a:t> и родственных </a:t>
            </a:r>
            <a:r>
              <a:rPr lang="ru-RU" dirty="0" err="1" smtClean="0"/>
              <a:t>гликофосфолипидов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в лизосомах клеток различных органов, включая сердце, почки, нервную</a:t>
            </a:r>
          </a:p>
          <a:p>
            <a:pPr>
              <a:buNone/>
            </a:pPr>
            <a:r>
              <a:rPr lang="ru-RU" dirty="0" smtClean="0"/>
              <a:t>систему и эндотелий сосудов. В детском возрасте заболевание</a:t>
            </a:r>
          </a:p>
          <a:p>
            <a:pPr>
              <a:buNone/>
            </a:pPr>
            <a:r>
              <a:rPr lang="ru-RU" dirty="0" smtClean="0"/>
              <a:t>проявляется болями в кистях и стопах, </a:t>
            </a:r>
            <a:r>
              <a:rPr lang="ru-RU" dirty="0" err="1" smtClean="0"/>
              <a:t>ангиокератомами</a:t>
            </a:r>
            <a:r>
              <a:rPr lang="ru-RU" dirty="0" smtClean="0"/>
              <a:t>, </a:t>
            </a:r>
            <a:r>
              <a:rPr lang="ru-RU" dirty="0" err="1" smtClean="0"/>
              <a:t>гипогидрозом</a:t>
            </a:r>
            <a:r>
              <a:rPr lang="ru-RU" dirty="0" smtClean="0"/>
              <a:t>,</a:t>
            </a:r>
          </a:p>
          <a:p>
            <a:pPr>
              <a:buNone/>
            </a:pPr>
            <a:r>
              <a:rPr lang="ru-RU" dirty="0" smtClean="0"/>
              <a:t>астенией; в более старшем возрасте присоединяются боль в животе,</a:t>
            </a:r>
          </a:p>
          <a:p>
            <a:pPr>
              <a:buNone/>
            </a:pPr>
            <a:r>
              <a:rPr lang="ru-RU" dirty="0" smtClean="0"/>
              <a:t>поражение почек, сердца, возможны транзиторные ишемические атаки,</a:t>
            </a:r>
          </a:p>
          <a:p>
            <a:pPr>
              <a:buNone/>
            </a:pPr>
            <a:r>
              <a:rPr lang="ru-RU" dirty="0" smtClean="0"/>
              <a:t>инсульт. Заболевание носит прогрессирующий характер, сопровождается</a:t>
            </a:r>
          </a:p>
          <a:p>
            <a:pPr>
              <a:buNone/>
            </a:pPr>
            <a:r>
              <a:rPr lang="ru-RU" dirty="0" smtClean="0"/>
              <a:t>снижением качества и продолжительности жизни. Смерть пациентов, как</a:t>
            </a:r>
          </a:p>
          <a:p>
            <a:pPr>
              <a:buNone/>
            </a:pPr>
            <a:r>
              <a:rPr lang="ru-RU" dirty="0" smtClean="0"/>
              <a:t>правило, наступает на 4-м десятилетии жизни от </a:t>
            </a:r>
            <a:r>
              <a:rPr lang="ru-RU" dirty="0" err="1" smtClean="0"/>
              <a:t>сердечно-сосудистых</a:t>
            </a:r>
            <a:r>
              <a:rPr lang="ru-RU" dirty="0" smtClean="0"/>
              <a:t>,</a:t>
            </a:r>
          </a:p>
          <a:p>
            <a:pPr>
              <a:buNone/>
            </a:pPr>
            <a:r>
              <a:rPr lang="ru-RU" dirty="0" smtClean="0"/>
              <a:t>цереброваскулярных осложнений или почечной недостаточности.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Этиология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992413" y="966952"/>
            <a:ext cx="3470383" cy="3888828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	    Причиной возникновения болезни Фабри являются мутации гена GLA, контролирующего структуру </a:t>
            </a:r>
            <a:r>
              <a:rPr lang="ru-RU" dirty="0" err="1" smtClean="0"/>
              <a:t>α-галактозидазы </a:t>
            </a:r>
            <a:r>
              <a:rPr lang="ru-RU" dirty="0" smtClean="0"/>
              <a:t>А. Ген </a:t>
            </a:r>
            <a:r>
              <a:rPr lang="ru-RU" dirty="0" err="1" smtClean="0"/>
              <a:t>α-галактозидазы </a:t>
            </a:r>
            <a:r>
              <a:rPr lang="ru-RU" dirty="0" smtClean="0"/>
              <a:t>А </a:t>
            </a:r>
            <a:r>
              <a:rPr lang="ru-RU" dirty="0" err="1" smtClean="0"/>
              <a:t>картирован</a:t>
            </a:r>
            <a:r>
              <a:rPr lang="ru-RU" dirty="0" smtClean="0"/>
              <a:t> на длинном плече хромосомы </a:t>
            </a:r>
            <a:r>
              <a:rPr lang="ru-RU" dirty="0" err="1" smtClean="0"/>
              <a:t>Хq</a:t>
            </a:r>
            <a:r>
              <a:rPr lang="ru-RU" dirty="0" smtClean="0"/>
              <a:t> 22.1. К настоящему времени идентифицировано 599 мутаций и полиморфизмов в гене GLA, в том числе 435 патогенетических «</a:t>
            </a:r>
            <a:r>
              <a:rPr lang="ru-RU" dirty="0" err="1" smtClean="0"/>
              <a:t>точковых</a:t>
            </a:r>
            <a:r>
              <a:rPr lang="ru-RU" dirty="0" smtClean="0"/>
              <a:t>» мутаций, изменяющих кинетические свойства и стабильность </a:t>
            </a:r>
            <a:r>
              <a:rPr lang="ru-RU" dirty="0" err="1" smtClean="0"/>
              <a:t>галактозидазы</a:t>
            </a:r>
            <a:r>
              <a:rPr lang="ru-RU" dirty="0" smtClean="0"/>
              <a:t> А.</a:t>
            </a:r>
          </a:p>
        </p:txBody>
      </p:sp>
      <p:pic>
        <p:nvPicPr>
          <p:cNvPr id="1026" name="Picture 2" descr="http://cs1.eurolab.ua/2014%20news/fabr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39068"/>
            <a:ext cx="4845269" cy="3142085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41890" y="4624552"/>
            <a:ext cx="631146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dirty="0" smtClean="0"/>
              <a:t>Большинство мутаций являются уникальными для каждой семьи. Наиболее часто встречаемые : R227Q и R227X. Обычно больные наследуют дефектный ген от одного из родителей, но около 5% случаев связаны с так называемыми мутациями </a:t>
            </a:r>
            <a:r>
              <a:rPr lang="ru-RU" dirty="0" err="1" smtClean="0"/>
              <a:t>de</a:t>
            </a:r>
            <a:r>
              <a:rPr lang="ru-RU" dirty="0" smtClean="0"/>
              <a:t> </a:t>
            </a:r>
            <a:r>
              <a:rPr lang="ru-RU" dirty="0" err="1" smtClean="0"/>
              <a:t>novo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Тип наследования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14648" y="1427655"/>
            <a:ext cx="4929351" cy="523590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         Болезнь Фабри наследуется по рецессивному X-сцепленному типу. Гемизиготные мужчины имеют единственную мутантную Х-хромосому, что определяет классический фенотип болезни. Они передают мутантную хромосому только своим дочерям, но не сыновьям. Таким образом дочери больных болезнью Фабри отцов имеют одну нормальную и одну мутантную хромосому, т.е. являются </a:t>
            </a:r>
            <a:r>
              <a:rPr lang="ru-RU" dirty="0" err="1" smtClean="0"/>
              <a:t>гетерозиготами</a:t>
            </a:r>
            <a:r>
              <a:rPr lang="ru-RU" dirty="0" smtClean="0"/>
              <a:t>. Оставаясь, как правило, клинически здоровыми, они могут передать мутантную хромосому и, следовательно, патологический аллель половине своим потомкам. Течение болезни у них, как правило, умеренно- выраженное с более поздним началом, медленным прогрессированием и легкими клинико-патологическими изменениями.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2050" name="Picture 2" descr="http://www.focusonfabry.ru/-/media/inline/focus%20on%20fabry/focusonfabryru/patients_genetics_family_tree_man.jpg?la=ru&amp;hash=8BA5118B037DEDFDD09DE3570683230CB9EBD8E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08385"/>
            <a:ext cx="4302259" cy="45532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Тип наследования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35972" y="1270000"/>
            <a:ext cx="4929352" cy="516233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     Вместе с тем было показано, что у части гетерозиготных женщины с мутацией гена </a:t>
            </a:r>
            <a:r>
              <a:rPr lang="ru-RU" dirty="0" err="1" smtClean="0"/>
              <a:t>α-галактозидазы </a:t>
            </a:r>
            <a:r>
              <a:rPr lang="ru-RU" dirty="0" smtClean="0"/>
              <a:t>А развиваются тяжелые проявления болезни Фабри, требующие медицинской помощи и вмешательства. Механизм, посредством которого у гетерозиготных женщин развиваются </a:t>
            </a:r>
            <a:r>
              <a:rPr lang="ru-RU" dirty="0" err="1" smtClean="0"/>
              <a:t>жизнеугрожающие</a:t>
            </a:r>
            <a:r>
              <a:rPr lang="ru-RU" dirty="0" smtClean="0"/>
              <a:t> симптомы, неизвестен. У большинства из них имеется почти нормальный уровень циркулирующего фермента за счет того, что случайный процесс </a:t>
            </a:r>
            <a:r>
              <a:rPr lang="ru-RU" dirty="0" err="1" smtClean="0"/>
              <a:t>инактивации</a:t>
            </a:r>
            <a:r>
              <a:rPr lang="ru-RU" dirty="0" smtClean="0"/>
              <a:t> Х-хромосомы (</a:t>
            </a:r>
            <a:r>
              <a:rPr lang="ru-RU" dirty="0" err="1" smtClean="0"/>
              <a:t>лайонизация</a:t>
            </a:r>
            <a:r>
              <a:rPr lang="ru-RU" dirty="0" smtClean="0"/>
              <a:t>) приводит к образованию как дефицитных, так и нормальных клеток. Таким образом, гетерозиготных женщин не следует называть носителями, поскольку носительство подразумевает отсутствие клинических проявлений болезни Фабри.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3074" name="Picture 2" descr="http://www.fabri.lv/files/uploaded/genetika_2_ru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13490"/>
            <a:ext cx="4043214" cy="42251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Эпидемиология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62399" y="1219199"/>
            <a:ext cx="4855780" cy="5454869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         Болезнь Фабри относится к редким заболеваниям.</a:t>
            </a:r>
          </a:p>
          <a:p>
            <a:pPr>
              <a:buNone/>
            </a:pPr>
            <a:r>
              <a:rPr lang="ru-RU" dirty="0" smtClean="0"/>
              <a:t>         Распространенность болезни в различных странах мира варьирует в широких пределах (от 1 на 117000 до 1 на 476000 населения). У мужчин и женщин с ранним инсультом частота болезни Фабри составила 4,2% и 2,15%, соответственно, с гипертрофией левого желудочка неясного происхождения – 0,9-3,9% и 1,1-11,8%, с терминальной почечной недостаточностью – 0,33% и 0,10%. Частота новых случаев болезни Фабри, оцененная на выборках новорожденных мальчиков, по снижению активности </a:t>
            </a:r>
            <a:r>
              <a:rPr lang="ru-RU" dirty="0" err="1" smtClean="0"/>
              <a:t>α- галактозидазы</a:t>
            </a:r>
            <a:r>
              <a:rPr lang="ru-RU" dirty="0" smtClean="0"/>
              <a:t> А составила на Тайване 1 на 2400, в Италии 1 на 3100. Вероятно, что более распространенным является легкое, </a:t>
            </a:r>
            <a:r>
              <a:rPr lang="ru-RU" dirty="0" err="1" smtClean="0"/>
              <a:t>атипичное</a:t>
            </a:r>
            <a:r>
              <a:rPr lang="ru-RU" dirty="0" smtClean="0"/>
              <a:t> течение БФ с признаками поражения одного органа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8194" name="Picture 2" descr="http://prob2b.biz/ckfinder/userfiles/2212/images/%D1%81%D1%82%D0%B0%D1%82%D0%B8%D1%81%D1%82%D0%B8%D0%BA%D0%B0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15216"/>
            <a:ext cx="3618748" cy="45285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Патогенез болезни Фабри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883" y="1576675"/>
            <a:ext cx="8344940" cy="4761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Патогенез болезни Фабри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     Первичным патогенетическим звеном болезнь</a:t>
            </a:r>
          </a:p>
          <a:p>
            <a:pPr>
              <a:buNone/>
            </a:pPr>
            <a:r>
              <a:rPr lang="ru-RU" dirty="0" smtClean="0"/>
              <a:t>Фабри является дефицит </a:t>
            </a:r>
            <a:r>
              <a:rPr lang="ru-RU" dirty="0" err="1" smtClean="0"/>
              <a:t>α-галактозидазы </a:t>
            </a:r>
            <a:r>
              <a:rPr lang="ru-RU" dirty="0" smtClean="0"/>
              <a:t>А, что</a:t>
            </a:r>
          </a:p>
          <a:p>
            <a:pPr>
              <a:buNone/>
            </a:pPr>
            <a:r>
              <a:rPr lang="ru-RU" dirty="0" smtClean="0"/>
              <a:t>приводит к накоплению в лизосомах клеток</a:t>
            </a:r>
          </a:p>
          <a:p>
            <a:pPr>
              <a:buNone/>
            </a:pPr>
            <a:r>
              <a:rPr lang="ru-RU" dirty="0" err="1" smtClean="0"/>
              <a:t>глоботриаозилцерамида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dirty="0" smtClean="0"/>
              <a:t>      Большинство </a:t>
            </a:r>
            <a:r>
              <a:rPr lang="ru-RU" dirty="0" err="1" smtClean="0"/>
              <a:t>гликосфинголипидов</a:t>
            </a:r>
            <a:r>
              <a:rPr lang="ru-RU" dirty="0" smtClean="0"/>
              <a:t> синтезируется в</a:t>
            </a:r>
          </a:p>
          <a:p>
            <a:pPr>
              <a:buNone/>
            </a:pPr>
            <a:r>
              <a:rPr lang="ru-RU" dirty="0" smtClean="0"/>
              <a:t>печени или костном мозге. </a:t>
            </a:r>
            <a:r>
              <a:rPr lang="ru-RU" dirty="0" err="1" smtClean="0"/>
              <a:t>Глоботриаозилцерамид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транспортируется из </a:t>
            </a:r>
            <a:r>
              <a:rPr lang="ru-RU" dirty="0" err="1" smtClean="0"/>
              <a:t>гепатоцитов</a:t>
            </a:r>
            <a:r>
              <a:rPr lang="ru-RU" dirty="0" smtClean="0"/>
              <a:t> липопротеидами</a:t>
            </a:r>
          </a:p>
          <a:p>
            <a:pPr>
              <a:buNone/>
            </a:pPr>
            <a:r>
              <a:rPr lang="ru-RU" dirty="0" smtClean="0"/>
              <a:t>низкой и высокой плотности и захватывается</a:t>
            </a:r>
          </a:p>
          <a:p>
            <a:pPr>
              <a:buNone/>
            </a:pPr>
            <a:r>
              <a:rPr lang="ru-RU" dirty="0" smtClean="0"/>
              <a:t>другими клетками через схожие липопротеиновые</a:t>
            </a:r>
          </a:p>
          <a:p>
            <a:pPr>
              <a:buNone/>
            </a:pPr>
            <a:r>
              <a:rPr lang="ru-RU" dirty="0" smtClean="0"/>
              <a:t>рецепторы. </a:t>
            </a:r>
            <a:r>
              <a:rPr lang="ru-RU" dirty="0" err="1" smtClean="0"/>
              <a:t>Глобозид</a:t>
            </a:r>
            <a:r>
              <a:rPr lang="ru-RU" dirty="0" smtClean="0"/>
              <a:t>, основной предшественник</a:t>
            </a:r>
          </a:p>
          <a:p>
            <a:pPr>
              <a:buNone/>
            </a:pPr>
            <a:r>
              <a:rPr lang="ru-RU" dirty="0" err="1" smtClean="0"/>
              <a:t>глоботриаозилцерамида</a:t>
            </a:r>
            <a:r>
              <a:rPr lang="ru-RU" dirty="0" smtClean="0"/>
              <a:t>, продуцируется в большей</a:t>
            </a:r>
          </a:p>
          <a:p>
            <a:pPr>
              <a:buNone/>
            </a:pPr>
            <a:r>
              <a:rPr lang="ru-RU" dirty="0" smtClean="0"/>
              <a:t>степени из состарившихся мембран эритроцитов.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Классификация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   КЛАСС IV – Болезни эндокринной системы, расстройства питания и нарушения обмена веществ (Е00 – Е90)</a:t>
            </a:r>
          </a:p>
          <a:p>
            <a:pPr>
              <a:buNone/>
            </a:pPr>
            <a:r>
              <a:rPr lang="ru-RU" dirty="0" smtClean="0"/>
              <a:t>    Нарушения обмена веществ (Е70 – Е90)</a:t>
            </a:r>
          </a:p>
          <a:p>
            <a:pPr>
              <a:buNone/>
            </a:pPr>
            <a:r>
              <a:rPr lang="ru-RU" dirty="0" smtClean="0"/>
              <a:t>     E75 — Нарушения обмена </a:t>
            </a:r>
            <a:r>
              <a:rPr lang="ru-RU" dirty="0" err="1" smtClean="0"/>
              <a:t>сфинголипидов</a:t>
            </a:r>
            <a:r>
              <a:rPr lang="ru-RU" dirty="0" smtClean="0"/>
              <a:t> и другие</a:t>
            </a:r>
          </a:p>
          <a:p>
            <a:pPr>
              <a:buNone/>
            </a:pPr>
            <a:r>
              <a:rPr lang="ru-RU" dirty="0" smtClean="0"/>
              <a:t>     болезни накопления липидов</a:t>
            </a:r>
          </a:p>
          <a:p>
            <a:pPr>
              <a:buNone/>
            </a:pPr>
            <a:r>
              <a:rPr lang="ru-RU" dirty="0" smtClean="0"/>
              <a:t>    Е75.2 – Другие </a:t>
            </a:r>
            <a:r>
              <a:rPr lang="ru-RU" dirty="0" err="1" smtClean="0"/>
              <a:t>сфинголипидозы</a:t>
            </a:r>
            <a:r>
              <a:rPr lang="ru-RU" dirty="0" smtClean="0"/>
              <a:t>:</a:t>
            </a:r>
          </a:p>
          <a:p>
            <a:r>
              <a:rPr lang="ru-RU" dirty="0" smtClean="0"/>
              <a:t>-Фабри</a:t>
            </a:r>
          </a:p>
          <a:p>
            <a:r>
              <a:rPr lang="ru-RU" dirty="0" smtClean="0"/>
              <a:t>-Гоше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Краббе</a:t>
            </a:r>
            <a:endParaRPr lang="ru-RU" dirty="0" smtClean="0"/>
          </a:p>
          <a:p>
            <a:r>
              <a:rPr lang="ru-RU" dirty="0" smtClean="0"/>
              <a:t>-</a:t>
            </a:r>
            <a:r>
              <a:rPr lang="ru-RU" dirty="0" err="1" smtClean="0"/>
              <a:t>Нимана-Пика</a:t>
            </a:r>
            <a:endParaRPr lang="ru-RU" dirty="0" smtClean="0"/>
          </a:p>
          <a:p>
            <a:r>
              <a:rPr lang="ru-RU" dirty="0" smtClean="0"/>
              <a:t>-Синдром Фарбера</a:t>
            </a:r>
          </a:p>
          <a:p>
            <a:r>
              <a:rPr lang="ru-RU" dirty="0" smtClean="0"/>
              <a:t>-Метахроматическая </a:t>
            </a:r>
            <a:r>
              <a:rPr lang="ru-RU" dirty="0" err="1" smtClean="0"/>
              <a:t>лейкодистрофия</a:t>
            </a:r>
            <a:endParaRPr lang="ru-RU" dirty="0" smtClean="0"/>
          </a:p>
          <a:p>
            <a:r>
              <a:rPr lang="ru-RU" dirty="0" smtClean="0"/>
              <a:t>-Недостаточность </a:t>
            </a:r>
            <a:r>
              <a:rPr lang="ru-RU" dirty="0" err="1" smtClean="0"/>
              <a:t>сульфатазы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Стиптомы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1433" y="1263577"/>
            <a:ext cx="8472381" cy="5242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3182" y="1115280"/>
            <a:ext cx="8860665" cy="5742720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- Болезнь Фабри – прогрессирующее </a:t>
            </a:r>
            <a:r>
              <a:rPr lang="ru-RU" dirty="0" err="1" smtClean="0"/>
              <a:t>мультиорганное</a:t>
            </a:r>
            <a:r>
              <a:rPr lang="ru-RU" dirty="0" smtClean="0"/>
              <a:t>, </a:t>
            </a:r>
            <a:r>
              <a:rPr lang="ru-RU" dirty="0" err="1" smtClean="0"/>
              <a:t>жизнеугрожающее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состояние, встречающееся как у мужчин, так и у женщин, однако, редко</a:t>
            </a:r>
          </a:p>
          <a:p>
            <a:pPr>
              <a:buNone/>
            </a:pPr>
            <a:r>
              <a:rPr lang="ru-RU" dirty="0" smtClean="0"/>
              <a:t>диагностируемое.</a:t>
            </a:r>
          </a:p>
          <a:p>
            <a:r>
              <a:rPr lang="ru-RU" dirty="0" smtClean="0"/>
              <a:t>- У женщин может протекать не менее тяжело, чем у мужчин.</a:t>
            </a:r>
          </a:p>
          <a:p>
            <a:r>
              <a:rPr lang="ru-RU" dirty="0" smtClean="0"/>
              <a:t>- При диагностическом поиске должна исключаться в случаях: 1) почечной</a:t>
            </a:r>
          </a:p>
          <a:p>
            <a:pPr>
              <a:buNone/>
            </a:pPr>
            <a:r>
              <a:rPr lang="ru-RU" dirty="0" smtClean="0"/>
              <a:t>недостаточности, протеинурии и альбуминурии; 2) гипертрофии левого</a:t>
            </a:r>
          </a:p>
          <a:p>
            <a:pPr>
              <a:buNone/>
            </a:pPr>
            <a:r>
              <a:rPr lang="ru-RU" dirty="0" smtClean="0"/>
              <a:t>желудочка неизвестной этиологии; 3) криптогенном инсульте; 4)</a:t>
            </a:r>
          </a:p>
          <a:p>
            <a:pPr>
              <a:buNone/>
            </a:pPr>
            <a:r>
              <a:rPr lang="ru-RU" dirty="0" err="1" smtClean="0"/>
              <a:t>нейропатических</a:t>
            </a:r>
            <a:r>
              <a:rPr lang="ru-RU" dirty="0" smtClean="0"/>
              <a:t> болях; 5) желудочно-кишечном </a:t>
            </a:r>
            <a:r>
              <a:rPr lang="ru-RU" dirty="0" err="1" smtClean="0"/>
              <a:t>дистрессе</a:t>
            </a:r>
            <a:r>
              <a:rPr lang="ru-RU" dirty="0" smtClean="0"/>
              <a:t>; 6)</a:t>
            </a:r>
          </a:p>
          <a:p>
            <a:pPr>
              <a:buNone/>
            </a:pPr>
            <a:r>
              <a:rPr lang="ru-RU" dirty="0" smtClean="0"/>
              <a:t>непереносимости жары и холода; 7) особенно – при отягощенном семейном</a:t>
            </a:r>
          </a:p>
          <a:p>
            <a:pPr>
              <a:buNone/>
            </a:pPr>
            <a:r>
              <a:rPr lang="ru-RU" dirty="0" smtClean="0"/>
              <a:t>анамнезе</a:t>
            </a:r>
          </a:p>
          <a:p>
            <a:r>
              <a:rPr lang="ru-RU" dirty="0" smtClean="0"/>
              <a:t>- Более специфические симптомы – </a:t>
            </a:r>
            <a:r>
              <a:rPr lang="ru-RU" dirty="0" err="1" smtClean="0"/>
              <a:t>ангиокератома</a:t>
            </a:r>
            <a:r>
              <a:rPr lang="ru-RU" dirty="0" smtClean="0"/>
              <a:t> и помутнение роговицы</a:t>
            </a:r>
          </a:p>
          <a:p>
            <a:r>
              <a:rPr lang="ru-RU" dirty="0" smtClean="0"/>
              <a:t>- Диагностика: ферментная активность у мужчин и </a:t>
            </a:r>
            <a:r>
              <a:rPr lang="ru-RU" dirty="0" err="1" smtClean="0"/>
              <a:t>генотипирование</a:t>
            </a:r>
            <a:r>
              <a:rPr lang="ru-RU" dirty="0" smtClean="0"/>
              <a:t> у</a:t>
            </a:r>
          </a:p>
          <a:p>
            <a:pPr>
              <a:buNone/>
            </a:pPr>
            <a:r>
              <a:rPr lang="ru-RU" dirty="0" smtClean="0"/>
              <a:t>женщин</a:t>
            </a:r>
          </a:p>
          <a:p>
            <a:r>
              <a:rPr lang="ru-RU" dirty="0" smtClean="0"/>
              <a:t>- Семейный скрининг после подтверждения диагноза</a:t>
            </a:r>
          </a:p>
          <a:p>
            <a:r>
              <a:rPr lang="ru-RU" dirty="0" smtClean="0"/>
              <a:t>- Ранняя диагностика и раннее начало терапии критично для достижения</a:t>
            </a:r>
          </a:p>
          <a:p>
            <a:pPr>
              <a:buNone/>
            </a:pPr>
            <a:r>
              <a:rPr lang="ru-RU" dirty="0" smtClean="0"/>
              <a:t>терапевтических целей и замедления </a:t>
            </a:r>
            <a:r>
              <a:rPr lang="ru-RU" dirty="0" err="1" smtClean="0"/>
              <a:t>прогрессировани</a:t>
            </a:r>
            <a:endParaRPr lang="ru-RU" dirty="0" smtClean="0"/>
          </a:p>
          <a:p>
            <a:r>
              <a:rPr lang="ru-RU" dirty="0" smtClean="0"/>
              <a:t>- Возможна </a:t>
            </a:r>
            <a:r>
              <a:rPr lang="ru-RU" dirty="0" err="1" smtClean="0"/>
              <a:t>пренатальная</a:t>
            </a:r>
            <a:r>
              <a:rPr lang="ru-RU" dirty="0" smtClean="0"/>
              <a:t> диагностика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Диагностика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При подозрении на болезнь Фабри необходимы:</a:t>
            </a:r>
          </a:p>
          <a:p>
            <a:pPr>
              <a:buNone/>
            </a:pPr>
            <a:r>
              <a:rPr lang="ru-RU" dirty="0" smtClean="0"/>
              <a:t>- Определение ферментной активности </a:t>
            </a:r>
            <a:r>
              <a:rPr lang="ru-RU" dirty="0" err="1" smtClean="0"/>
              <a:t>α- галактозидазы</a:t>
            </a:r>
            <a:r>
              <a:rPr lang="ru-RU" dirty="0" smtClean="0"/>
              <a:t> A в лейкоцитах, плазме, сухих пятнах крови</a:t>
            </a:r>
          </a:p>
          <a:p>
            <a:pPr>
              <a:buNone/>
            </a:pPr>
            <a:r>
              <a:rPr lang="ru-RU" dirty="0" smtClean="0"/>
              <a:t>- Молекулярно-генетический анализ</a:t>
            </a:r>
          </a:p>
          <a:p>
            <a:pPr>
              <a:buNone/>
            </a:pPr>
            <a:r>
              <a:rPr lang="ru-RU" dirty="0" smtClean="0"/>
              <a:t>           Изменение ферментативной активности </a:t>
            </a:r>
            <a:r>
              <a:rPr lang="ru-RU" dirty="0" err="1" smtClean="0"/>
              <a:t>α </a:t>
            </a:r>
            <a:r>
              <a:rPr lang="ru-RU" dirty="0" smtClean="0"/>
              <a:t>- </a:t>
            </a:r>
            <a:r>
              <a:rPr lang="ru-RU" dirty="0" err="1" smtClean="0"/>
              <a:t>галактозидазы</a:t>
            </a:r>
            <a:r>
              <a:rPr lang="ru-RU" dirty="0" smtClean="0"/>
              <a:t> A в лейкоцитах является золотым стандартом диагностики болезни Фабри у мужчин. Однако у трети женщин с болезнью Фабри активность этого фермента может быть нормальной, поэтому надежно исключить или подтвердить диагноз позволяет только генетический тест.</a:t>
            </a:r>
          </a:p>
          <a:p>
            <a:pPr>
              <a:buNone/>
            </a:pPr>
            <a:r>
              <a:rPr lang="ru-RU" dirty="0" smtClean="0"/>
              <a:t>СКРИНИНГ :</a:t>
            </a:r>
          </a:p>
          <a:p>
            <a:pPr>
              <a:buNone/>
            </a:pPr>
            <a:r>
              <a:rPr lang="ru-RU" dirty="0" smtClean="0"/>
              <a:t>        В настоящее время скрининг среди новорожденных или других возрастных групп не проводится.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Лечение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Использование </a:t>
            </a:r>
            <a:r>
              <a:rPr lang="ru-RU" dirty="0" err="1" smtClean="0"/>
              <a:t>ферментозаместительной</a:t>
            </a:r>
            <a:r>
              <a:rPr lang="ru-RU" dirty="0" smtClean="0"/>
              <a:t> терапии (ФЗТ).</a:t>
            </a:r>
          </a:p>
          <a:p>
            <a:pPr>
              <a:buNone/>
            </a:pPr>
            <a:r>
              <a:rPr lang="ru-RU" dirty="0" smtClean="0"/>
              <a:t>Заместительная терапия </a:t>
            </a:r>
            <a:r>
              <a:rPr lang="ru-RU" dirty="0" err="1" smtClean="0"/>
              <a:t>рекомбинантными</a:t>
            </a:r>
            <a:r>
              <a:rPr lang="ru-RU" dirty="0" smtClean="0"/>
              <a:t> препаратами </a:t>
            </a:r>
            <a:r>
              <a:rPr lang="ru-RU" dirty="0" err="1" smtClean="0"/>
              <a:t>альфа-галактозидазы</a:t>
            </a:r>
            <a:r>
              <a:rPr lang="ru-RU" dirty="0" smtClean="0"/>
              <a:t> А используется с 2001 года. С этой целью применяют </a:t>
            </a:r>
            <a:r>
              <a:rPr lang="ru-RU" dirty="0" err="1" smtClean="0"/>
              <a:t>агалсидазу</a:t>
            </a:r>
            <a:r>
              <a:rPr lang="ru-RU" dirty="0" smtClean="0"/>
              <a:t> альфа (</a:t>
            </a:r>
            <a:r>
              <a:rPr lang="ru-RU" dirty="0" err="1" smtClean="0"/>
              <a:t>Реплагал</a:t>
            </a:r>
            <a:r>
              <a:rPr lang="ru-RU" dirty="0" smtClean="0"/>
              <a:t>, </a:t>
            </a:r>
            <a:r>
              <a:rPr lang="ru-RU" dirty="0" err="1" smtClean="0"/>
              <a:t>Shire</a:t>
            </a:r>
            <a:r>
              <a:rPr lang="ru-RU" dirty="0" smtClean="0"/>
              <a:t> </a:t>
            </a:r>
            <a:r>
              <a:rPr lang="ru-RU" dirty="0" err="1" smtClean="0"/>
              <a:t>Human</a:t>
            </a:r>
            <a:r>
              <a:rPr lang="ru-RU" dirty="0" smtClean="0"/>
              <a:t> </a:t>
            </a:r>
            <a:r>
              <a:rPr lang="ru-RU" dirty="0" err="1" smtClean="0"/>
              <a:t>Genetic</a:t>
            </a:r>
            <a:r>
              <a:rPr lang="ru-RU" dirty="0" smtClean="0"/>
              <a:t> </a:t>
            </a:r>
            <a:r>
              <a:rPr lang="ru-RU" dirty="0" err="1" smtClean="0"/>
              <a:t>Therapies</a:t>
            </a:r>
            <a:r>
              <a:rPr lang="ru-RU" dirty="0" smtClean="0"/>
              <a:t>) и </a:t>
            </a:r>
            <a:r>
              <a:rPr lang="ru-RU" dirty="0" err="1" smtClean="0"/>
              <a:t>агалсидазу</a:t>
            </a:r>
            <a:r>
              <a:rPr lang="ru-RU" dirty="0" smtClean="0"/>
              <a:t> бета (</a:t>
            </a:r>
            <a:r>
              <a:rPr lang="ru-RU" dirty="0" err="1" smtClean="0"/>
              <a:t>Фабразим</a:t>
            </a:r>
            <a:r>
              <a:rPr lang="ru-RU" dirty="0" smtClean="0"/>
              <a:t>, </a:t>
            </a:r>
            <a:r>
              <a:rPr lang="ru-RU" dirty="0" err="1" smtClean="0"/>
              <a:t>Genzyme</a:t>
            </a:r>
            <a:r>
              <a:rPr lang="ru-RU" dirty="0" smtClean="0"/>
              <a:t> </a:t>
            </a:r>
            <a:r>
              <a:rPr lang="ru-RU" dirty="0" err="1" smtClean="0"/>
              <a:t>Corporation</a:t>
            </a:r>
            <a:r>
              <a:rPr lang="ru-RU" dirty="0" smtClean="0"/>
              <a:t>), которые получают с помощью линий фибробластов кожи человека и яичников китайских хомяков, соответственно.</a:t>
            </a:r>
          </a:p>
          <a:p>
            <a:pPr>
              <a:buNone/>
            </a:pPr>
            <a:r>
              <a:rPr lang="ru-RU" dirty="0" smtClean="0"/>
              <a:t>Наряду с </a:t>
            </a:r>
            <a:r>
              <a:rPr lang="ru-RU" dirty="0" err="1" smtClean="0"/>
              <a:t>ферментзаместительной</a:t>
            </a:r>
            <a:r>
              <a:rPr lang="ru-RU" dirty="0" smtClean="0"/>
              <a:t> терапией проводится симптоматическое лечение. В зависимости от клинических проявлений и пораженных органов.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4400" dirty="0" smtClean="0"/>
              <a:t>Спасибо за внимание!</a:t>
            </a:r>
            <a:endParaRPr lang="ru-RU" sz="4400" dirty="0"/>
          </a:p>
        </p:txBody>
      </p:sp>
      <p:pic>
        <p:nvPicPr>
          <p:cNvPr id="25602" name="Picture 2" descr="http://risovach.ru/upload/2016/08/generator/1_121318880_orig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81047"/>
            <a:ext cx="3447393" cy="2641681"/>
          </a:xfrm>
          <a:prstGeom prst="rect">
            <a:avLst/>
          </a:prstGeom>
          <a:noFill/>
        </p:spPr>
      </p:pic>
      <p:pic>
        <p:nvPicPr>
          <p:cNvPr id="25604" name="Picture 4" descr="https://rebenkoved.ru/wp-content/uploads/2015/12/1430291803_zdorovyy_rebeno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200" y="3372367"/>
            <a:ext cx="3511001" cy="3117769"/>
          </a:xfrm>
          <a:prstGeom prst="rect">
            <a:avLst/>
          </a:prstGeom>
          <a:noFill/>
        </p:spPr>
      </p:pic>
      <p:pic>
        <p:nvPicPr>
          <p:cNvPr id="25606" name="Picture 6" descr="http://st1.diets.ru/data/cache/2013mar/27/20/1341034_19940-700x5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99637" y="1923393"/>
            <a:ext cx="2668321" cy="3962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513</TotalTime>
  <Words>1017</Words>
  <Application>Microsoft Office PowerPoint</Application>
  <PresentationFormat>Экран (4:3)</PresentationFormat>
  <Paragraphs>104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Calibri</vt:lpstr>
      <vt:lpstr>Tw Cen MT</vt:lpstr>
      <vt:lpstr>Tw Cen MT Condensed</vt:lpstr>
      <vt:lpstr>Wingdings 3</vt:lpstr>
      <vt:lpstr>Интеграл</vt:lpstr>
      <vt:lpstr>Презентация PowerPoint</vt:lpstr>
      <vt:lpstr>Историческая справка</vt:lpstr>
      <vt:lpstr>Определение</vt:lpstr>
      <vt:lpstr>Этиология </vt:lpstr>
      <vt:lpstr>Тип наследования</vt:lpstr>
      <vt:lpstr>Тип наследования</vt:lpstr>
      <vt:lpstr>Эпидемиология</vt:lpstr>
      <vt:lpstr>Патогенез болезни Фабри</vt:lpstr>
      <vt:lpstr>Патогенез болезни Фабри</vt:lpstr>
      <vt:lpstr>Классификация </vt:lpstr>
      <vt:lpstr>Стиптомы </vt:lpstr>
      <vt:lpstr>Итоги</vt:lpstr>
      <vt:lpstr>Диагностика </vt:lpstr>
      <vt:lpstr>Лечение </vt:lpstr>
      <vt:lpstr>Презентация PowerPoint</vt:lpstr>
    </vt:vector>
  </TitlesOfParts>
  <Company>PJSC "New Engineering Technologies"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Markasian, Pavel (KIEVH)</dc:creator>
  <cp:lastModifiedBy>Анастасия</cp:lastModifiedBy>
  <cp:revision>105</cp:revision>
  <dcterms:created xsi:type="dcterms:W3CDTF">2016-11-18T14:12:19Z</dcterms:created>
  <dcterms:modified xsi:type="dcterms:W3CDTF">2017-09-25T19:01:49Z</dcterms:modified>
</cp:coreProperties>
</file>