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3"/>
  </p:handoutMasterIdLst>
  <p:sldIdLst>
    <p:sldId id="256" r:id="rId2"/>
    <p:sldId id="261" r:id="rId3"/>
    <p:sldId id="267" r:id="rId4"/>
    <p:sldId id="265" r:id="rId5"/>
    <p:sldId id="269" r:id="rId6"/>
    <p:sldId id="263" r:id="rId7"/>
    <p:sldId id="268" r:id="rId8"/>
    <p:sldId id="264" r:id="rId9"/>
    <p:sldId id="266" r:id="rId10"/>
    <p:sldId id="270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1F1"/>
    <a:srgbClr val="003374"/>
    <a:srgbClr val="3A5896"/>
    <a:srgbClr val="385592"/>
    <a:srgbClr val="FFFFFF"/>
    <a:srgbClr val="173A8D"/>
    <a:srgbClr val="D6DEEA"/>
    <a:srgbClr val="9F9289"/>
    <a:srgbClr val="E2DEDB"/>
    <a:srgbClr val="1D3C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43" d="100"/>
          <a:sy n="143" d="100"/>
        </p:scale>
        <p:origin x="-714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44256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5" y="-1518"/>
            <a:ext cx="9146024" cy="6859518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-241300" y="1957022"/>
            <a:ext cx="4584032" cy="7883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dirty="0" err="1" smtClean="0">
                <a:ln w="0"/>
                <a:solidFill>
                  <a:schemeClr val="bg1">
                    <a:lumMod val="8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Прогерия</a:t>
            </a:r>
            <a:r>
              <a:rPr lang="ru-RU" sz="5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en-US" sz="5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4762500"/>
            <a:ext cx="30861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Выполнила :</a:t>
            </a:r>
          </a:p>
          <a:p>
            <a:r>
              <a:rPr lang="ru-RU" dirty="0" smtClean="0"/>
              <a:t>Студенка 5 курса</a:t>
            </a:r>
          </a:p>
          <a:p>
            <a:r>
              <a:rPr lang="ru-RU" dirty="0" smtClean="0"/>
              <a:t> І – го медицинского факультета , 1 группы</a:t>
            </a:r>
          </a:p>
          <a:p>
            <a:r>
              <a:rPr lang="ru-RU" dirty="0" err="1" smtClean="0"/>
              <a:t>Турута</a:t>
            </a:r>
            <a:r>
              <a:rPr lang="ru-RU" dirty="0" smtClean="0"/>
              <a:t> Диана Александровна</a:t>
            </a:r>
          </a:p>
          <a:p>
            <a:endParaRPr lang="ru-RU" dirty="0"/>
          </a:p>
        </p:txBody>
      </p:sp>
      <p:pic>
        <p:nvPicPr>
          <p:cNvPr id="10242" name="Picture 2" descr="Картинки по запросу прогерия новорожденный старич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1193800"/>
            <a:ext cx="5410200" cy="3263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1028700" y="533401"/>
            <a:ext cx="73152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err="1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Прогерия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(греч. </a:t>
            </a:r>
            <a:r>
              <a:rPr lang="ru-RU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progērōs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преждевременно состарившийся) — патологическое состояние, характеризующееся комплексом изменений кожи, внутренних органов, обусловленных преждевременным старением организма.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Стрелка вниз 29"/>
          <p:cNvSpPr/>
          <p:nvPr/>
        </p:nvSpPr>
        <p:spPr>
          <a:xfrm>
            <a:off x="2146300" y="2260600"/>
            <a:ext cx="1041400" cy="1066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>
            <a:off x="5994400" y="2209800"/>
            <a:ext cx="1092200" cy="990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1409700" y="3213099"/>
            <a:ext cx="2603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Детская </a:t>
            </a:r>
            <a:r>
              <a:rPr lang="ru-RU" dirty="0" err="1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прогерия</a:t>
            </a:r>
            <a:r>
              <a:rPr lang="ru-RU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 (синдром </a:t>
            </a:r>
            <a:r>
              <a:rPr lang="ru-RU" dirty="0" err="1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Гетчинсона</a:t>
            </a:r>
            <a:r>
              <a:rPr lang="ru-RU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Гилфорда</a:t>
            </a:r>
            <a:r>
              <a:rPr lang="ru-RU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) и</a:t>
            </a:r>
            <a:endParaRPr lang="ru-RU" dirty="0">
              <a:solidFill>
                <a:srgbClr val="F1F1F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591500" y="3257034"/>
            <a:ext cx="23230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Взрослая </a:t>
            </a:r>
            <a:r>
              <a:rPr lang="ru-RU" sz="2000" dirty="0" err="1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прогерия</a:t>
            </a:r>
            <a:r>
              <a:rPr lang="ru-RU" sz="2000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(синдром Вернера).</a:t>
            </a:r>
            <a:endParaRPr lang="ru-RU" sz="2000" dirty="0">
              <a:solidFill>
                <a:srgbClr val="F1F1F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4" descr="Картинки по запросу прогерия новорожденный старичо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9700" y="4144962"/>
            <a:ext cx="3955353" cy="2243138"/>
          </a:xfrm>
          <a:prstGeom prst="rect">
            <a:avLst/>
          </a:prstGeom>
          <a:noFill/>
        </p:spPr>
      </p:pic>
      <p:pic>
        <p:nvPicPr>
          <p:cNvPr id="9222" name="Picture 6" descr="https://static.medportal.ru/pic/mednovosti/news/2016/09/30/700baby/newborn3_500x3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975" y="4089399"/>
            <a:ext cx="3375025" cy="25312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Картинки по запросу прогерия новорожденный старичо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400" y="1684337"/>
            <a:ext cx="2628900" cy="2269288"/>
          </a:xfrm>
          <a:prstGeom prst="rect">
            <a:avLst/>
          </a:prstGeom>
          <a:noFill/>
        </p:spPr>
      </p:pic>
      <p:pic>
        <p:nvPicPr>
          <p:cNvPr id="2050" name="Picture 2" descr="Картинки по запросу прогерия новорожденный старич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4701" y="3492499"/>
            <a:ext cx="2019300" cy="3365501"/>
          </a:xfrm>
          <a:prstGeom prst="rect">
            <a:avLst/>
          </a:prstGeom>
          <a:noFill/>
        </p:spPr>
      </p:pic>
      <p:sp>
        <p:nvSpPr>
          <p:cNvPr id="29" name="Прямоугольник 28"/>
          <p:cNvSpPr/>
          <p:nvPr/>
        </p:nvSpPr>
        <p:spPr>
          <a:xfrm>
            <a:off x="1193800" y="292100"/>
            <a:ext cx="69977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1F1F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Детская </a:t>
            </a:r>
            <a:r>
              <a:rPr lang="ru-RU" sz="4400" b="1" dirty="0" err="1" smtClean="0">
                <a:solidFill>
                  <a:srgbClr val="F1F1F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прогерия</a:t>
            </a:r>
            <a:r>
              <a:rPr lang="ru-RU" sz="4400" b="1" dirty="0" smtClean="0">
                <a:solidFill>
                  <a:srgbClr val="F1F1F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4400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синдром </a:t>
            </a:r>
            <a:r>
              <a:rPr lang="ru-RU" sz="4400" dirty="0" err="1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Гетчинсона</a:t>
            </a:r>
            <a:r>
              <a:rPr lang="ru-RU" sz="4400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4400" dirty="0" err="1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Гилфорда</a:t>
            </a:r>
            <a:r>
              <a:rPr lang="ru-RU" sz="4400" dirty="0" smtClean="0">
                <a:solidFill>
                  <a:srgbClr val="F1F1F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4400" b="1" dirty="0" smtClean="0">
                <a:solidFill>
                  <a:srgbClr val="F1F1F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400" b="1" dirty="0" smtClean="0">
              <a:solidFill>
                <a:srgbClr val="F1F1F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581400" y="17644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большинстве случаев встречается спорадически, в нескольких семьях зарегистрирована у сибсов, в т.ч. от кровнородственных браков, что свидетельствует о возможности аутосомно-рецессивного типа наследования.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169577" y="3949700"/>
            <a:ext cx="444052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клетках кожи больных обнаружены нарушения репарации ДНК и клонирования фибробластов, а также атрофические изменения эпидермиса и дермы, исчезновение подкожной клетчатки. Хотя детская П. может быть врожденной, у большинства больных клиническими признаки проявляются обычно на 2—3-м году жизни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AutoShape 4" descr="Картинки по запросу прогерия новорожденный старич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Картинки по запросу прогерия новорожденный старич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6" name="AutoShape 8" descr="Картинки по запросу прогерия новорожденный старич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0" name="Picture 12" descr="Картинки по запросу прогерия новорожденный старичо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9274" y="3678236"/>
            <a:ext cx="2188059" cy="26971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watafak.ru/uploads/posts/2017-08/thumbs/15041118322ef56e978420a7488e76ce0337d583a4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1701" y="0"/>
            <a:ext cx="2578100" cy="2086278"/>
          </a:xfrm>
          <a:prstGeom prst="rect">
            <a:avLst/>
          </a:prstGeom>
          <a:noFill/>
        </p:spPr>
      </p:pic>
      <p:pic>
        <p:nvPicPr>
          <p:cNvPr id="4106" name="Picture 10" descr="http://vi-terra.ru/media/k2/items/cache/9b8bb3eb74bd3cd97bb3679c60950d61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114271" cy="2468563"/>
          </a:xfrm>
          <a:prstGeom prst="rect">
            <a:avLst/>
          </a:prstGeom>
          <a:noFill/>
        </p:spPr>
      </p:pic>
      <p:pic>
        <p:nvPicPr>
          <p:cNvPr id="4108" name="Picture 12" descr="http://media.gettyimages.com/photos/4yearold-boy-bayezid-hossain-who-has-the-premature-ageing-condition-picture-id586400046?s=594x59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9800" y="2273300"/>
            <a:ext cx="1854200" cy="2781300"/>
          </a:xfrm>
          <a:prstGeom prst="rect">
            <a:avLst/>
          </a:prstGeom>
          <a:noFill/>
        </p:spPr>
      </p:pic>
      <p:pic>
        <p:nvPicPr>
          <p:cNvPr id="4102" name="Picture 6" descr="http://www.age40.ru/img/proger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0916" y="0"/>
            <a:ext cx="1843084" cy="25527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8150" y="296656"/>
            <a:ext cx="5645150" cy="1049544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Взрослая </a:t>
            </a:r>
            <a:r>
              <a:rPr lang="ru-RU" b="1" dirty="0" err="1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прогерия</a:t>
            </a:r>
            <a:endParaRPr lang="en-US" b="1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0" y="2527300"/>
            <a:ext cx="745490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Синдром Вернера (</a:t>
            </a:r>
            <a:r>
              <a:rPr lang="ru-RU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син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ru-RU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прогерия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взрослых) - редкое аутосомно-рецессивное заболевание, генный локус - 8р12-р11.</a:t>
            </a:r>
          </a:p>
          <a:p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Взрослого человека заболевание может неожиданно настигнуть в возрасте от 14-15 до 18 лет. Больной начинает терять в весе, отставать в росте, седеть и постепенно лысеет (прогрессирующая </a:t>
            </a:r>
            <a:r>
              <a:rPr lang="ru-RU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алопеция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 Кожа заболевшего </a:t>
            </a:r>
            <a:r>
              <a:rPr lang="ru-RU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прогерией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истончается, теряет все краски, приобретая нездоровый бледный оттенок. Под ней хорошо различима сетка кровеносных сосудов, подкожный жир и мышцы полностью атрофируются, поэтому руки и ноги кажутся очень худыми.</a:t>
            </a:r>
          </a:p>
          <a:p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 больных, перешагнувших 30-летний рубеж, оба глазных яблока поражает катаракта, слабеет голос, кожа над выступами костей грубеет и покрывается язвами.  </a:t>
            </a:r>
          </a:p>
          <a:p>
            <a:endParaRPr lang="ru-RU" sz="1200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mirsovetov.ru/images/4059/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6647" y="5054600"/>
            <a:ext cx="1867352" cy="18034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0" name="Picture 8" descr="http://cdn.thestorypedia.com/images/2017/04/1493037223_11amitabh-lessons6_1.jpg?v=1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2700" y="0"/>
            <a:ext cx="3038205" cy="2324227"/>
          </a:xfrm>
          <a:prstGeom prst="rect">
            <a:avLst/>
          </a:prstGeom>
          <a:noFill/>
        </p:spPr>
      </p:pic>
      <p:pic>
        <p:nvPicPr>
          <p:cNvPr id="23558" name="Picture 6" descr="https://s1-ssl.dmcdn.net/DaaLn/1280x720-ya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6900" y="4571999"/>
            <a:ext cx="3675273" cy="206734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76697" y="2056686"/>
            <a:ext cx="42418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Низкий рост, лунообразное лицо, нос, напоминающий птичий клюв, узкий рот, резко выступающий вперед подбородок, плотное тело и тонкие сухие конечности, обезображенные многочисленными пигментными пятнами. Болезнь бесцеремонно вмешивается в разнообразные системы организма: нарушается работа потовых и сальных желез, искажена нормальная деятельность </a:t>
            </a:r>
            <a:r>
              <a:rPr lang="ru-RU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сердечно-сосудистой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системы, организм страдает от </a:t>
            </a:r>
            <a:r>
              <a:rPr lang="ru-RU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кальцификации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остеопороза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эрозивных </a:t>
            </a:r>
            <a:r>
              <a:rPr lang="ru-RU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остеоартритов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В отличие о маленьких пациентов, у взрослых болезнь пагубно влияет и на интеллектуальные способности.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37200" y="3164681"/>
            <a:ext cx="36068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Около 10% больных к сорока годам сталкиваются с такими страшными заболеваниями, как саркома, </a:t>
            </a:r>
            <a:r>
              <a:rPr lang="ru-RU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рак молочной железы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астроцитома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меланома. Развивается онкология на фоне сахарного диабета и нарушенных функций паращитовидных желез. Непосредственной причиной смерти больных </a:t>
            </a:r>
            <a:r>
              <a:rPr lang="ru-RU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прогерией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большинстве случаев являются злокачественные опухоли и </a:t>
            </a:r>
            <a:r>
              <a:rPr lang="ru-RU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сердечно-сосудистые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патологии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3554" name="Picture 2" descr="http://dictat.net/assets/templates/img/2500/dictat_f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0" y="0"/>
            <a:ext cx="3746500" cy="2641600"/>
          </a:xfrm>
          <a:prstGeom prst="rect">
            <a:avLst/>
          </a:prstGeom>
          <a:noFill/>
        </p:spPr>
      </p:pic>
      <p:pic>
        <p:nvPicPr>
          <p:cNvPr id="23556" name="Picture 4" descr="http://repin.info/sites/default/files/pages/71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7432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aranormal-news.ru/_nw/0/s778997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3697358" cy="2544417"/>
          </a:xfrm>
          <a:prstGeom prst="rect">
            <a:avLst/>
          </a:prstGeom>
          <a:noFill/>
        </p:spPr>
      </p:pic>
      <p:sp>
        <p:nvSpPr>
          <p:cNvPr id="29" name="Прямоугольник 28"/>
          <p:cNvSpPr/>
          <p:nvPr/>
        </p:nvSpPr>
        <p:spPr>
          <a:xfrm>
            <a:off x="3631096" y="0"/>
            <a:ext cx="4797287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Резко умедляется рост ребенка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Отмечаются атрофические изменения дермы, подкожной клетчатки, особенно на лице, конечностях.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Кожа истончается, становится сухой, морщинистой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туловище могут быть 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склеродермоподобные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очаги, участки гиперпигментации.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Сквозь истонченную кожу просвечивают вены.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Внешний вид больного: большая голова, лобные бугры выступают над маленьким заостренным («птичьим») лицом с клювовидным носом, нижняя челюсть недоразвита.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Атрофия мышц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Дистрофические процессы в 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зубах,волосах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ногтях;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Отмечаются изменения костно-суставного аппарата, миокарда.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Гипоплазия половых органов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Нарушение жирового обмена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Помутнение хрусталика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Атеросклероз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 descr="http://paranormal-news.ru/_nw/0/s24868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39617"/>
            <a:ext cx="3684104" cy="2498548"/>
          </a:xfrm>
          <a:prstGeom prst="rect">
            <a:avLst/>
          </a:prstGeom>
          <a:noFill/>
        </p:spPr>
      </p:pic>
      <p:pic>
        <p:nvPicPr>
          <p:cNvPr id="6150" name="Picture 6" descr="http://paranormal-news.ru/_nw/0/225392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94020"/>
            <a:ext cx="3684104" cy="2363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aranormal-news.ru/_nw/0/s902555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95624"/>
            <a:ext cx="3810000" cy="3762376"/>
          </a:xfrm>
          <a:prstGeom prst="rect">
            <a:avLst/>
          </a:prstGeom>
          <a:noFill/>
        </p:spPr>
      </p:pic>
      <p:pic>
        <p:nvPicPr>
          <p:cNvPr id="1028" name="Picture 4" descr="http://paranormal-news.ru/_nw/0/s864572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5200" y="0"/>
            <a:ext cx="3098800" cy="3481798"/>
          </a:xfrm>
          <a:prstGeom prst="rect">
            <a:avLst/>
          </a:prstGeom>
          <a:noFill/>
        </p:spPr>
      </p:pic>
      <p:sp>
        <p:nvSpPr>
          <p:cNvPr id="31" name="Прямоугольник 30"/>
          <p:cNvSpPr/>
          <p:nvPr/>
        </p:nvSpPr>
        <p:spPr>
          <a:xfrm>
            <a:off x="4000500" y="3380125"/>
            <a:ext cx="47498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сегодняшний день генная мутация идентифицирована и существуют специальные программы диагностического тестирования, разработанные исследовательским фондом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прогерии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данный момент имеется возможность подтвердить определенные мутации в гене или генетические изменения, приводящие к СХГП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066800" y="22893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Мутации в гене LMNA приводит к синдрому детской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прогерии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Именно данный ген вырабатывает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ламин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белка, способствующий удержанию ядра клетки. Ученые считают, что дефектный белок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ламин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приводит к нестабильности ядер клеток, что способствует раннему старению.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485900" y="2451100"/>
            <a:ext cx="4457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Диагностика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4310" y="296656"/>
            <a:ext cx="7869890" cy="998742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Профилактика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66800" y="1231900"/>
            <a:ext cx="61849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1.Во время беременности общаться за медико-генетической консультацией при наличии любой врожденной патологии, наследственного заболевания в генеалогическом древе и отягощающих стигм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2.Консультации эндокринолога, терапевта и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артролога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при рождении ребенка в семье, с встречающейся патологией.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Профилактика атеросклеротических осложнений, трофических язв, устранение сахарного диабета.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4.Заболевание врожденное ,обусловленное генетически.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122" name="Picture 2" descr="Диагностика прогер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9378" y="4597400"/>
            <a:ext cx="3513088" cy="2197100"/>
          </a:xfrm>
          <a:prstGeom prst="rect">
            <a:avLst/>
          </a:prstGeom>
          <a:noFill/>
        </p:spPr>
      </p:pic>
      <p:pic>
        <p:nvPicPr>
          <p:cNvPr id="5124" name="Picture 4" descr="Симптомы прогери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6075" y="4622800"/>
            <a:ext cx="2384425" cy="2235200"/>
          </a:xfrm>
          <a:prstGeom prst="rect">
            <a:avLst/>
          </a:prstGeom>
          <a:noFill/>
        </p:spPr>
      </p:pic>
      <p:pic>
        <p:nvPicPr>
          <p:cNvPr id="5126" name="Picture 6" descr="Симптомы прогери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04841"/>
            <a:ext cx="2565400" cy="22531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2456795"/>
            <a:ext cx="48514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Среди медицинской среды распространены скептические настроения по поводу излечения данной болезни. Но наука, в настоящее время, шагает семимильными шагами и постоянно предпринимаются попытки проникнуть в тайны этой страшной болезни. Например, обнаружение гена LNMA произошло в 2004 году благодаря ученым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Брунельского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университета.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Ходят мнения, что помочь при подобном синдроме смогут те же средства, что и при лечении рака. Но, это все ограничивается одними предположениями.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Лечение же сегодня заключается в непрерывном уходе, особом питании, кардиологической помощи и физической терапии. При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прогерии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терапия носит скорее поддерживающий характер и направлена в основном на коррекцию изменений, наблюдающихся в тканях и органах больного.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выздоровления прогноз неутешительный - больные погибают от злокачественных новообразований и атеросклеротических осложнений.</a:t>
            </a:r>
          </a:p>
        </p:txBody>
      </p:sp>
      <p:pic>
        <p:nvPicPr>
          <p:cNvPr id="3074" name="Picture 2" descr="Лечение прогер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49700" cy="2433362"/>
          </a:xfrm>
          <a:prstGeom prst="rect">
            <a:avLst/>
          </a:prstGeom>
          <a:noFill/>
        </p:spPr>
      </p:pic>
      <p:sp>
        <p:nvSpPr>
          <p:cNvPr id="32" name="TextBox 31"/>
          <p:cNvSpPr txBox="1"/>
          <p:nvPr/>
        </p:nvSpPr>
        <p:spPr>
          <a:xfrm>
            <a:off x="3873500" y="304800"/>
            <a:ext cx="3898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Лечение</a:t>
            </a:r>
            <a:endParaRPr lang="ru-RU" sz="6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Прогер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0753" y="3860800"/>
            <a:ext cx="4133247" cy="2997200"/>
          </a:xfrm>
          <a:prstGeom prst="rect">
            <a:avLst/>
          </a:prstGeom>
          <a:noFill/>
        </p:spPr>
      </p:pic>
      <p:pic>
        <p:nvPicPr>
          <p:cNvPr id="3078" name="Picture 6" descr="Симптомы прогери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3559" y="1269999"/>
            <a:ext cx="4100441" cy="27308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apollolife.com/portals/0/images/progeria-i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0"/>
            <a:ext cx="3492500" cy="2619377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749300"/>
            <a:ext cx="5588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Применение минимальных доз Аспирина, которые могут обезопасить человека от возможного сердечного приступа или инсульта.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Применение прочих медикаментов, которые назначают индивидуально, исходя из состояния каждого отдельного пациента. Например, лекарства из группы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статинов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снижают повышенный уровень холестерина в крови, а так называемые антикоагулянты блокируют формирование тромбов.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Часто используют гормон роста, который «наращивает» рост и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вес.Использование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физиотерапевтических процедур, которые разрабатывают гнущиеся с трудом суставы, позволяя человеку не терять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активность.Удаление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молочных зубов.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Специфика заболевания способствует раннему прорезыванию постоянных зубов у детей, в то время как молочные очень быстро портятся, поэтому их нужно своевременно удалять.</a:t>
            </a:r>
          </a:p>
          <a:p>
            <a:endParaRPr lang="ru-RU" dirty="0"/>
          </a:p>
        </p:txBody>
      </p:sp>
      <p:pic>
        <p:nvPicPr>
          <p:cNvPr id="24580" name="Picture 4" descr="http://files.genetica-chaves.webnode.com/200000051-324d233469/Cl%C3%A1ud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2578100"/>
            <a:ext cx="3505200" cy="2676526"/>
          </a:xfrm>
          <a:prstGeom prst="rect">
            <a:avLst/>
          </a:prstGeom>
          <a:noFill/>
        </p:spPr>
      </p:pic>
      <p:pic>
        <p:nvPicPr>
          <p:cNvPr id="24582" name="Picture 6" descr="http://paranormal-news.ru/_nw/0/s9740369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26100" y="4724400"/>
            <a:ext cx="3517900" cy="213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7350" y="461756"/>
            <a:ext cx="5924550" cy="1532144"/>
          </a:xfrm>
        </p:spPr>
        <p:txBody>
          <a:bodyPr/>
          <a:lstStyle/>
          <a:p>
            <a:r>
              <a:rPr lang="ru-RU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 !!!</a:t>
            </a:r>
            <a:endParaRPr lang="en-US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://www.colors.life/upload/blogs/3c/4c/3c4c6e622b6d7fa293e586617e86f9c9_RSZ_6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4275" y="2417762"/>
            <a:ext cx="6572250" cy="34385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538</TotalTime>
  <Words>666</Words>
  <Application>Microsoft Office PowerPoint</Application>
  <PresentationFormat>Экран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Взрослая прогерия</vt:lpstr>
      <vt:lpstr>Презентация PowerPoint</vt:lpstr>
      <vt:lpstr>Презентация PowerPoint</vt:lpstr>
      <vt:lpstr>Презентация PowerPoint</vt:lpstr>
      <vt:lpstr>Профилактика</vt:lpstr>
      <vt:lpstr>Презентация PowerPoint</vt:lpstr>
      <vt:lpstr>Презентация PowerPoint</vt:lpstr>
      <vt:lpstr>Спасибо за внимание !!!</vt:lpstr>
    </vt:vector>
  </TitlesOfParts>
  <Company>PJSC "New Engineering Technologies"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Адм</cp:lastModifiedBy>
  <cp:revision>112</cp:revision>
  <dcterms:created xsi:type="dcterms:W3CDTF">2016-11-18T14:12:19Z</dcterms:created>
  <dcterms:modified xsi:type="dcterms:W3CDTF">2017-09-27T07:02:37Z</dcterms:modified>
</cp:coreProperties>
</file>