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2" r:id="rId6"/>
    <p:sldId id="261" r:id="rId7"/>
    <p:sldId id="263" r:id="rId8"/>
    <p:sldId id="264" r:id="rId9"/>
    <p:sldId id="265" r:id="rId10"/>
    <p:sldId id="268" r:id="rId11"/>
    <p:sldId id="266" r:id="rId12"/>
    <p:sldId id="269" r:id="rId13"/>
    <p:sldId id="257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B3A35"/>
    <a:srgbClr val="8A2826"/>
    <a:srgbClr val="9B4943"/>
    <a:srgbClr val="A0B4CC"/>
    <a:srgbClr val="A4B4C6"/>
    <a:srgbClr val="374D67"/>
    <a:srgbClr val="6E8CB2"/>
    <a:srgbClr val="D7C2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dna title templa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339850"/>
            <a:ext cx="7772400" cy="1470025"/>
          </a:xfrm>
          <a:effectLst/>
        </p:spPr>
        <p:txBody>
          <a:bodyPr anchor="b"/>
          <a:lstStyle>
            <a:lvl1pPr algn="ctr">
              <a:defRPr sz="4000" b="1"/>
            </a:lvl1pPr>
          </a:lstStyle>
          <a:p>
            <a:r>
              <a:rPr lang="ru-RU" smtClean="0"/>
              <a:t>Образец заголовка</a:t>
            </a:r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852738"/>
            <a:ext cx="6400800" cy="792162"/>
          </a:xfrm>
        </p:spPr>
        <p:txBody>
          <a:bodyPr anchor="ctr"/>
          <a:lstStyle>
            <a:lvl1pPr marL="0" indent="0" algn="ctr">
              <a:buFontTx/>
              <a:buNone/>
              <a:defRPr sz="28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 smtClean="0"/>
              <a:t>Образец подзаголовка</a:t>
            </a:r>
            <a:endParaRPr lang="en-GB"/>
          </a:p>
        </p:txBody>
      </p:sp>
      <p:sp>
        <p:nvSpPr>
          <p:cNvPr id="3084" name="Rectangle 12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086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82E9C05-50A7-4239-BF44-7D9F5CBEB5E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>
        <p:tmplLst>
          <p:tmpl lvl="1">
            <p:tnLst>
              <p:par>
                <p:cTn presetID="47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07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07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07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A7D69B-D2CB-4442-8A7D-193941E71F8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83F29F-AFDA-40D0-84BD-4D3C23AB2C9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0650" y="862013"/>
            <a:ext cx="4378325" cy="5400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1375" y="862013"/>
            <a:ext cx="4379913" cy="5400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F30F76-5F94-4694-AD2A-FB53E83986D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522D77-5B41-46EB-BDEA-077BB397470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6B8D86-BF12-46D7-AABE-9D654B39C99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5E4432-A3AA-4E6E-9FED-CCE3CA56AE4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C77298-9345-40F8-ABE9-74821DEC230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F32B43-617A-4F10-BC51-B1A4988F35E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38627E-278E-4494-873F-6AA4732D6C2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04025" y="115888"/>
            <a:ext cx="2227263" cy="6146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0650" y="115888"/>
            <a:ext cx="6530975" cy="6146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A9F653-8CA3-4687-92F5-11059CE5565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dna template 2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0650" y="862013"/>
            <a:ext cx="8910638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GB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0650" y="63373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08225" y="6337300"/>
            <a:ext cx="453548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97688" y="63373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6BAFDB9-CDD3-40FB-A8E4-A88269028184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0650" y="115888"/>
            <a:ext cx="8910638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accent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GB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Р Е Д К И Е </a:t>
            </a:r>
            <a:br>
              <a:rPr lang="ru-RU" dirty="0" smtClean="0"/>
            </a:br>
            <a:r>
              <a:rPr lang="ru-RU" dirty="0" smtClean="0"/>
              <a:t>генетические  заболевания</a:t>
            </a:r>
            <a:endParaRPr lang="ru-RU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71670" y="4214818"/>
            <a:ext cx="6400800" cy="792162"/>
          </a:xfrm>
        </p:spPr>
        <p:txBody>
          <a:bodyPr/>
          <a:lstStyle/>
          <a:p>
            <a:r>
              <a:rPr lang="ru-RU" dirty="0" smtClean="0"/>
              <a:t>Подготовила: студентка 5 курса</a:t>
            </a:r>
          </a:p>
          <a:p>
            <a:r>
              <a:rPr lang="ru-RU" dirty="0" smtClean="0"/>
              <a:t> </a:t>
            </a:r>
            <a:r>
              <a:rPr lang="en-US" dirty="0" smtClean="0"/>
              <a:t>I</a:t>
            </a:r>
            <a:r>
              <a:rPr lang="ru-RU" dirty="0" smtClean="0"/>
              <a:t> медицинского факультета 1 группы</a:t>
            </a:r>
          </a:p>
          <a:p>
            <a:r>
              <a:rPr lang="ru-RU" dirty="0" smtClean="0"/>
              <a:t>Лола Наталия</a:t>
            </a:r>
            <a:endParaRPr lang="ru-RU" dirty="0"/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650" y="0"/>
            <a:ext cx="8910638" cy="100010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800" b="1" dirty="0" smtClean="0">
                <a:solidFill>
                  <a:srgbClr val="8A2826"/>
                </a:solidFill>
                <a:latin typeface="+mn-lt"/>
                <a:ea typeface="+mn-ea"/>
                <a:cs typeface="+mn-cs"/>
              </a:rPr>
              <a:t>Синдром   кошачьего   крика                                           или  синдром   </a:t>
            </a:r>
            <a:r>
              <a:rPr lang="ru-RU" sz="2800" b="1" dirty="0" err="1" smtClean="0">
                <a:solidFill>
                  <a:srgbClr val="8A2826"/>
                </a:solidFill>
                <a:latin typeface="+mn-lt"/>
                <a:ea typeface="+mn-ea"/>
                <a:cs typeface="+mn-cs"/>
              </a:rPr>
              <a:t>Лежена</a:t>
            </a:r>
            <a:endParaRPr lang="ru-RU" sz="2800" b="1" dirty="0">
              <a:solidFill>
                <a:srgbClr val="8A2826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00108"/>
            <a:ext cx="8910638" cy="1500198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Вероятность  возникновения 1 к 50 тысячам. Редкое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генетическое заболевание, спровоцированное отсутствием короткого плеча пятой хромосомы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</p:txBody>
      </p:sp>
      <p:pic>
        <p:nvPicPr>
          <p:cNvPr id="6146" name="Picture 2" descr="C:\Users\Оля\Desktop\Генетик\slide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214554"/>
            <a:ext cx="8858312" cy="4500594"/>
          </a:xfrm>
          <a:prstGeom prst="rect">
            <a:avLst/>
          </a:prstGeom>
          <a:noFill/>
          <a:ln w="38100">
            <a:solidFill>
              <a:srgbClr val="9B4943"/>
            </a:solidFill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3357562"/>
            <a:ext cx="2796700" cy="328612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650" y="0"/>
            <a:ext cx="8910638" cy="71435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b="1" dirty="0" smtClean="0">
                <a:solidFill>
                  <a:srgbClr val="8A2826"/>
                </a:solidFill>
                <a:latin typeface="+mn-lt"/>
                <a:ea typeface="+mn-ea"/>
                <a:cs typeface="+mn-cs"/>
              </a:rPr>
              <a:t>Синдром   кошачьего   крика  или  синдром   </a:t>
            </a:r>
            <a:r>
              <a:rPr lang="ru-RU" b="1" dirty="0" err="1" smtClean="0">
                <a:solidFill>
                  <a:srgbClr val="8A2826"/>
                </a:solidFill>
                <a:latin typeface="+mn-lt"/>
                <a:ea typeface="+mn-ea"/>
                <a:cs typeface="+mn-cs"/>
              </a:rPr>
              <a:t>Лежена</a:t>
            </a:r>
            <a:endParaRPr lang="ru-RU" b="1" dirty="0">
              <a:solidFill>
                <a:srgbClr val="8A2826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42918"/>
            <a:ext cx="4500562" cy="4405324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Гортань у рожденных с таким синдромом детей имеет специфическое анатомическое строение, по причине которого плач новорожденного напоминает кошачье мяуканье. </a:t>
            </a:r>
          </a:p>
        </p:txBody>
      </p:sp>
      <p:pic>
        <p:nvPicPr>
          <p:cNvPr id="8195" name="Picture 3" descr="C:\Users\Оля\Desktop\Генетик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80546" y="785794"/>
            <a:ext cx="4663454" cy="607220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650" y="0"/>
            <a:ext cx="8910638" cy="71435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b="1" dirty="0" smtClean="0">
                <a:solidFill>
                  <a:srgbClr val="8A2826"/>
                </a:solidFill>
                <a:latin typeface="+mn-lt"/>
                <a:ea typeface="+mn-ea"/>
                <a:cs typeface="+mn-cs"/>
              </a:rPr>
              <a:t>Синдром   кошачьего   крика  или  синдром   </a:t>
            </a:r>
            <a:r>
              <a:rPr lang="ru-RU" b="1" dirty="0" err="1" smtClean="0">
                <a:solidFill>
                  <a:srgbClr val="8A2826"/>
                </a:solidFill>
                <a:latin typeface="+mn-lt"/>
                <a:ea typeface="+mn-ea"/>
                <a:cs typeface="+mn-cs"/>
              </a:rPr>
              <a:t>Лежена</a:t>
            </a:r>
            <a:endParaRPr lang="ru-RU" b="1" dirty="0">
              <a:solidFill>
                <a:srgbClr val="8A2826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714356"/>
            <a:ext cx="5857916" cy="4405324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Типичные проявления болезни :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характерный плач ребенка;</a:t>
            </a:r>
          </a:p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изменение формы головы;</a:t>
            </a:r>
          </a:p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характерная форма глаз и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                                    ушных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раковин;</a:t>
            </a:r>
          </a:p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недоразвитие нижней челюсти;</a:t>
            </a:r>
          </a:p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низкий вес тела;</a:t>
            </a:r>
          </a:p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дефекты развития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                    пальцев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;</a:t>
            </a:r>
          </a:p>
          <a:p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косолапость.</a:t>
            </a:r>
          </a:p>
          <a:p>
            <a:pPr>
              <a:buNone/>
            </a:pP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7171" name="Picture 3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8" y="714356"/>
            <a:ext cx="3234469" cy="4071966"/>
          </a:xfrm>
          <a:prstGeom prst="rect">
            <a:avLst/>
          </a:prstGeom>
          <a:noFill/>
        </p:spPr>
      </p:pic>
      <p:pic>
        <p:nvPicPr>
          <p:cNvPr id="7173" name="Picture 5" descr="http://subject.com.ua/biology/medical/medical.files/image15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3468994"/>
            <a:ext cx="2786082" cy="3399237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1" descr="C:\Users\Оля\Desktop\Генетик\slide_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650" y="0"/>
            <a:ext cx="8910638" cy="71435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b="1" dirty="0" smtClean="0">
                <a:solidFill>
                  <a:srgbClr val="8A2826"/>
                </a:solidFill>
                <a:latin typeface="+mn-lt"/>
                <a:ea typeface="+mn-ea"/>
                <a:cs typeface="+mn-cs"/>
              </a:rPr>
              <a:t>Синдром   кошачьего   крика  или  синдром   </a:t>
            </a:r>
            <a:r>
              <a:rPr lang="ru-RU" b="1" dirty="0" err="1" smtClean="0">
                <a:solidFill>
                  <a:srgbClr val="8A2826"/>
                </a:solidFill>
                <a:latin typeface="+mn-lt"/>
                <a:ea typeface="+mn-ea"/>
                <a:cs typeface="+mn-cs"/>
              </a:rPr>
              <a:t>Лежена</a:t>
            </a:r>
            <a:endParaRPr lang="ru-RU" b="1" dirty="0">
              <a:solidFill>
                <a:srgbClr val="8A2826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14282" y="714356"/>
            <a:ext cx="521497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         Сопутствующие заболевания :</a:t>
            </a:r>
          </a:p>
          <a:p>
            <a:pPr>
              <a:buFont typeface="Wingdings" pitchFamily="2" charset="2"/>
              <a:buChar char="Ø"/>
            </a:pPr>
            <a:r>
              <a:rPr lang="ru-RU" sz="2000" b="1" dirty="0" smtClean="0"/>
              <a:t> Врожденные </a:t>
            </a:r>
            <a:r>
              <a:rPr lang="ru-RU" sz="2000" b="1" dirty="0"/>
              <a:t>пороки сердца</a:t>
            </a:r>
            <a:endParaRPr lang="ru-RU" sz="2000" b="1" dirty="0" smtClean="0"/>
          </a:p>
          <a:p>
            <a:pPr>
              <a:buFont typeface="Wingdings" pitchFamily="2" charset="2"/>
              <a:buChar char="Ø"/>
            </a:pPr>
            <a:r>
              <a:rPr lang="ru-RU" sz="2000" b="1" dirty="0" smtClean="0"/>
              <a:t> Пониженный </a:t>
            </a:r>
            <a:r>
              <a:rPr lang="ru-RU" sz="2000" b="1" dirty="0"/>
              <a:t>мышечный </a:t>
            </a:r>
            <a:r>
              <a:rPr lang="ru-RU" sz="2000" b="1" dirty="0" smtClean="0"/>
              <a:t>тонус</a:t>
            </a:r>
          </a:p>
          <a:p>
            <a:pPr>
              <a:buFont typeface="Wingdings" pitchFamily="2" charset="2"/>
              <a:buChar char="Ø"/>
            </a:pPr>
            <a:r>
              <a:rPr lang="ru-RU" sz="2000" b="1" dirty="0" smtClean="0"/>
              <a:t> Нарушение </a:t>
            </a:r>
            <a:r>
              <a:rPr lang="ru-RU" sz="2000" b="1" dirty="0"/>
              <a:t>координации </a:t>
            </a:r>
            <a:r>
              <a:rPr lang="ru-RU" sz="2000" b="1" dirty="0" smtClean="0"/>
              <a:t>движений</a:t>
            </a:r>
          </a:p>
          <a:p>
            <a:pPr>
              <a:buFont typeface="Wingdings" pitchFamily="2" charset="2"/>
              <a:buChar char="Ø"/>
            </a:pPr>
            <a:r>
              <a:rPr lang="ru-RU" sz="2000" b="1" dirty="0" smtClean="0"/>
              <a:t> Запоры</a:t>
            </a:r>
          </a:p>
          <a:p>
            <a:pPr>
              <a:buFont typeface="Wingdings" pitchFamily="2" charset="2"/>
              <a:buChar char="Ø"/>
            </a:pPr>
            <a:r>
              <a:rPr lang="ru-RU" sz="2000" b="1" dirty="0" smtClean="0"/>
              <a:t> Проблемы </a:t>
            </a:r>
            <a:r>
              <a:rPr lang="ru-RU" sz="2000" b="1" dirty="0"/>
              <a:t>со </a:t>
            </a:r>
            <a:r>
              <a:rPr lang="ru-RU" sz="2000" b="1" dirty="0" smtClean="0"/>
              <a:t>зрением</a:t>
            </a:r>
          </a:p>
          <a:p>
            <a:pPr>
              <a:buFont typeface="Wingdings" pitchFamily="2" charset="2"/>
              <a:buChar char="Ø"/>
            </a:pPr>
            <a:r>
              <a:rPr lang="ru-RU" sz="2000" b="1" dirty="0" smtClean="0"/>
              <a:t> Грыжи</a:t>
            </a:r>
            <a:endParaRPr lang="ru-RU" sz="2000" b="1" dirty="0"/>
          </a:p>
        </p:txBody>
      </p:sp>
      <p:pic>
        <p:nvPicPr>
          <p:cNvPr id="19468" name="Picture 12" descr="Фото людей с синдромом кошачьего кр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269034"/>
            <a:ext cx="2928926" cy="3588966"/>
          </a:xfrm>
          <a:prstGeom prst="rect">
            <a:avLst/>
          </a:prstGeom>
          <a:noFill/>
        </p:spPr>
      </p:pic>
      <p:pic>
        <p:nvPicPr>
          <p:cNvPr id="19469" name="Picture 13" descr="C:\Users\Оля\Desktop\Генетик\slide_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154695">
            <a:off x="2786050" y="2786058"/>
            <a:ext cx="2818264" cy="3357562"/>
          </a:xfrm>
          <a:prstGeom prst="rect">
            <a:avLst/>
          </a:prstGeom>
          <a:noFill/>
        </p:spPr>
      </p:pic>
      <p:pic>
        <p:nvPicPr>
          <p:cNvPr id="19462" name="Picture 6" descr="Картинки по запросу синдром лежена кариотип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57775" y="857232"/>
            <a:ext cx="4086225" cy="5715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Фото людей с синдромом кошачьего кр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5653" y="1285860"/>
            <a:ext cx="4309190" cy="557214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650" y="0"/>
            <a:ext cx="8910638" cy="50004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b="1" dirty="0" smtClean="0">
                <a:solidFill>
                  <a:srgbClr val="8A2826"/>
                </a:solidFill>
                <a:latin typeface="+mn-lt"/>
                <a:ea typeface="+mn-ea"/>
                <a:cs typeface="+mn-cs"/>
              </a:rPr>
              <a:t>Синдром   кошачьего   крика  или  синдром   </a:t>
            </a:r>
            <a:r>
              <a:rPr lang="ru-RU" b="1" dirty="0" err="1" smtClean="0">
                <a:solidFill>
                  <a:srgbClr val="8A2826"/>
                </a:solidFill>
                <a:latin typeface="+mn-lt"/>
                <a:ea typeface="+mn-ea"/>
                <a:cs typeface="+mn-cs"/>
              </a:rPr>
              <a:t>Лежена</a:t>
            </a:r>
            <a:endParaRPr lang="ru-RU" b="1" dirty="0">
              <a:solidFill>
                <a:srgbClr val="8A2826"/>
              </a:solidFill>
            </a:endParaRPr>
          </a:p>
        </p:txBody>
      </p:sp>
      <p:pic>
        <p:nvPicPr>
          <p:cNvPr id="19460" name="Picture 4" descr="Картинки по запросу синдром лежена кариотип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40325" y="1071546"/>
            <a:ext cx="4303675" cy="5786454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14282" y="571480"/>
            <a:ext cx="87154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</a:t>
            </a:r>
            <a:r>
              <a:rPr lang="ru-RU" sz="2000" b="1" dirty="0" smtClean="0"/>
              <a:t>Специфического </a:t>
            </a:r>
            <a:r>
              <a:rPr lang="ru-RU" sz="2000" b="1" dirty="0"/>
              <a:t>лечения данного заболевания в настоящее время не существует.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650" y="0"/>
            <a:ext cx="8910638" cy="71435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b="1" dirty="0" smtClean="0">
                <a:solidFill>
                  <a:srgbClr val="8A2826"/>
                </a:solidFill>
                <a:latin typeface="+mn-lt"/>
                <a:ea typeface="+mn-ea"/>
                <a:cs typeface="+mn-cs"/>
              </a:rPr>
              <a:t>Синдром   кошачьего   крика  или  синдром   </a:t>
            </a:r>
            <a:r>
              <a:rPr lang="ru-RU" b="1" dirty="0" err="1" smtClean="0">
                <a:solidFill>
                  <a:srgbClr val="8A2826"/>
                </a:solidFill>
                <a:latin typeface="+mn-lt"/>
                <a:ea typeface="+mn-ea"/>
                <a:cs typeface="+mn-cs"/>
              </a:rPr>
              <a:t>Лежена</a:t>
            </a:r>
            <a:endParaRPr lang="ru-RU" b="1" dirty="0">
              <a:solidFill>
                <a:srgbClr val="8A2826"/>
              </a:solidFill>
            </a:endParaRPr>
          </a:p>
        </p:txBody>
      </p:sp>
      <p:pic>
        <p:nvPicPr>
          <p:cNvPr id="19458" name="Picture 2" descr="Картинки по запросу синдром лежена кариотип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1809421"/>
            <a:ext cx="5786446" cy="5048579"/>
          </a:xfrm>
          <a:prstGeom prst="rect">
            <a:avLst/>
          </a:prstGeom>
          <a:noFill/>
        </p:spPr>
      </p:pic>
      <p:pic>
        <p:nvPicPr>
          <p:cNvPr id="19464" name="Picture 8" descr="Похожее изображени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85926"/>
            <a:ext cx="4505648" cy="507207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642918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</a:t>
            </a:r>
            <a:r>
              <a:rPr lang="ru-RU" sz="2000" b="1" dirty="0" smtClean="0"/>
              <a:t>У </a:t>
            </a:r>
            <a:r>
              <a:rPr lang="ru-RU" sz="2000" b="1" dirty="0"/>
              <a:t>пациентов есть небольшие шансы дожить до взрослого возраста. Однако случаи, когда больные умирали в возрасте 40 – 50 лет, единичны</a:t>
            </a:r>
            <a:r>
              <a:rPr lang="ru-RU" sz="2000" b="1" dirty="0" smtClean="0"/>
              <a:t>. Менее 5% детей  доживает  до </a:t>
            </a:r>
            <a:r>
              <a:rPr lang="ru-RU" sz="2000" b="1" dirty="0"/>
              <a:t>18 – 25 </a:t>
            </a:r>
            <a:r>
              <a:rPr lang="ru-RU" sz="2000" b="1" dirty="0" smtClean="0"/>
              <a:t>лет.</a:t>
            </a:r>
            <a:endParaRPr lang="ru-RU" sz="2000" b="1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650" y="115888"/>
            <a:ext cx="8910638" cy="741344"/>
          </a:xfrm>
        </p:spPr>
        <p:txBody>
          <a:bodyPr/>
          <a:lstStyle/>
          <a:p>
            <a:pPr algn="ctr"/>
            <a:r>
              <a:rPr lang="ru-RU" sz="2800" b="1" dirty="0">
                <a:solidFill>
                  <a:srgbClr val="7B3A35"/>
                </a:solidFill>
              </a:rPr>
              <a:t>Синдром </a:t>
            </a:r>
            <a:r>
              <a:rPr lang="ru-RU" sz="2800" b="1" dirty="0" smtClean="0">
                <a:solidFill>
                  <a:srgbClr val="7B3A35"/>
                </a:solidFill>
              </a:rPr>
              <a:t> </a:t>
            </a:r>
            <a:r>
              <a:rPr lang="ru-RU" sz="2800" b="1" dirty="0" err="1" smtClean="0">
                <a:solidFill>
                  <a:srgbClr val="7B3A35"/>
                </a:solidFill>
              </a:rPr>
              <a:t>Тричера</a:t>
            </a:r>
            <a:r>
              <a:rPr lang="ru-RU" sz="2800" b="1" dirty="0" smtClean="0">
                <a:solidFill>
                  <a:srgbClr val="7B3A35"/>
                </a:solidFill>
              </a:rPr>
              <a:t>  </a:t>
            </a:r>
            <a:r>
              <a:rPr lang="ru-RU" sz="2800" b="1" dirty="0" smtClean="0">
                <a:solidFill>
                  <a:srgbClr val="7B3A35"/>
                </a:solidFill>
              </a:rPr>
              <a:t>- </a:t>
            </a:r>
            <a:r>
              <a:rPr lang="ru-RU" sz="2800" b="1" dirty="0" smtClean="0">
                <a:solidFill>
                  <a:srgbClr val="7B3A35"/>
                </a:solidFill>
              </a:rPr>
              <a:t>Коллинза</a:t>
            </a:r>
            <a:r>
              <a:rPr lang="ru-RU" sz="2800" b="1" dirty="0">
                <a:solidFill>
                  <a:srgbClr val="7B3A35"/>
                </a:solidFill>
              </a:rPr>
              <a:t/>
            </a:r>
            <a:br>
              <a:rPr lang="ru-RU" sz="2800" b="1" dirty="0">
                <a:solidFill>
                  <a:srgbClr val="7B3A35"/>
                </a:solidFill>
              </a:rPr>
            </a:br>
            <a:endParaRPr lang="ru-RU" sz="2800" b="1" dirty="0">
              <a:solidFill>
                <a:srgbClr val="7B3A35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Заболевание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характеризующееся черепно-лицевой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деформацией. Встречается 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 1 из 50 000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младенцев.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Типичные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клинические признаки: 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Font typeface="Wingdings" pitchFamily="2" charset="2"/>
              <a:buChar char="Ø"/>
            </a:pPr>
            <a:r>
              <a:rPr lang="ru-RU" dirty="0"/>
              <a:t> </a:t>
            </a:r>
            <a:r>
              <a:rPr lang="ru-RU" dirty="0" smtClean="0"/>
              <a:t>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грубый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дефект лицевой части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черепа,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 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косоглазие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 </a:t>
            </a:r>
            <a:r>
              <a:rPr lang="ru-RU" dirty="0" smtClean="0"/>
              <a:t>колобомы</a:t>
            </a:r>
            <a:r>
              <a:rPr lang="ru-RU" u="sng" dirty="0" smtClean="0"/>
              <a:t>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век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; 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Font typeface="Wingdings" pitchFamily="2" charset="2"/>
              <a:buChar char="Ø"/>
            </a:pPr>
            <a:r>
              <a:rPr lang="ru-RU" dirty="0"/>
              <a:t> </a:t>
            </a:r>
            <a:r>
              <a:rPr lang="ru-RU" dirty="0" smtClean="0"/>
              <a:t>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размер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рта, подбородка и ушей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                         существенно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меньше нормы.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                                        В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некоторых случаях —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                              ослабление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слуха.</a:t>
            </a:r>
            <a:endParaRPr lang="ru-RU" dirty="0"/>
          </a:p>
        </p:txBody>
      </p:sp>
      <p:pic>
        <p:nvPicPr>
          <p:cNvPr id="23554" name="Picture 2" descr="Картинки по запросу синдром тричера коллинза джулиан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572008"/>
            <a:ext cx="3357586" cy="2229439"/>
          </a:xfrm>
          <a:prstGeom prst="rect">
            <a:avLst/>
          </a:prstGeom>
          <a:noFill/>
        </p:spPr>
      </p:pic>
      <p:pic>
        <p:nvPicPr>
          <p:cNvPr id="23556" name="Picture 4" descr="Похожее изображени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2564619"/>
            <a:ext cx="3214678" cy="4293381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6" name="Picture 6" descr="Картинки по запросу синдром тричера коллинза джулиан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92484" y="3643313"/>
            <a:ext cx="5251516" cy="321468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650" y="115888"/>
            <a:ext cx="8910638" cy="741344"/>
          </a:xfrm>
        </p:spPr>
        <p:txBody>
          <a:bodyPr/>
          <a:lstStyle/>
          <a:p>
            <a:pPr algn="ctr"/>
            <a:r>
              <a:rPr lang="ru-RU" sz="2800" b="1" dirty="0">
                <a:solidFill>
                  <a:srgbClr val="7B3A35"/>
                </a:solidFill>
              </a:rPr>
              <a:t>Синдром </a:t>
            </a:r>
            <a:r>
              <a:rPr lang="ru-RU" sz="2800" b="1" dirty="0" smtClean="0">
                <a:solidFill>
                  <a:srgbClr val="7B3A35"/>
                </a:solidFill>
              </a:rPr>
              <a:t> </a:t>
            </a:r>
            <a:r>
              <a:rPr lang="ru-RU" sz="2800" b="1" dirty="0" err="1" smtClean="0">
                <a:solidFill>
                  <a:srgbClr val="7B3A35"/>
                </a:solidFill>
              </a:rPr>
              <a:t>Тричера</a:t>
            </a:r>
            <a:r>
              <a:rPr lang="ru-RU" sz="2800" b="1" dirty="0" smtClean="0">
                <a:solidFill>
                  <a:srgbClr val="7B3A35"/>
                </a:solidFill>
              </a:rPr>
              <a:t>  </a:t>
            </a:r>
            <a:r>
              <a:rPr lang="ru-RU" sz="2800" b="1" dirty="0" smtClean="0">
                <a:solidFill>
                  <a:srgbClr val="7B3A35"/>
                </a:solidFill>
              </a:rPr>
              <a:t>- </a:t>
            </a:r>
            <a:r>
              <a:rPr lang="ru-RU" sz="2800" b="1" dirty="0" smtClean="0">
                <a:solidFill>
                  <a:srgbClr val="7B3A35"/>
                </a:solidFill>
              </a:rPr>
              <a:t>Коллинза</a:t>
            </a:r>
            <a:r>
              <a:rPr lang="ru-RU" sz="2800" b="1" dirty="0">
                <a:solidFill>
                  <a:srgbClr val="7B3A35"/>
                </a:solidFill>
              </a:rPr>
              <a:t/>
            </a:r>
            <a:br>
              <a:rPr lang="ru-RU" sz="2800" b="1" dirty="0">
                <a:solidFill>
                  <a:srgbClr val="7B3A35"/>
                </a:solidFill>
              </a:rPr>
            </a:br>
            <a:endParaRPr lang="ru-RU" sz="2800" b="1" dirty="0">
              <a:solidFill>
                <a:srgbClr val="7B3A35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14346" y="857232"/>
            <a:ext cx="8910638" cy="5400675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Причиной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заболевания является, чаще всего, </a:t>
            </a:r>
            <a:r>
              <a:rPr lang="ru-RU" dirty="0" smtClean="0"/>
              <a:t>мутация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гене TCOF1, приводящая к </a:t>
            </a:r>
            <a:r>
              <a:rPr lang="ru-RU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гаплонедостаточности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 </a:t>
            </a:r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    Экспрессивность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может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быть от умеренной до выраженной, потому тяжесть дефекта отлична у разных пациентов — от почти незаметных признаков до крайне тяжёлых форм.</a:t>
            </a:r>
            <a:endParaRPr lang="ru-RU" dirty="0"/>
          </a:p>
        </p:txBody>
      </p:sp>
      <p:pic>
        <p:nvPicPr>
          <p:cNvPr id="25604" name="Picture 4" descr="Похожее изображени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214686"/>
            <a:ext cx="4464996" cy="364331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650" y="115888"/>
            <a:ext cx="8910638" cy="741344"/>
          </a:xfrm>
        </p:spPr>
        <p:txBody>
          <a:bodyPr/>
          <a:lstStyle/>
          <a:p>
            <a:pPr algn="ctr"/>
            <a:r>
              <a:rPr lang="ru-RU" sz="2800" b="1" dirty="0">
                <a:solidFill>
                  <a:srgbClr val="7B3A35"/>
                </a:solidFill>
              </a:rPr>
              <a:t>Синдром </a:t>
            </a:r>
            <a:r>
              <a:rPr lang="ru-RU" sz="2800" b="1" dirty="0" smtClean="0">
                <a:solidFill>
                  <a:srgbClr val="7B3A35"/>
                </a:solidFill>
              </a:rPr>
              <a:t> </a:t>
            </a:r>
            <a:r>
              <a:rPr lang="ru-RU" sz="2800" b="1" dirty="0" err="1" smtClean="0">
                <a:solidFill>
                  <a:srgbClr val="7B3A35"/>
                </a:solidFill>
              </a:rPr>
              <a:t>Тричера</a:t>
            </a:r>
            <a:r>
              <a:rPr lang="ru-RU" sz="2800" b="1" dirty="0" smtClean="0">
                <a:solidFill>
                  <a:srgbClr val="7B3A35"/>
                </a:solidFill>
              </a:rPr>
              <a:t>  </a:t>
            </a:r>
            <a:r>
              <a:rPr lang="ru-RU" sz="2800" b="1" dirty="0" smtClean="0">
                <a:solidFill>
                  <a:srgbClr val="7B3A35"/>
                </a:solidFill>
              </a:rPr>
              <a:t>- </a:t>
            </a:r>
            <a:r>
              <a:rPr lang="ru-RU" sz="2800" b="1" dirty="0" smtClean="0">
                <a:solidFill>
                  <a:srgbClr val="7B3A35"/>
                </a:solidFill>
              </a:rPr>
              <a:t>Коллинза</a:t>
            </a:r>
            <a:r>
              <a:rPr lang="ru-RU" sz="2800" b="1" dirty="0">
                <a:solidFill>
                  <a:srgbClr val="7B3A35"/>
                </a:solidFill>
              </a:rPr>
              <a:t/>
            </a:r>
            <a:br>
              <a:rPr lang="ru-RU" sz="2800" b="1" dirty="0">
                <a:solidFill>
                  <a:srgbClr val="7B3A35"/>
                </a:solidFill>
              </a:rPr>
            </a:br>
            <a:endParaRPr lang="ru-RU" sz="2800" b="1" dirty="0">
              <a:solidFill>
                <a:srgbClr val="7B3A35"/>
              </a:solidFill>
            </a:endParaRPr>
          </a:p>
        </p:txBody>
      </p:sp>
      <p:pic>
        <p:nvPicPr>
          <p:cNvPr id="8" name="Picture 2" descr="Картинки по запросу синдром тричера коллинза джулиан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571483"/>
            <a:ext cx="7429520" cy="6286517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650" y="115888"/>
            <a:ext cx="8910638" cy="741344"/>
          </a:xfrm>
        </p:spPr>
        <p:txBody>
          <a:bodyPr/>
          <a:lstStyle/>
          <a:p>
            <a:pPr algn="ctr"/>
            <a:r>
              <a:rPr lang="ru-RU" sz="2800" b="1" dirty="0">
                <a:solidFill>
                  <a:srgbClr val="7B3A35"/>
                </a:solidFill>
              </a:rPr>
              <a:t>Синдром </a:t>
            </a:r>
            <a:r>
              <a:rPr lang="ru-RU" sz="2800" b="1" dirty="0" smtClean="0">
                <a:solidFill>
                  <a:srgbClr val="7B3A35"/>
                </a:solidFill>
              </a:rPr>
              <a:t> </a:t>
            </a:r>
            <a:r>
              <a:rPr lang="ru-RU" sz="2800" b="1" dirty="0" err="1" smtClean="0">
                <a:solidFill>
                  <a:srgbClr val="7B3A35"/>
                </a:solidFill>
              </a:rPr>
              <a:t>Тричера</a:t>
            </a:r>
            <a:r>
              <a:rPr lang="ru-RU" sz="2800" b="1" dirty="0" smtClean="0">
                <a:solidFill>
                  <a:srgbClr val="7B3A35"/>
                </a:solidFill>
              </a:rPr>
              <a:t>  </a:t>
            </a:r>
            <a:r>
              <a:rPr lang="ru-RU" sz="2800" b="1" dirty="0" smtClean="0">
                <a:solidFill>
                  <a:srgbClr val="7B3A35"/>
                </a:solidFill>
              </a:rPr>
              <a:t>- </a:t>
            </a:r>
            <a:r>
              <a:rPr lang="ru-RU" sz="2800" b="1" dirty="0" smtClean="0">
                <a:solidFill>
                  <a:srgbClr val="7B3A35"/>
                </a:solidFill>
              </a:rPr>
              <a:t>Коллинза</a:t>
            </a:r>
            <a:r>
              <a:rPr lang="ru-RU" sz="2800" b="1" dirty="0">
                <a:solidFill>
                  <a:srgbClr val="7B3A35"/>
                </a:solidFill>
              </a:rPr>
              <a:t/>
            </a:r>
            <a:br>
              <a:rPr lang="ru-RU" sz="2800" b="1" dirty="0">
                <a:solidFill>
                  <a:srgbClr val="7B3A35"/>
                </a:solidFill>
              </a:rPr>
            </a:br>
            <a:endParaRPr lang="ru-RU" sz="2800" b="1" dirty="0">
              <a:solidFill>
                <a:srgbClr val="7B3A35"/>
              </a:solidFill>
            </a:endParaRPr>
          </a:p>
        </p:txBody>
      </p:sp>
      <p:pic>
        <p:nvPicPr>
          <p:cNvPr id="27650" name="Picture 2" descr="Картинки по запросу синдром тричера коллинза джулиан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4315839" cy="6215082"/>
          </a:xfrm>
          <a:prstGeom prst="rect">
            <a:avLst/>
          </a:prstGeom>
          <a:noFill/>
        </p:spPr>
      </p:pic>
      <p:pic>
        <p:nvPicPr>
          <p:cNvPr id="27652" name="Picture 4" descr="Похожее изображени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642918"/>
            <a:ext cx="5286380" cy="2975478"/>
          </a:xfrm>
          <a:prstGeom prst="rect">
            <a:avLst/>
          </a:prstGeom>
          <a:noFill/>
        </p:spPr>
      </p:pic>
      <p:pic>
        <p:nvPicPr>
          <p:cNvPr id="27654" name="Picture 6" descr="Похожее изображение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3571876"/>
            <a:ext cx="4857752" cy="3346453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na t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942975"/>
          </a:xfrm>
          <a:prstGeom prst="rect">
            <a:avLst/>
          </a:prstGeom>
          <a:noFill/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20650" y="115888"/>
            <a:ext cx="8910638" cy="955658"/>
          </a:xfrm>
        </p:spPr>
        <p:txBody>
          <a:bodyPr/>
          <a:lstStyle/>
          <a:p>
            <a:pPr algn="ctr"/>
            <a:r>
              <a:rPr lang="ru-RU" b="1" cap="all" dirty="0" smtClean="0">
                <a:solidFill>
                  <a:srgbClr val="7B3A35"/>
                </a:solidFill>
                <a:latin typeface="+mn-lt"/>
                <a:ea typeface="+mn-ea"/>
                <a:cs typeface="+mn-cs"/>
              </a:rPr>
              <a:t>СИНДРОМ   СЧАСТЛИВОЙ    МАРИОНЕТКИ                                     ИЛИ   СИНДРОМ    АНГЕЛЬМАНА</a:t>
            </a:r>
            <a:r>
              <a:rPr lang="ru-RU" b="1" cap="all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ru-RU" b="1" cap="all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57232"/>
            <a:ext cx="4286248" cy="4691076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Это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генетическое заболевание,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обусловленное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r>
              <a:rPr lang="ru-RU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потерей нормальных </a:t>
            </a:r>
            <a:r>
              <a:rPr lang="ru-RU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материнских копий генов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в определенной области 15 хромосомы. Чаще всего это происходит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                   путем </a:t>
            </a:r>
            <a:r>
              <a:rPr lang="ru-RU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делеции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           сегмента этой хромосомы. </a:t>
            </a: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5126" name="Picture 6" descr="Похожее изображени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1" y="803311"/>
            <a:ext cx="4929190" cy="6054689"/>
          </a:xfrm>
          <a:prstGeom prst="rect">
            <a:avLst/>
          </a:prstGeom>
          <a:noFill/>
        </p:spPr>
      </p:pic>
      <p:pic>
        <p:nvPicPr>
          <p:cNvPr id="5128" name="Picture 8" descr="Картинки по запросу синдром ангельман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36" y="3857628"/>
            <a:ext cx="1936006" cy="3000372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na t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942975"/>
          </a:xfrm>
          <a:prstGeom prst="rect">
            <a:avLst/>
          </a:prstGeom>
          <a:noFill/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20650" y="115888"/>
            <a:ext cx="8910638" cy="955658"/>
          </a:xfrm>
        </p:spPr>
        <p:txBody>
          <a:bodyPr/>
          <a:lstStyle/>
          <a:p>
            <a:pPr algn="ctr"/>
            <a:r>
              <a:rPr lang="ru-RU" b="1" cap="all" dirty="0" smtClean="0">
                <a:solidFill>
                  <a:srgbClr val="8A2826"/>
                </a:solidFill>
                <a:latin typeface="+mn-lt"/>
                <a:ea typeface="+mn-ea"/>
                <a:cs typeface="+mn-cs"/>
              </a:rPr>
              <a:t>СИНДРОМ   СЧАСТЛИВОЙ    МАРИОНЕТКИ                                     ИЛИ   СИНДРОМ    АНГЕЛЬМАНА</a:t>
            </a:r>
            <a:r>
              <a:rPr lang="ru-RU" b="1" cap="all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ru-RU" b="1" cap="all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3362" y="857232"/>
            <a:ext cx="8910638" cy="469107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   Х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арактеризуется 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интеллектуальной и физической задержкой развития, нарушениями сна, приступами судорог, резкими движениями (особенно рукоплескания), частым беспричинным смехом или улыбкой и, как правило, больные СА люди, выглядят очень счастливыми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           </a:t>
            </a:r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   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При ходьбе ноги плохо гнутся, напоминая походку марионетки, что обусловило название синдрома</a:t>
            </a: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29700" name="Picture 4" descr="Картинки по запросу синдром ангельман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3571876"/>
            <a:ext cx="2641777" cy="3071834"/>
          </a:xfrm>
          <a:prstGeom prst="rect">
            <a:avLst/>
          </a:prstGeom>
          <a:noFill/>
        </p:spPr>
      </p:pic>
      <p:pic>
        <p:nvPicPr>
          <p:cNvPr id="29702" name="Picture 6" descr="Похожее изображение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3929462"/>
            <a:ext cx="2867014" cy="2928538"/>
          </a:xfrm>
          <a:prstGeom prst="rect">
            <a:avLst/>
          </a:prstGeom>
          <a:noFill/>
        </p:spPr>
      </p:pic>
      <p:pic>
        <p:nvPicPr>
          <p:cNvPr id="29698" name="Picture 2" descr="Картинки по запросу синдром ангельмана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43525" y="3657599"/>
            <a:ext cx="3800475" cy="3200401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8" name="Picture 10" descr="синдром Ангельман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857749"/>
            <a:ext cx="3000376" cy="2000251"/>
          </a:xfrm>
          <a:prstGeom prst="rect">
            <a:avLst/>
          </a:prstGeom>
          <a:noFill/>
        </p:spPr>
      </p:pic>
      <p:pic>
        <p:nvPicPr>
          <p:cNvPr id="5124" name="Picture 4" descr="dna t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942975"/>
          </a:xfrm>
          <a:prstGeom prst="rect">
            <a:avLst/>
          </a:prstGeom>
          <a:noFill/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20650" y="115888"/>
            <a:ext cx="8910638" cy="955658"/>
          </a:xfrm>
        </p:spPr>
        <p:txBody>
          <a:bodyPr/>
          <a:lstStyle/>
          <a:p>
            <a:pPr algn="ctr"/>
            <a:r>
              <a:rPr lang="ru-RU" b="1" cap="all" dirty="0" smtClean="0">
                <a:solidFill>
                  <a:srgbClr val="8A2826"/>
                </a:solidFill>
                <a:latin typeface="+mn-lt"/>
                <a:ea typeface="+mn-ea"/>
                <a:cs typeface="+mn-cs"/>
              </a:rPr>
              <a:t>СИНДРОМ   СЧАСТЛИВОЙ    МАРИОНЕТКИ                                     ИЛИ   СИНДРОМ    АНГЕЛЬМАНА</a:t>
            </a:r>
            <a:r>
              <a:rPr lang="ru-RU" b="1" cap="all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ru-RU" b="1" cap="all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3362" y="857232"/>
            <a:ext cx="8910638" cy="469107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Клинические характеристики:</a:t>
            </a:r>
          </a:p>
          <a:p>
            <a:pPr>
              <a:buFont typeface="Arial" pitchFamily="34" charset="0"/>
              <a:buChar char="•"/>
            </a:pPr>
            <a:r>
              <a:rPr lang="ru-RU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тяжелая функциональная задержка развития</a:t>
            </a: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;</a:t>
            </a:r>
          </a:p>
          <a:p>
            <a:pPr>
              <a:buFont typeface="Arial" pitchFamily="34" charset="0"/>
              <a:buChar char="•"/>
            </a:pPr>
            <a:r>
              <a:rPr lang="ru-RU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нарушение речевых </a:t>
            </a: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функций;</a:t>
            </a:r>
          </a:p>
          <a:p>
            <a:pPr>
              <a:buFont typeface="Arial" pitchFamily="34" charset="0"/>
              <a:buChar char="•"/>
            </a:pPr>
            <a:r>
              <a:rPr lang="ru-RU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расстройство моторных функций </a:t>
            </a: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;</a:t>
            </a:r>
          </a:p>
          <a:p>
            <a:pPr>
              <a:buFont typeface="Arial" pitchFamily="34" charset="0"/>
              <a:buChar char="•"/>
            </a:pPr>
            <a:r>
              <a:rPr lang="ru-RU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поведенческие </a:t>
            </a: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отклонения;</a:t>
            </a:r>
          </a:p>
          <a:p>
            <a:pPr>
              <a:buFont typeface="Arial" pitchFamily="34" charset="0"/>
              <a:buChar char="•"/>
            </a:pP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непропорциональное </a:t>
            </a:r>
            <a:r>
              <a:rPr lang="ru-RU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увеличение окружности </a:t>
            </a: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                                головы;</a:t>
            </a:r>
          </a:p>
          <a:p>
            <a:pPr>
              <a:buFont typeface="Arial" pitchFamily="34" charset="0"/>
              <a:buChar char="•"/>
            </a:pPr>
            <a:r>
              <a:rPr lang="ru-RU" sz="1800" b="1" dirty="0" smtClean="0"/>
              <a:t>к</a:t>
            </a: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осоглазие;</a:t>
            </a:r>
            <a:endParaRPr lang="ru-RU" sz="18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Font typeface="Arial" pitchFamily="34" charset="0"/>
              <a:buChar char="•"/>
            </a:pP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нарушение </a:t>
            </a:r>
            <a:r>
              <a:rPr lang="ru-RU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контроля над движениями </a:t>
            </a: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языка</a:t>
            </a:r>
            <a:r>
              <a:rPr lang="ru-RU" sz="1800" b="1" dirty="0" smtClean="0"/>
              <a:t>;</a:t>
            </a:r>
            <a:endParaRPr lang="ru-RU" sz="1800" b="1" dirty="0"/>
          </a:p>
          <a:p>
            <a:pPr>
              <a:buFont typeface="Arial" pitchFamily="34" charset="0"/>
              <a:buChar char="•"/>
            </a:pP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подняты</a:t>
            </a:r>
            <a:r>
              <a:rPr lang="ru-RU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согнуты во время шествия </a:t>
            </a: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руки;</a:t>
            </a:r>
            <a:endParaRPr lang="ru-RU" sz="18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Font typeface="Arial" pitchFamily="34" charset="0"/>
              <a:buChar char="•"/>
            </a:pP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выдвинута </a:t>
            </a:r>
            <a:r>
              <a:rPr lang="ru-RU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нижняя </a:t>
            </a: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челюсть;</a:t>
            </a:r>
            <a:endParaRPr lang="ru-RU" sz="18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Font typeface="Arial" pitchFamily="34" charset="0"/>
              <a:buChar char="•"/>
            </a:pP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широкий </a:t>
            </a:r>
            <a:r>
              <a:rPr lang="ru-RU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рот, широкий интервал между </a:t>
            </a: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зубами;</a:t>
            </a:r>
            <a:endParaRPr lang="ru-RU" sz="18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Font typeface="Arial" pitchFamily="34" charset="0"/>
              <a:buChar char="•"/>
            </a:pP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нарушение сна;</a:t>
            </a:r>
            <a:endParaRPr lang="ru-RU" sz="18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Font typeface="Arial" pitchFamily="34" charset="0"/>
              <a:buChar char="•"/>
            </a:pP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частые </a:t>
            </a:r>
            <a:r>
              <a:rPr lang="ru-RU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слюнотечения</a:t>
            </a: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                                                                                                </a:t>
            </a:r>
            <a:r>
              <a:rPr lang="ru-RU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высунутый </a:t>
            </a:r>
            <a:r>
              <a:rPr lang="ru-RU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язык.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endParaRPr lang="ru-RU" b="1" dirty="0" smtClean="0"/>
          </a:p>
          <a:p>
            <a:endParaRPr lang="ru-RU" b="1" dirty="0"/>
          </a:p>
        </p:txBody>
      </p:sp>
      <p:pic>
        <p:nvPicPr>
          <p:cNvPr id="32772" name="Picture 4" descr="Картинки по запросу синдром ангельман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10295" y="785794"/>
            <a:ext cx="2833705" cy="2428891"/>
          </a:xfrm>
          <a:prstGeom prst="rect">
            <a:avLst/>
          </a:prstGeom>
          <a:noFill/>
        </p:spPr>
      </p:pic>
      <p:pic>
        <p:nvPicPr>
          <p:cNvPr id="32776" name="Picture 8" descr="Картинки по запросу синдром ангельмана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30458" y="2857496"/>
            <a:ext cx="2813541" cy="400050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na t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942975"/>
          </a:xfrm>
          <a:prstGeom prst="rect">
            <a:avLst/>
          </a:prstGeom>
          <a:noFill/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20650" y="115888"/>
            <a:ext cx="8910638" cy="955658"/>
          </a:xfrm>
        </p:spPr>
        <p:txBody>
          <a:bodyPr/>
          <a:lstStyle/>
          <a:p>
            <a:pPr algn="ctr"/>
            <a:r>
              <a:rPr lang="ru-RU" b="1" cap="all" dirty="0" smtClean="0">
                <a:solidFill>
                  <a:srgbClr val="7B3A35"/>
                </a:solidFill>
                <a:latin typeface="+mn-lt"/>
                <a:ea typeface="+mn-ea"/>
                <a:cs typeface="+mn-cs"/>
              </a:rPr>
              <a:t>СИНДРОМ   СЧАСТЛИВОЙ    МАРИОНЕТКИ                                     ИЛИ   СИНДРОМ    АНГЕЛЬМАНА</a:t>
            </a:r>
            <a:r>
              <a:rPr lang="ru-RU" b="1" cap="all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ru-RU" b="1" cap="all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57232"/>
            <a:ext cx="9144000" cy="4691076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Тяжесть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симптомов, возникающих при синдроме </a:t>
            </a:r>
            <a:r>
              <a:rPr lang="ru-RU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Ангельмана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отличаются в каждом конкретном случае. Некоторые люди, с </a:t>
            </a:r>
            <a:r>
              <a:rPr lang="ru-RU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легкой формой синдрома </a:t>
            </a:r>
            <a:r>
              <a:rPr lang="ru-RU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Ангельмана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имеют большой словарный запас и высокую степень самоконтроля. Однако  ходьба и использования простых языковых знаков может пострадать значительно сильнее. </a:t>
            </a:r>
            <a:endParaRPr lang="ru-RU" dirty="0"/>
          </a:p>
        </p:txBody>
      </p:sp>
      <p:pic>
        <p:nvPicPr>
          <p:cNvPr id="31746" name="Picture 2" descr="Картинки по запросу синдром ангельман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214686"/>
            <a:ext cx="4857752" cy="3643314"/>
          </a:xfrm>
          <a:prstGeom prst="rect">
            <a:avLst/>
          </a:prstGeom>
          <a:noFill/>
        </p:spPr>
      </p:pic>
      <p:pic>
        <p:nvPicPr>
          <p:cNvPr id="31748" name="Picture 4" descr="Картинки по запросу синдром ангельман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3143256"/>
            <a:ext cx="3714744" cy="371474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na t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942975"/>
          </a:xfrm>
          <a:prstGeom prst="rect">
            <a:avLst/>
          </a:prstGeom>
          <a:noFill/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20650" y="115888"/>
            <a:ext cx="8910638" cy="955658"/>
          </a:xfrm>
        </p:spPr>
        <p:txBody>
          <a:bodyPr/>
          <a:lstStyle/>
          <a:p>
            <a:pPr algn="ctr"/>
            <a:r>
              <a:rPr lang="ru-RU" b="1" cap="all" dirty="0" smtClean="0">
                <a:solidFill>
                  <a:srgbClr val="7B3A35"/>
                </a:solidFill>
                <a:latin typeface="+mn-lt"/>
                <a:ea typeface="+mn-ea"/>
                <a:cs typeface="+mn-cs"/>
              </a:rPr>
              <a:t>СИНДРОМ   СЧАСТЛИВОЙ    МАРИОНЕТКИ                                     ИЛИ   СИНДРОМ    АНГЕЛЬМАНА</a:t>
            </a:r>
            <a:r>
              <a:rPr lang="ru-RU" b="1" cap="all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ru-RU" b="1" cap="all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57232"/>
            <a:ext cx="9144000" cy="4691076"/>
          </a:xfrm>
        </p:spPr>
        <p:txBody>
          <a:bodyPr/>
          <a:lstStyle/>
          <a:p>
            <a:pPr>
              <a:buNone/>
            </a:pPr>
            <a:r>
              <a:rPr lang="ru-RU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Общее </a:t>
            </a:r>
            <a:r>
              <a:rPr lang="ru-RU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состояние здоровья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больных  достаточно 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хорошее, </a:t>
            </a:r>
            <a:r>
              <a:rPr lang="ru-RU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продолжительность жизни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- средняя. </a:t>
            </a:r>
            <a:endParaRPr lang="ru-RU" dirty="0"/>
          </a:p>
        </p:txBody>
      </p:sp>
      <p:pic>
        <p:nvPicPr>
          <p:cNvPr id="30722" name="Picture 2" descr="Картинки по запросу синдром ангельман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29312" y="2357430"/>
            <a:ext cx="5814688" cy="4500570"/>
          </a:xfrm>
          <a:prstGeom prst="rect">
            <a:avLst/>
          </a:prstGeom>
          <a:noFill/>
        </p:spPr>
      </p:pic>
      <p:pic>
        <p:nvPicPr>
          <p:cNvPr id="30724" name="Picture 4" descr="Похожее изображение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785926"/>
            <a:ext cx="4219575" cy="47625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theme/theme1.xml><?xml version="1.0" encoding="utf-8"?>
<a:theme xmlns:a="http://schemas.openxmlformats.org/drawingml/2006/main" name="DNA">
  <a:themeElements>
    <a:clrScheme name="Тема Office 13">
      <a:dk1>
        <a:srgbClr val="000000"/>
      </a:dk1>
      <a:lt1>
        <a:srgbClr val="FFFFFF"/>
      </a:lt1>
      <a:dk2>
        <a:srgbClr val="FFFFFF"/>
      </a:dk2>
      <a:lt2>
        <a:srgbClr val="969696"/>
      </a:lt2>
      <a:accent1>
        <a:srgbClr val="374D67"/>
      </a:accent1>
      <a:accent2>
        <a:srgbClr val="8A2826"/>
      </a:accent2>
      <a:accent3>
        <a:srgbClr val="FFFFFF"/>
      </a:accent3>
      <a:accent4>
        <a:srgbClr val="000000"/>
      </a:accent4>
      <a:accent5>
        <a:srgbClr val="AEB2B8"/>
      </a:accent5>
      <a:accent6>
        <a:srgbClr val="7D2321"/>
      </a:accent6>
      <a:hlink>
        <a:srgbClr val="6E8CB2"/>
      </a:hlink>
      <a:folHlink>
        <a:srgbClr val="B2C2D6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3">
        <a:dk1>
          <a:srgbClr val="000000"/>
        </a:dk1>
        <a:lt1>
          <a:srgbClr val="FFFFFF"/>
        </a:lt1>
        <a:dk2>
          <a:srgbClr val="FFFFFF"/>
        </a:dk2>
        <a:lt2>
          <a:srgbClr val="969696"/>
        </a:lt2>
        <a:accent1>
          <a:srgbClr val="374D67"/>
        </a:accent1>
        <a:accent2>
          <a:srgbClr val="8A2826"/>
        </a:accent2>
        <a:accent3>
          <a:srgbClr val="FFFFFF"/>
        </a:accent3>
        <a:accent4>
          <a:srgbClr val="000000"/>
        </a:accent4>
        <a:accent5>
          <a:srgbClr val="AEB2B8"/>
        </a:accent5>
        <a:accent6>
          <a:srgbClr val="7D2321"/>
        </a:accent6>
        <a:hlink>
          <a:srgbClr val="6E8CB2"/>
        </a:hlink>
        <a:folHlink>
          <a:srgbClr val="B2C2D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DNA</Template>
  <TotalTime>179</TotalTime>
  <Words>361</Words>
  <Application>Microsoft Office PowerPoint</Application>
  <PresentationFormat>Экран (4:3)</PresentationFormat>
  <Paragraphs>66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0" baseType="lpstr">
      <vt:lpstr>Arial</vt:lpstr>
      <vt:lpstr>Wingdings</vt:lpstr>
      <vt:lpstr>DNA</vt:lpstr>
      <vt:lpstr>Р Е Д К И Е  генетические  заболевания</vt:lpstr>
      <vt:lpstr> Синдром   кошачьего   крика                                           или  синдром   Лежена</vt:lpstr>
      <vt:lpstr> Синдром   кошачьего   крика  или  синдром   Лежена</vt:lpstr>
      <vt:lpstr> Синдром   кошачьего   крика  или  синдром   Лежена</vt:lpstr>
      <vt:lpstr>Презентация PowerPoint</vt:lpstr>
      <vt:lpstr> Синдром   кошачьего   крика  или  синдром   Лежена</vt:lpstr>
      <vt:lpstr> Синдром   кошачьего   крика  или  синдром   Лежена</vt:lpstr>
      <vt:lpstr> Синдром   кошачьего   крика  или  синдром   Лежена</vt:lpstr>
      <vt:lpstr>Синдром  Тричера  - Коллинза </vt:lpstr>
      <vt:lpstr>Синдром  Тричера  - Коллинза </vt:lpstr>
      <vt:lpstr>Синдром  Тричера  - Коллинза </vt:lpstr>
      <vt:lpstr>Синдром  Тричера  - Коллинза </vt:lpstr>
      <vt:lpstr>СИНДРОМ   СЧАСТЛИВОЙ    МАРИОНЕТКИ                                     ИЛИ   СИНДРОМ    АНГЕЛЬМАНА </vt:lpstr>
      <vt:lpstr>СИНДРОМ   СЧАСТЛИВОЙ    МАРИОНЕТКИ                                     ИЛИ   СИНДРОМ    АНГЕЛЬМАНА </vt:lpstr>
      <vt:lpstr>СИНДРОМ   СЧАСТЛИВОЙ    МАРИОНЕТКИ                                     ИЛИ   СИНДРОМ    АНГЕЛЬМАНА </vt:lpstr>
      <vt:lpstr>СИНДРОМ   СЧАСТЛИВОЙ    МАРИОНЕТКИ                                     ИЛИ   СИНДРОМ    АНГЕЛЬМАНА </vt:lpstr>
      <vt:lpstr>СИНДРОМ   СЧАСТЛИВОЙ    МАРИОНЕТКИ                                     ИЛИ   СИНДРОМ    АНГЕЛЬМАНА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subject>Øàáëîí äëÿ ïðåçåíòàöèé ïî ìåäèöèíå</dc:subject>
  <dc:creator>Оля</dc:creator>
  <dc:description>http://rusderm.ru - Ñïðàâî÷íèê äåðìàòîâåíåðîëîãà. Ìåäèöèíñêèå øàáëîíû äëÿ ïðåçåíòàöèé. Êíèãè è ïðåçåíòàöèè  ïî ìåäèöèíå.</dc:description>
  <cp:lastModifiedBy>user</cp:lastModifiedBy>
  <cp:revision>19</cp:revision>
  <dcterms:created xsi:type="dcterms:W3CDTF">2017-09-23T14:37:34Z</dcterms:created>
  <dcterms:modified xsi:type="dcterms:W3CDTF">2017-09-25T05:35:18Z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000800d6010000000000010243100207f6000400038000</vt:lpwstr>
  </property>
</Properties>
</file>