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1" r:id="rId6"/>
    <p:sldId id="263" r:id="rId7"/>
    <p:sldId id="260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62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anose="02030602050306030303" pitchFamily="18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anose="02030602050306030303" pitchFamily="18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anose="02030602050306030303" pitchFamily="18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anose="02030602050306030303" pitchFamily="18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nstantia" panose="02030602050306030303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nstantia" panose="02030602050306030303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nstantia" panose="02030602050306030303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nstantia" panose="02030602050306030303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nstantia" panose="02030602050306030303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B79C2B-16E8-4B8C-BB9A-7C36CE47C53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066931D-B36E-4A37-9F0C-7460D65B48DE}">
      <dgm:prSet phldrT="[Текст]"/>
      <dgm:spPr/>
      <dgm:t>
        <a:bodyPr/>
        <a:lstStyle/>
        <a:p>
          <a:r>
            <a:rPr lang="ru-RU" dirty="0" smtClean="0"/>
            <a:t>Нейрофиброматоз</a:t>
          </a:r>
          <a:endParaRPr lang="ru-RU" dirty="0"/>
        </a:p>
      </dgm:t>
    </dgm:pt>
    <dgm:pt modelId="{23D8F2B8-D448-4665-9E99-2DBE9AA0AD95}" type="parTrans" cxnId="{976A13AA-EACB-4B63-BD63-D818DD0B1019}">
      <dgm:prSet/>
      <dgm:spPr/>
      <dgm:t>
        <a:bodyPr/>
        <a:lstStyle/>
        <a:p>
          <a:endParaRPr lang="ru-RU"/>
        </a:p>
      </dgm:t>
    </dgm:pt>
    <dgm:pt modelId="{A36432D1-452B-4500-A507-F1BB27E9A8FD}" type="sibTrans" cxnId="{976A13AA-EACB-4B63-BD63-D818DD0B1019}">
      <dgm:prSet/>
      <dgm:spPr/>
      <dgm:t>
        <a:bodyPr/>
        <a:lstStyle/>
        <a:p>
          <a:endParaRPr lang="ru-RU"/>
        </a:p>
      </dgm:t>
    </dgm:pt>
    <dgm:pt modelId="{2CBE648F-8BF5-4B0E-98A0-40AE44160B05}">
      <dgm:prSet phldrT="[Текст]"/>
      <dgm:spPr/>
      <dgm:t>
        <a:bodyPr/>
        <a:lstStyle/>
        <a:p>
          <a:r>
            <a:rPr lang="ru-RU" dirty="0" smtClean="0"/>
            <a:t>НФ тип 2 – центральный НФ</a:t>
          </a:r>
          <a:endParaRPr lang="ru-RU" dirty="0"/>
        </a:p>
      </dgm:t>
    </dgm:pt>
    <dgm:pt modelId="{EC8A82F6-62C2-4762-B5F7-BA0378062177}" type="parTrans" cxnId="{96369BD5-0E75-4036-B027-1561350E75BA}">
      <dgm:prSet/>
      <dgm:spPr/>
      <dgm:t>
        <a:bodyPr/>
        <a:lstStyle/>
        <a:p>
          <a:endParaRPr lang="ru-RU"/>
        </a:p>
      </dgm:t>
    </dgm:pt>
    <dgm:pt modelId="{143A2648-48E5-45C7-A388-18A27668604F}" type="sibTrans" cxnId="{96369BD5-0E75-4036-B027-1561350E75BA}">
      <dgm:prSet/>
      <dgm:spPr/>
      <dgm:t>
        <a:bodyPr/>
        <a:lstStyle/>
        <a:p>
          <a:endParaRPr lang="ru-RU"/>
        </a:p>
      </dgm:t>
    </dgm:pt>
    <dgm:pt modelId="{1D8BBFE7-5BB6-4082-973B-86FCAA341EA9}">
      <dgm:prSet phldrT="[Текст]"/>
      <dgm:spPr/>
      <dgm:t>
        <a:bodyPr/>
        <a:lstStyle/>
        <a:p>
          <a:r>
            <a:rPr lang="ru-RU" dirty="0" smtClean="0"/>
            <a:t>Шванноматоз</a:t>
          </a:r>
          <a:endParaRPr lang="ru-RU" dirty="0"/>
        </a:p>
      </dgm:t>
    </dgm:pt>
    <dgm:pt modelId="{38A96BDF-7A98-4722-8A83-808E5E609BE8}" type="parTrans" cxnId="{F5912259-0991-4F0E-9AB8-64EDCD06BE82}">
      <dgm:prSet/>
      <dgm:spPr/>
      <dgm:t>
        <a:bodyPr/>
        <a:lstStyle/>
        <a:p>
          <a:endParaRPr lang="ru-RU"/>
        </a:p>
      </dgm:t>
    </dgm:pt>
    <dgm:pt modelId="{B0AD9B57-B5AC-47FE-BEF0-4F53C3D41CA2}" type="sibTrans" cxnId="{F5912259-0991-4F0E-9AB8-64EDCD06BE82}">
      <dgm:prSet/>
      <dgm:spPr/>
      <dgm:t>
        <a:bodyPr/>
        <a:lstStyle/>
        <a:p>
          <a:endParaRPr lang="ru-RU"/>
        </a:p>
      </dgm:t>
    </dgm:pt>
    <dgm:pt modelId="{D4823F7C-5B07-4E3A-BC74-123CF56A9CAF}">
      <dgm:prSet phldrT="[Текст]"/>
      <dgm:spPr/>
      <dgm:t>
        <a:bodyPr/>
        <a:lstStyle/>
        <a:p>
          <a:r>
            <a:rPr lang="ru-RU" dirty="0" smtClean="0"/>
            <a:t>НФ тип 1 – Болезнь Реклингхаузена; периферический НФ</a:t>
          </a:r>
          <a:endParaRPr lang="ru-RU" dirty="0"/>
        </a:p>
      </dgm:t>
    </dgm:pt>
    <dgm:pt modelId="{0E3775F1-A032-4825-9D71-06B80A985176}" type="parTrans" cxnId="{7568E7FA-5913-430B-973A-61A7A631AFAC}">
      <dgm:prSet/>
      <dgm:spPr/>
      <dgm:t>
        <a:bodyPr/>
        <a:lstStyle/>
        <a:p>
          <a:endParaRPr lang="ru-RU"/>
        </a:p>
      </dgm:t>
    </dgm:pt>
    <dgm:pt modelId="{6134378D-08E7-426B-916D-EFF8BB6EC5A4}" type="sibTrans" cxnId="{7568E7FA-5913-430B-973A-61A7A631AFAC}">
      <dgm:prSet/>
      <dgm:spPr/>
      <dgm:t>
        <a:bodyPr/>
        <a:lstStyle/>
        <a:p>
          <a:endParaRPr lang="ru-RU"/>
        </a:p>
      </dgm:t>
    </dgm:pt>
    <dgm:pt modelId="{F4EA1A5F-4E7A-4E25-BF0F-C9365EE7B2E8}" type="pres">
      <dgm:prSet presAssocID="{80B79C2B-16E8-4B8C-BB9A-7C36CE47C53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41A86C0-481E-4DD0-AF46-AE3CBB04468F}" type="pres">
      <dgm:prSet presAssocID="{7066931D-B36E-4A37-9F0C-7460D65B48DE}" presName="hierRoot1" presStyleCnt="0"/>
      <dgm:spPr/>
    </dgm:pt>
    <dgm:pt modelId="{307EA182-C5A0-4E33-9828-986495B66AF3}" type="pres">
      <dgm:prSet presAssocID="{7066931D-B36E-4A37-9F0C-7460D65B48DE}" presName="composite" presStyleCnt="0"/>
      <dgm:spPr/>
    </dgm:pt>
    <dgm:pt modelId="{850D7D7C-31AD-49C0-8898-35E4531CE343}" type="pres">
      <dgm:prSet presAssocID="{7066931D-B36E-4A37-9F0C-7460D65B48DE}" presName="background" presStyleLbl="node0" presStyleIdx="0" presStyleCnt="1"/>
      <dgm:spPr/>
    </dgm:pt>
    <dgm:pt modelId="{74767C4C-2890-4571-AFF0-B99D349A1F3B}" type="pres">
      <dgm:prSet presAssocID="{7066931D-B36E-4A37-9F0C-7460D65B48DE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69924AA-4687-4801-A385-3786630264F9}" type="pres">
      <dgm:prSet presAssocID="{7066931D-B36E-4A37-9F0C-7460D65B48DE}" presName="hierChild2" presStyleCnt="0"/>
      <dgm:spPr/>
    </dgm:pt>
    <dgm:pt modelId="{3D933F5F-343E-4489-AFAD-210F7341D9DD}" type="pres">
      <dgm:prSet presAssocID="{0E3775F1-A032-4825-9D71-06B80A985176}" presName="Name10" presStyleLbl="parChTrans1D2" presStyleIdx="0" presStyleCnt="3"/>
      <dgm:spPr/>
      <dgm:t>
        <a:bodyPr/>
        <a:lstStyle/>
        <a:p>
          <a:endParaRPr lang="ru-RU"/>
        </a:p>
      </dgm:t>
    </dgm:pt>
    <dgm:pt modelId="{F70DA52F-5003-4E7F-BF04-12D272E66249}" type="pres">
      <dgm:prSet presAssocID="{D4823F7C-5B07-4E3A-BC74-123CF56A9CAF}" presName="hierRoot2" presStyleCnt="0"/>
      <dgm:spPr/>
    </dgm:pt>
    <dgm:pt modelId="{84B65976-A74C-40AA-BBF8-76B187CBD1F1}" type="pres">
      <dgm:prSet presAssocID="{D4823F7C-5B07-4E3A-BC74-123CF56A9CAF}" presName="composite2" presStyleCnt="0"/>
      <dgm:spPr/>
    </dgm:pt>
    <dgm:pt modelId="{AE1E712E-1980-48FF-8319-6B55CDA10F35}" type="pres">
      <dgm:prSet presAssocID="{D4823F7C-5B07-4E3A-BC74-123CF56A9CAF}" presName="background2" presStyleLbl="node2" presStyleIdx="0" presStyleCnt="3"/>
      <dgm:spPr/>
    </dgm:pt>
    <dgm:pt modelId="{41AA9A09-C722-4C67-B51B-E9EC426B0891}" type="pres">
      <dgm:prSet presAssocID="{D4823F7C-5B07-4E3A-BC74-123CF56A9CAF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72F819B-163C-4935-923D-E80FFE9DDF36}" type="pres">
      <dgm:prSet presAssocID="{D4823F7C-5B07-4E3A-BC74-123CF56A9CAF}" presName="hierChild3" presStyleCnt="0"/>
      <dgm:spPr/>
    </dgm:pt>
    <dgm:pt modelId="{3E25342D-F99A-45D5-B419-D1559A67E6A5}" type="pres">
      <dgm:prSet presAssocID="{EC8A82F6-62C2-4762-B5F7-BA0378062177}" presName="Name10" presStyleLbl="parChTrans1D2" presStyleIdx="1" presStyleCnt="3"/>
      <dgm:spPr/>
      <dgm:t>
        <a:bodyPr/>
        <a:lstStyle/>
        <a:p>
          <a:endParaRPr lang="ru-RU"/>
        </a:p>
      </dgm:t>
    </dgm:pt>
    <dgm:pt modelId="{848D7C33-33A1-4D89-BDA1-48E2F656AA11}" type="pres">
      <dgm:prSet presAssocID="{2CBE648F-8BF5-4B0E-98A0-40AE44160B05}" presName="hierRoot2" presStyleCnt="0"/>
      <dgm:spPr/>
    </dgm:pt>
    <dgm:pt modelId="{A9B03536-0520-4495-9135-1E1DAFE6BCAF}" type="pres">
      <dgm:prSet presAssocID="{2CBE648F-8BF5-4B0E-98A0-40AE44160B05}" presName="composite2" presStyleCnt="0"/>
      <dgm:spPr/>
    </dgm:pt>
    <dgm:pt modelId="{577A8C9F-8D03-4AC8-9A73-5AC1B819BF97}" type="pres">
      <dgm:prSet presAssocID="{2CBE648F-8BF5-4B0E-98A0-40AE44160B05}" presName="background2" presStyleLbl="node2" presStyleIdx="1" presStyleCnt="3"/>
      <dgm:spPr/>
    </dgm:pt>
    <dgm:pt modelId="{78B7A54A-C6B9-4B26-802A-FEA1C22BC62E}" type="pres">
      <dgm:prSet presAssocID="{2CBE648F-8BF5-4B0E-98A0-40AE44160B05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397ABF0-A2DC-4C0A-9160-9184211C265C}" type="pres">
      <dgm:prSet presAssocID="{2CBE648F-8BF5-4B0E-98A0-40AE44160B05}" presName="hierChild3" presStyleCnt="0"/>
      <dgm:spPr/>
    </dgm:pt>
    <dgm:pt modelId="{B1598C8E-BBF5-4279-8E08-948AFD896A49}" type="pres">
      <dgm:prSet presAssocID="{38A96BDF-7A98-4722-8A83-808E5E609BE8}" presName="Name10" presStyleLbl="parChTrans1D2" presStyleIdx="2" presStyleCnt="3"/>
      <dgm:spPr/>
      <dgm:t>
        <a:bodyPr/>
        <a:lstStyle/>
        <a:p>
          <a:endParaRPr lang="ru-RU"/>
        </a:p>
      </dgm:t>
    </dgm:pt>
    <dgm:pt modelId="{526806F2-A339-4E0E-A7F8-94FE983548C1}" type="pres">
      <dgm:prSet presAssocID="{1D8BBFE7-5BB6-4082-973B-86FCAA341EA9}" presName="hierRoot2" presStyleCnt="0"/>
      <dgm:spPr/>
    </dgm:pt>
    <dgm:pt modelId="{F315A303-AAFE-457A-B6D1-9001D78AC613}" type="pres">
      <dgm:prSet presAssocID="{1D8BBFE7-5BB6-4082-973B-86FCAA341EA9}" presName="composite2" presStyleCnt="0"/>
      <dgm:spPr/>
    </dgm:pt>
    <dgm:pt modelId="{D10A3074-3949-47DD-9902-4B436390DBD1}" type="pres">
      <dgm:prSet presAssocID="{1D8BBFE7-5BB6-4082-973B-86FCAA341EA9}" presName="background2" presStyleLbl="node2" presStyleIdx="2" presStyleCnt="3"/>
      <dgm:spPr/>
    </dgm:pt>
    <dgm:pt modelId="{48A41A7F-3F7B-46C6-9841-49CE90B251B1}" type="pres">
      <dgm:prSet presAssocID="{1D8BBFE7-5BB6-4082-973B-86FCAA341EA9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4B819E8-C093-4ACC-AD4C-B014B7DCAC18}" type="pres">
      <dgm:prSet presAssocID="{1D8BBFE7-5BB6-4082-973B-86FCAA341EA9}" presName="hierChild3" presStyleCnt="0"/>
      <dgm:spPr/>
    </dgm:pt>
  </dgm:ptLst>
  <dgm:cxnLst>
    <dgm:cxn modelId="{F5912259-0991-4F0E-9AB8-64EDCD06BE82}" srcId="{7066931D-B36E-4A37-9F0C-7460D65B48DE}" destId="{1D8BBFE7-5BB6-4082-973B-86FCAA341EA9}" srcOrd="2" destOrd="0" parTransId="{38A96BDF-7A98-4722-8A83-808E5E609BE8}" sibTransId="{B0AD9B57-B5AC-47FE-BEF0-4F53C3D41CA2}"/>
    <dgm:cxn modelId="{1E5C9E21-B40C-4798-88DA-3E92BA9EA33E}" type="presOf" srcId="{D4823F7C-5B07-4E3A-BC74-123CF56A9CAF}" destId="{41AA9A09-C722-4C67-B51B-E9EC426B0891}" srcOrd="0" destOrd="0" presId="urn:microsoft.com/office/officeart/2005/8/layout/hierarchy1"/>
    <dgm:cxn modelId="{D6B5925F-386E-4FE4-8DD7-8C05C84A4567}" type="presOf" srcId="{38A96BDF-7A98-4722-8A83-808E5E609BE8}" destId="{B1598C8E-BBF5-4279-8E08-948AFD896A49}" srcOrd="0" destOrd="0" presId="urn:microsoft.com/office/officeart/2005/8/layout/hierarchy1"/>
    <dgm:cxn modelId="{BCAD87F2-ECF9-42F6-B040-0EE7867AA0F9}" type="presOf" srcId="{7066931D-B36E-4A37-9F0C-7460D65B48DE}" destId="{74767C4C-2890-4571-AFF0-B99D349A1F3B}" srcOrd="0" destOrd="0" presId="urn:microsoft.com/office/officeart/2005/8/layout/hierarchy1"/>
    <dgm:cxn modelId="{D931E150-7E39-416C-91AC-61B5E3D1A550}" type="presOf" srcId="{1D8BBFE7-5BB6-4082-973B-86FCAA341EA9}" destId="{48A41A7F-3F7B-46C6-9841-49CE90B251B1}" srcOrd="0" destOrd="0" presId="urn:microsoft.com/office/officeart/2005/8/layout/hierarchy1"/>
    <dgm:cxn modelId="{A8C6C950-F53B-40A2-B77C-E89771BA96E6}" type="presOf" srcId="{0E3775F1-A032-4825-9D71-06B80A985176}" destId="{3D933F5F-343E-4489-AFAD-210F7341D9DD}" srcOrd="0" destOrd="0" presId="urn:microsoft.com/office/officeart/2005/8/layout/hierarchy1"/>
    <dgm:cxn modelId="{9EF06D4F-65CE-4BF4-93D7-73F0A1C9B055}" type="presOf" srcId="{2CBE648F-8BF5-4B0E-98A0-40AE44160B05}" destId="{78B7A54A-C6B9-4B26-802A-FEA1C22BC62E}" srcOrd="0" destOrd="0" presId="urn:microsoft.com/office/officeart/2005/8/layout/hierarchy1"/>
    <dgm:cxn modelId="{976A13AA-EACB-4B63-BD63-D818DD0B1019}" srcId="{80B79C2B-16E8-4B8C-BB9A-7C36CE47C536}" destId="{7066931D-B36E-4A37-9F0C-7460D65B48DE}" srcOrd="0" destOrd="0" parTransId="{23D8F2B8-D448-4665-9E99-2DBE9AA0AD95}" sibTransId="{A36432D1-452B-4500-A507-F1BB27E9A8FD}"/>
    <dgm:cxn modelId="{96369BD5-0E75-4036-B027-1561350E75BA}" srcId="{7066931D-B36E-4A37-9F0C-7460D65B48DE}" destId="{2CBE648F-8BF5-4B0E-98A0-40AE44160B05}" srcOrd="1" destOrd="0" parTransId="{EC8A82F6-62C2-4762-B5F7-BA0378062177}" sibTransId="{143A2648-48E5-45C7-A388-18A27668604F}"/>
    <dgm:cxn modelId="{32BB065C-4E5B-4DDB-B1D0-10E8CA59B43D}" type="presOf" srcId="{EC8A82F6-62C2-4762-B5F7-BA0378062177}" destId="{3E25342D-F99A-45D5-B419-D1559A67E6A5}" srcOrd="0" destOrd="0" presId="urn:microsoft.com/office/officeart/2005/8/layout/hierarchy1"/>
    <dgm:cxn modelId="{7568E7FA-5913-430B-973A-61A7A631AFAC}" srcId="{7066931D-B36E-4A37-9F0C-7460D65B48DE}" destId="{D4823F7C-5B07-4E3A-BC74-123CF56A9CAF}" srcOrd="0" destOrd="0" parTransId="{0E3775F1-A032-4825-9D71-06B80A985176}" sibTransId="{6134378D-08E7-426B-916D-EFF8BB6EC5A4}"/>
    <dgm:cxn modelId="{102A4103-C3F9-49B5-896C-62846391CCF9}" type="presOf" srcId="{80B79C2B-16E8-4B8C-BB9A-7C36CE47C536}" destId="{F4EA1A5F-4E7A-4E25-BF0F-C9365EE7B2E8}" srcOrd="0" destOrd="0" presId="urn:microsoft.com/office/officeart/2005/8/layout/hierarchy1"/>
    <dgm:cxn modelId="{48230854-51DC-4695-BB40-9A93A57413B1}" type="presParOf" srcId="{F4EA1A5F-4E7A-4E25-BF0F-C9365EE7B2E8}" destId="{241A86C0-481E-4DD0-AF46-AE3CBB04468F}" srcOrd="0" destOrd="0" presId="urn:microsoft.com/office/officeart/2005/8/layout/hierarchy1"/>
    <dgm:cxn modelId="{F8B75AE1-FEEE-4DFC-A49A-914B39C6CCD9}" type="presParOf" srcId="{241A86C0-481E-4DD0-AF46-AE3CBB04468F}" destId="{307EA182-C5A0-4E33-9828-986495B66AF3}" srcOrd="0" destOrd="0" presId="urn:microsoft.com/office/officeart/2005/8/layout/hierarchy1"/>
    <dgm:cxn modelId="{C86F80CC-5AFA-4A3C-9A3D-5AA07BA0C918}" type="presParOf" srcId="{307EA182-C5A0-4E33-9828-986495B66AF3}" destId="{850D7D7C-31AD-49C0-8898-35E4531CE343}" srcOrd="0" destOrd="0" presId="urn:microsoft.com/office/officeart/2005/8/layout/hierarchy1"/>
    <dgm:cxn modelId="{91838EE8-2E3F-4D1E-A5DC-504D7EF4B59F}" type="presParOf" srcId="{307EA182-C5A0-4E33-9828-986495B66AF3}" destId="{74767C4C-2890-4571-AFF0-B99D349A1F3B}" srcOrd="1" destOrd="0" presId="urn:microsoft.com/office/officeart/2005/8/layout/hierarchy1"/>
    <dgm:cxn modelId="{64525698-1AEF-41A1-B04A-2400940E6733}" type="presParOf" srcId="{241A86C0-481E-4DD0-AF46-AE3CBB04468F}" destId="{869924AA-4687-4801-A385-3786630264F9}" srcOrd="1" destOrd="0" presId="urn:microsoft.com/office/officeart/2005/8/layout/hierarchy1"/>
    <dgm:cxn modelId="{AAC1F6ED-5CC7-46B4-9354-70B6A4C28424}" type="presParOf" srcId="{869924AA-4687-4801-A385-3786630264F9}" destId="{3D933F5F-343E-4489-AFAD-210F7341D9DD}" srcOrd="0" destOrd="0" presId="urn:microsoft.com/office/officeart/2005/8/layout/hierarchy1"/>
    <dgm:cxn modelId="{F396D742-A09D-4E80-8821-29EAF9376DFD}" type="presParOf" srcId="{869924AA-4687-4801-A385-3786630264F9}" destId="{F70DA52F-5003-4E7F-BF04-12D272E66249}" srcOrd="1" destOrd="0" presId="urn:microsoft.com/office/officeart/2005/8/layout/hierarchy1"/>
    <dgm:cxn modelId="{9D8CD55F-24A8-4E60-BFED-5B293CDCD5DF}" type="presParOf" srcId="{F70DA52F-5003-4E7F-BF04-12D272E66249}" destId="{84B65976-A74C-40AA-BBF8-76B187CBD1F1}" srcOrd="0" destOrd="0" presId="urn:microsoft.com/office/officeart/2005/8/layout/hierarchy1"/>
    <dgm:cxn modelId="{30D32B88-9584-43F9-84E4-06A8DBB6B1B0}" type="presParOf" srcId="{84B65976-A74C-40AA-BBF8-76B187CBD1F1}" destId="{AE1E712E-1980-48FF-8319-6B55CDA10F35}" srcOrd="0" destOrd="0" presId="urn:microsoft.com/office/officeart/2005/8/layout/hierarchy1"/>
    <dgm:cxn modelId="{F09D9D18-4DB0-4641-8165-C2C35BFBE72F}" type="presParOf" srcId="{84B65976-A74C-40AA-BBF8-76B187CBD1F1}" destId="{41AA9A09-C722-4C67-B51B-E9EC426B0891}" srcOrd="1" destOrd="0" presId="urn:microsoft.com/office/officeart/2005/8/layout/hierarchy1"/>
    <dgm:cxn modelId="{B7AA4E45-E923-42AF-B8E0-62A6D4BDE113}" type="presParOf" srcId="{F70DA52F-5003-4E7F-BF04-12D272E66249}" destId="{E72F819B-163C-4935-923D-E80FFE9DDF36}" srcOrd="1" destOrd="0" presId="urn:microsoft.com/office/officeart/2005/8/layout/hierarchy1"/>
    <dgm:cxn modelId="{197FB722-AA3F-460C-9059-BCB41BB29D02}" type="presParOf" srcId="{869924AA-4687-4801-A385-3786630264F9}" destId="{3E25342D-F99A-45D5-B419-D1559A67E6A5}" srcOrd="2" destOrd="0" presId="urn:microsoft.com/office/officeart/2005/8/layout/hierarchy1"/>
    <dgm:cxn modelId="{C71F30AA-AE26-4ABA-91B5-7937E6C9A360}" type="presParOf" srcId="{869924AA-4687-4801-A385-3786630264F9}" destId="{848D7C33-33A1-4D89-BDA1-48E2F656AA11}" srcOrd="3" destOrd="0" presId="urn:microsoft.com/office/officeart/2005/8/layout/hierarchy1"/>
    <dgm:cxn modelId="{3FF8A401-7D0E-498B-B24B-D986D9B020CD}" type="presParOf" srcId="{848D7C33-33A1-4D89-BDA1-48E2F656AA11}" destId="{A9B03536-0520-4495-9135-1E1DAFE6BCAF}" srcOrd="0" destOrd="0" presId="urn:microsoft.com/office/officeart/2005/8/layout/hierarchy1"/>
    <dgm:cxn modelId="{8A2BC02B-7260-4AA8-95B9-426B0D0ECBA5}" type="presParOf" srcId="{A9B03536-0520-4495-9135-1E1DAFE6BCAF}" destId="{577A8C9F-8D03-4AC8-9A73-5AC1B819BF97}" srcOrd="0" destOrd="0" presId="urn:microsoft.com/office/officeart/2005/8/layout/hierarchy1"/>
    <dgm:cxn modelId="{29BBFD77-5DD5-48C1-A046-5C800A8D7784}" type="presParOf" srcId="{A9B03536-0520-4495-9135-1E1DAFE6BCAF}" destId="{78B7A54A-C6B9-4B26-802A-FEA1C22BC62E}" srcOrd="1" destOrd="0" presId="urn:microsoft.com/office/officeart/2005/8/layout/hierarchy1"/>
    <dgm:cxn modelId="{3D571219-D55E-420C-82B2-727B0FC263F9}" type="presParOf" srcId="{848D7C33-33A1-4D89-BDA1-48E2F656AA11}" destId="{1397ABF0-A2DC-4C0A-9160-9184211C265C}" srcOrd="1" destOrd="0" presId="urn:microsoft.com/office/officeart/2005/8/layout/hierarchy1"/>
    <dgm:cxn modelId="{A0F1AFCD-72F6-4235-BFE7-67EF5F2F4342}" type="presParOf" srcId="{869924AA-4687-4801-A385-3786630264F9}" destId="{B1598C8E-BBF5-4279-8E08-948AFD896A49}" srcOrd="4" destOrd="0" presId="urn:microsoft.com/office/officeart/2005/8/layout/hierarchy1"/>
    <dgm:cxn modelId="{4B24A4D1-4572-45E5-91D9-8C0B3F5E5295}" type="presParOf" srcId="{869924AA-4687-4801-A385-3786630264F9}" destId="{526806F2-A339-4E0E-A7F8-94FE983548C1}" srcOrd="5" destOrd="0" presId="urn:microsoft.com/office/officeart/2005/8/layout/hierarchy1"/>
    <dgm:cxn modelId="{49AAA9DF-8C6F-4330-87DB-DF8FF8D89741}" type="presParOf" srcId="{526806F2-A339-4E0E-A7F8-94FE983548C1}" destId="{F315A303-AAFE-457A-B6D1-9001D78AC613}" srcOrd="0" destOrd="0" presId="urn:microsoft.com/office/officeart/2005/8/layout/hierarchy1"/>
    <dgm:cxn modelId="{107F2C0A-1CAA-47FB-8DDC-EB955A479313}" type="presParOf" srcId="{F315A303-AAFE-457A-B6D1-9001D78AC613}" destId="{D10A3074-3949-47DD-9902-4B436390DBD1}" srcOrd="0" destOrd="0" presId="urn:microsoft.com/office/officeart/2005/8/layout/hierarchy1"/>
    <dgm:cxn modelId="{7A2B7E46-857A-4BD2-8192-0D552D1FB299}" type="presParOf" srcId="{F315A303-AAFE-457A-B6D1-9001D78AC613}" destId="{48A41A7F-3F7B-46C6-9841-49CE90B251B1}" srcOrd="1" destOrd="0" presId="urn:microsoft.com/office/officeart/2005/8/layout/hierarchy1"/>
    <dgm:cxn modelId="{5BDB59D3-173C-4EE5-BD33-4FD555426E7F}" type="presParOf" srcId="{526806F2-A339-4E0E-A7F8-94FE983548C1}" destId="{24B819E8-C093-4ACC-AD4C-B014B7DCAC1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598C8E-BBF5-4279-8E08-948AFD896A49}">
      <dsp:nvSpPr>
        <dsp:cNvPr id="0" name=""/>
        <dsp:cNvSpPr/>
      </dsp:nvSpPr>
      <dsp:spPr>
        <a:xfrm>
          <a:off x="3760911" y="1415041"/>
          <a:ext cx="2669034" cy="6351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2808"/>
              </a:lnTo>
              <a:lnTo>
                <a:pt x="2669034" y="432808"/>
              </a:lnTo>
              <a:lnTo>
                <a:pt x="2669034" y="635108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25342D-F99A-45D5-B419-D1559A67E6A5}">
      <dsp:nvSpPr>
        <dsp:cNvPr id="0" name=""/>
        <dsp:cNvSpPr/>
      </dsp:nvSpPr>
      <dsp:spPr>
        <a:xfrm>
          <a:off x="3715191" y="1415041"/>
          <a:ext cx="91440" cy="63510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35108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933F5F-343E-4489-AFAD-210F7341D9DD}">
      <dsp:nvSpPr>
        <dsp:cNvPr id="0" name=""/>
        <dsp:cNvSpPr/>
      </dsp:nvSpPr>
      <dsp:spPr>
        <a:xfrm>
          <a:off x="1091877" y="1415041"/>
          <a:ext cx="2669034" cy="635108"/>
        </a:xfrm>
        <a:custGeom>
          <a:avLst/>
          <a:gdLst/>
          <a:ahLst/>
          <a:cxnLst/>
          <a:rect l="0" t="0" r="0" b="0"/>
          <a:pathLst>
            <a:path>
              <a:moveTo>
                <a:pt x="2669034" y="0"/>
              </a:moveTo>
              <a:lnTo>
                <a:pt x="2669034" y="432808"/>
              </a:lnTo>
              <a:lnTo>
                <a:pt x="0" y="432808"/>
              </a:lnTo>
              <a:lnTo>
                <a:pt x="0" y="635108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0D7D7C-31AD-49C0-8898-35E4531CE343}">
      <dsp:nvSpPr>
        <dsp:cNvPr id="0" name=""/>
        <dsp:cNvSpPr/>
      </dsp:nvSpPr>
      <dsp:spPr>
        <a:xfrm>
          <a:off x="2669034" y="28357"/>
          <a:ext cx="2183755" cy="13866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767C4C-2890-4571-AFF0-B99D349A1F3B}">
      <dsp:nvSpPr>
        <dsp:cNvPr id="0" name=""/>
        <dsp:cNvSpPr/>
      </dsp:nvSpPr>
      <dsp:spPr>
        <a:xfrm>
          <a:off x="2911673" y="258864"/>
          <a:ext cx="2183755" cy="13866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Нейрофиброматоз</a:t>
          </a:r>
          <a:endParaRPr lang="ru-RU" sz="1700" kern="1200" dirty="0"/>
        </a:p>
      </dsp:txBody>
      <dsp:txXfrm>
        <a:off x="2952288" y="299479"/>
        <a:ext cx="2102525" cy="1305454"/>
      </dsp:txXfrm>
    </dsp:sp>
    <dsp:sp modelId="{AE1E712E-1980-48FF-8319-6B55CDA10F35}">
      <dsp:nvSpPr>
        <dsp:cNvPr id="0" name=""/>
        <dsp:cNvSpPr/>
      </dsp:nvSpPr>
      <dsp:spPr>
        <a:xfrm>
          <a:off x="0" y="2050150"/>
          <a:ext cx="2183755" cy="13866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AA9A09-C722-4C67-B51B-E9EC426B0891}">
      <dsp:nvSpPr>
        <dsp:cNvPr id="0" name=""/>
        <dsp:cNvSpPr/>
      </dsp:nvSpPr>
      <dsp:spPr>
        <a:xfrm>
          <a:off x="242639" y="2280658"/>
          <a:ext cx="2183755" cy="13866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НФ тип 1 – Болезнь Реклингхаузена; периферический НФ</a:t>
          </a:r>
          <a:endParaRPr lang="ru-RU" sz="1700" kern="1200" dirty="0"/>
        </a:p>
      </dsp:txBody>
      <dsp:txXfrm>
        <a:off x="283254" y="2321273"/>
        <a:ext cx="2102525" cy="1305454"/>
      </dsp:txXfrm>
    </dsp:sp>
    <dsp:sp modelId="{577A8C9F-8D03-4AC8-9A73-5AC1B819BF97}">
      <dsp:nvSpPr>
        <dsp:cNvPr id="0" name=""/>
        <dsp:cNvSpPr/>
      </dsp:nvSpPr>
      <dsp:spPr>
        <a:xfrm>
          <a:off x="2669034" y="2050150"/>
          <a:ext cx="2183755" cy="13866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B7A54A-C6B9-4B26-802A-FEA1C22BC62E}">
      <dsp:nvSpPr>
        <dsp:cNvPr id="0" name=""/>
        <dsp:cNvSpPr/>
      </dsp:nvSpPr>
      <dsp:spPr>
        <a:xfrm>
          <a:off x="2911673" y="2280658"/>
          <a:ext cx="2183755" cy="13866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НФ тип 2 – центральный НФ</a:t>
          </a:r>
          <a:endParaRPr lang="ru-RU" sz="1700" kern="1200" dirty="0"/>
        </a:p>
      </dsp:txBody>
      <dsp:txXfrm>
        <a:off x="2952288" y="2321273"/>
        <a:ext cx="2102525" cy="1305454"/>
      </dsp:txXfrm>
    </dsp:sp>
    <dsp:sp modelId="{D10A3074-3949-47DD-9902-4B436390DBD1}">
      <dsp:nvSpPr>
        <dsp:cNvPr id="0" name=""/>
        <dsp:cNvSpPr/>
      </dsp:nvSpPr>
      <dsp:spPr>
        <a:xfrm>
          <a:off x="5338068" y="2050150"/>
          <a:ext cx="2183755" cy="13866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A41A7F-3F7B-46C6-9841-49CE90B251B1}">
      <dsp:nvSpPr>
        <dsp:cNvPr id="0" name=""/>
        <dsp:cNvSpPr/>
      </dsp:nvSpPr>
      <dsp:spPr>
        <a:xfrm>
          <a:off x="5580707" y="2280658"/>
          <a:ext cx="2183755" cy="13866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Шванноматоз</a:t>
          </a:r>
          <a:endParaRPr lang="ru-RU" sz="1700" kern="1200" dirty="0"/>
        </a:p>
      </dsp:txBody>
      <dsp:txXfrm>
        <a:off x="5621322" y="2321273"/>
        <a:ext cx="2102525" cy="13054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4D81E2C-4092-4274-854A-B7552B42E6EC}" type="datetimeFigureOut">
              <a:rPr lang="ru-RU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E53BDAD3-2FBC-4C46-848E-1928625822AA}" type="slidenum">
              <a:rPr lang="ru-RU" altLang="uk-UA"/>
              <a:pPr/>
              <a:t>‹№›</a:t>
            </a:fld>
            <a:endParaRPr lang="ru-RU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 altLang="uk-UA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fld id="{1EFC1F7E-882E-4785-BC8E-87F988BB1647}" type="slidenum">
              <a:rPr lang="ru-RU" altLang="uk-UA">
                <a:latin typeface="Calibri" panose="020F0502020204030204" pitchFamily="34" charset="0"/>
              </a:rPr>
              <a:pPr/>
              <a:t>3</a:t>
            </a:fld>
            <a:endParaRPr lang="ru-RU" altLang="uk-UA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4260875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02488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985631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384052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741446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746961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861009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403215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552952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738100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099532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85541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4765224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7733708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3958506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3159598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097257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6F8820-0A20-4766-93BE-44E59F6FE3C5}" type="datetimeFigureOut">
              <a:rPr lang="ru-RU" smtClean="0"/>
              <a:pPr>
                <a:defRPr/>
              </a:pPr>
              <a:t>25.09.2017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7036D-D17D-4BC0-8F21-B69DFD25F660}" type="slidenum">
              <a:rPr lang="ru-RU" altLang="uk-UA" smtClean="0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0510884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  <p:sldLayoutId id="214748373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-27919"/>
            <a:ext cx="7773308" cy="23876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err="1" smtClean="0"/>
              <a:t>Нейрофиброматоз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 rot="10800000" flipH="1" flipV="1">
            <a:off x="6948264" y="4509120"/>
            <a:ext cx="25202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Студент :</a:t>
            </a:r>
          </a:p>
          <a:p>
            <a:r>
              <a:rPr lang="uk-UA" dirty="0" smtClean="0"/>
              <a:t> 5 </a:t>
            </a:r>
            <a:r>
              <a:rPr lang="uk-UA" dirty="0" err="1" smtClean="0"/>
              <a:t>курса</a:t>
            </a:r>
            <a:r>
              <a:rPr lang="uk-UA" dirty="0" smtClean="0"/>
              <a:t>, </a:t>
            </a:r>
          </a:p>
          <a:p>
            <a:r>
              <a:rPr lang="uk-UA" dirty="0" smtClean="0"/>
              <a:t>1 </a:t>
            </a:r>
            <a:r>
              <a:rPr lang="uk-UA" dirty="0" err="1" smtClean="0"/>
              <a:t>мед.факультета</a:t>
            </a:r>
            <a:r>
              <a:rPr lang="uk-UA" dirty="0" smtClean="0"/>
              <a:t>, </a:t>
            </a:r>
          </a:p>
          <a:p>
            <a:r>
              <a:rPr lang="uk-UA" dirty="0" smtClean="0"/>
              <a:t>1 </a:t>
            </a:r>
            <a:r>
              <a:rPr lang="uk-UA" dirty="0" err="1" smtClean="0"/>
              <a:t>группы</a:t>
            </a:r>
            <a:endParaRPr lang="uk-UA" dirty="0" smtClean="0"/>
          </a:p>
          <a:p>
            <a:r>
              <a:rPr lang="ru-RU" dirty="0" err="1" smtClean="0"/>
              <a:t>Кубышев</a:t>
            </a:r>
            <a:r>
              <a:rPr lang="ru-RU" dirty="0" smtClean="0"/>
              <a:t> Д.М.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Объект 1"/>
          <p:cNvSpPr>
            <a:spLocks noGrp="1"/>
          </p:cNvSpPr>
          <p:nvPr>
            <p:ph idx="1"/>
          </p:nvPr>
        </p:nvSpPr>
        <p:spPr>
          <a:xfrm>
            <a:off x="457200" y="260350"/>
            <a:ext cx="8435975" cy="6337300"/>
          </a:xfrm>
        </p:spPr>
        <p:txBody>
          <a:bodyPr/>
          <a:lstStyle/>
          <a:p>
            <a:r>
              <a:rPr lang="ru-RU" altLang="uk-UA" dirty="0" smtClean="0"/>
              <a:t>Первые описания </a:t>
            </a:r>
            <a:r>
              <a:rPr lang="ru-RU" altLang="uk-UA" dirty="0" err="1" smtClean="0"/>
              <a:t>нейрофиброматоза</a:t>
            </a:r>
            <a:r>
              <a:rPr lang="ru-RU" altLang="uk-UA" dirty="0" smtClean="0"/>
              <a:t> относят к 1768 г. (</a:t>
            </a:r>
            <a:r>
              <a:rPr lang="ru-RU" altLang="uk-UA" dirty="0" err="1" smtClean="0"/>
              <a:t>Akenside</a:t>
            </a:r>
            <a:r>
              <a:rPr lang="ru-RU" altLang="uk-UA" dirty="0" smtClean="0"/>
              <a:t>) и 1792 г. (</a:t>
            </a:r>
            <a:r>
              <a:rPr lang="ru-RU" altLang="uk-UA" dirty="0" err="1" smtClean="0"/>
              <a:t>Tilesius</a:t>
            </a:r>
            <a:r>
              <a:rPr lang="ru-RU" altLang="uk-UA" dirty="0" smtClean="0"/>
              <a:t>). Более поздние принадлежат R. </a:t>
            </a:r>
            <a:r>
              <a:rPr lang="ru-RU" altLang="uk-UA" dirty="0" err="1" smtClean="0"/>
              <a:t>Smith</a:t>
            </a:r>
            <a:r>
              <a:rPr lang="ru-RU" altLang="uk-UA" dirty="0" smtClean="0"/>
              <a:t> (1849) и        R. </a:t>
            </a:r>
            <a:r>
              <a:rPr lang="ru-RU" altLang="uk-UA" dirty="0" err="1" smtClean="0"/>
              <a:t>Virchov</a:t>
            </a:r>
            <a:r>
              <a:rPr lang="ru-RU" altLang="uk-UA" dirty="0" smtClean="0"/>
              <a:t> (1863).</a:t>
            </a:r>
          </a:p>
          <a:p>
            <a:r>
              <a:rPr lang="ru-RU" altLang="uk-UA" dirty="0" smtClean="0"/>
              <a:t> Немецкий па</a:t>
            </a:r>
            <a:r>
              <a:rPr lang="de-DE" altLang="uk-UA" dirty="0" err="1" smtClean="0"/>
              <a:t>толог</a:t>
            </a:r>
            <a:r>
              <a:rPr lang="de-DE" altLang="uk-UA" dirty="0" smtClean="0"/>
              <a:t> F. D. von Recklinghausen </a:t>
            </a:r>
            <a:r>
              <a:rPr lang="ru-RU" altLang="uk-UA" dirty="0" smtClean="0"/>
              <a:t>(</a:t>
            </a:r>
            <a:r>
              <a:rPr lang="ru-RU" altLang="uk-UA" dirty="0" err="1" smtClean="0"/>
              <a:t>Реклингхаузен</a:t>
            </a:r>
            <a:r>
              <a:rPr lang="ru-RU" altLang="uk-UA" dirty="0" smtClean="0"/>
              <a:t>) </a:t>
            </a:r>
            <a:r>
              <a:rPr lang="de-DE" altLang="uk-UA" dirty="0" smtClean="0"/>
              <a:t>(1882) </a:t>
            </a:r>
            <a:r>
              <a:rPr lang="de-DE" altLang="uk-UA" dirty="0" err="1" smtClean="0"/>
              <a:t>впервые</a:t>
            </a:r>
            <a:r>
              <a:rPr lang="de-DE" altLang="uk-UA" dirty="0" smtClean="0"/>
              <a:t> </a:t>
            </a:r>
            <a:r>
              <a:rPr lang="de-DE" altLang="uk-UA" dirty="0" err="1" smtClean="0"/>
              <a:t>ус</a:t>
            </a:r>
            <a:r>
              <a:rPr lang="ru-RU" altLang="uk-UA" dirty="0" err="1" smtClean="0"/>
              <a:t>тановил</a:t>
            </a:r>
            <a:r>
              <a:rPr lang="ru-RU" altLang="uk-UA" dirty="0" smtClean="0"/>
              <a:t> связь между дерматологической и неврологической симптоматикой и предложил название ≪</a:t>
            </a:r>
            <a:r>
              <a:rPr lang="ru-RU" altLang="uk-UA" dirty="0" err="1" smtClean="0"/>
              <a:t>нейрофиброматоз</a:t>
            </a:r>
            <a:r>
              <a:rPr lang="ru-RU" altLang="uk-UA" dirty="0" smtClean="0"/>
              <a:t>≫ . Он же  выделил центральный и периферический варианты.</a:t>
            </a:r>
          </a:p>
          <a:p>
            <a:r>
              <a:rPr lang="ru-RU" altLang="uk-UA" dirty="0" smtClean="0"/>
              <a:t>В 1987 г. Конференцией Национального института здоровья США </a:t>
            </a:r>
            <a:r>
              <a:rPr lang="en-US" altLang="uk-UA" dirty="0" smtClean="0"/>
              <a:t>(NIH)</a:t>
            </a:r>
            <a:r>
              <a:rPr lang="ru-RU" altLang="uk-UA" dirty="0" smtClean="0"/>
              <a:t> были сформулированы критерии диагностики данного заболевания.</a:t>
            </a:r>
          </a:p>
          <a:p>
            <a:r>
              <a:rPr lang="ru-RU" altLang="uk-UA" dirty="0" smtClean="0"/>
              <a:t>В  1990-х открыты гены, дефекты в которых вызывают патологию.</a:t>
            </a:r>
            <a:endParaRPr lang="ru-RU" altLang="uk-U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/>
              <a:t>ВИДЫ НЕЙРОФИБРОМАТОЗА</a:t>
            </a:r>
            <a:endParaRPr lang="ru-RU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</p:nvPr>
        </p:nvGraphicFramePr>
        <p:xfrm>
          <a:off x="685800" y="2095500"/>
          <a:ext cx="7764463" cy="3695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626427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ru-RU" dirty="0" smtClean="0"/>
          </a:p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3200" dirty="0" smtClean="0"/>
              <a:t>Нейрофиброматоз тип 1</a:t>
            </a:r>
            <a:endParaRPr lang="ru-RU" sz="3200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самый частый </a:t>
            </a:r>
            <a:r>
              <a:rPr lang="ru-RU" dirty="0"/>
              <a:t>нейрокожным синдромом.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/>
              <a:t>Ч</a:t>
            </a:r>
            <a:r>
              <a:rPr lang="ru-RU" dirty="0" smtClean="0"/>
              <a:t>астота  от 1:2500 населения до 1:7800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/>
              <a:t>А</a:t>
            </a:r>
            <a:r>
              <a:rPr lang="ru-RU" dirty="0" smtClean="0"/>
              <a:t>утосомно-доминантное заболевание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Ген локализован </a:t>
            </a:r>
            <a:r>
              <a:rPr lang="ru-RU" dirty="0"/>
              <a:t>на хромосоме </a:t>
            </a:r>
            <a:r>
              <a:rPr lang="ru-RU" i="1" dirty="0"/>
              <a:t>17 в </a:t>
            </a:r>
            <a:r>
              <a:rPr lang="ru-RU" dirty="0"/>
              <a:t>локусе 17ql 1.2 и отличается высокой </a:t>
            </a:r>
            <a:r>
              <a:rPr lang="ru-RU" dirty="0" smtClean="0"/>
              <a:t>пенетрантностью</a:t>
            </a:r>
            <a:r>
              <a:rPr lang="ru-RU" dirty="0"/>
              <a:t>. </a:t>
            </a:r>
            <a:r>
              <a:rPr lang="ru-RU" dirty="0" smtClean="0"/>
              <a:t>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Высокая частота </a:t>
            </a:r>
            <a:r>
              <a:rPr lang="ru-RU" dirty="0"/>
              <a:t>возникновения новых </a:t>
            </a:r>
            <a:r>
              <a:rPr lang="ru-RU" dirty="0" smtClean="0"/>
              <a:t>мутаций, определяется большими размерами гена</a:t>
            </a:r>
            <a:r>
              <a:rPr lang="ru-RU" dirty="0"/>
              <a:t> </a:t>
            </a:r>
            <a:r>
              <a:rPr lang="ru-RU" dirty="0" smtClean="0"/>
              <a:t> (длина 350kb). </a:t>
            </a:r>
            <a:r>
              <a:rPr lang="ru-RU" dirty="0"/>
              <a:t>Темп мутирования гена </a:t>
            </a:r>
            <a:r>
              <a:rPr lang="ru-RU" dirty="0" smtClean="0"/>
              <a:t>НФ1 </a:t>
            </a:r>
            <a:r>
              <a:rPr lang="ru-RU" dirty="0"/>
              <a:t>является одним из наиболее высоких </a:t>
            </a:r>
            <a:r>
              <a:rPr lang="ru-RU" dirty="0" smtClean="0"/>
              <a:t>из </a:t>
            </a:r>
            <a:r>
              <a:rPr lang="ru-RU" dirty="0"/>
              <a:t>всех известных заболеваниях человека </a:t>
            </a:r>
            <a:r>
              <a:rPr lang="ru-RU" dirty="0" smtClean="0"/>
              <a:t>, </a:t>
            </a:r>
            <a:r>
              <a:rPr lang="ru-RU" dirty="0"/>
              <a:t>а примерно 50% случаев заболевания представляют собой мутации </a:t>
            </a:r>
            <a:r>
              <a:rPr lang="ru-RU" i="1" dirty="0"/>
              <a:t>de novo</a:t>
            </a:r>
            <a:r>
              <a:rPr lang="ru-RU" dirty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Объект 1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832475"/>
          </a:xfrm>
        </p:spPr>
        <p:txBody>
          <a:bodyPr/>
          <a:lstStyle/>
          <a:p>
            <a:r>
              <a:rPr lang="ru-RU" altLang="uk-UA" smtClean="0"/>
              <a:t>Ген кодирует белок нейрофибромин, являющийся супрессором опухолевого роста. Нейрофибромин продуцируется в нервных клетках и специализированных клетках нейроглии (олигодендроцитах и Шванновских клетках). </a:t>
            </a:r>
          </a:p>
          <a:p>
            <a:endParaRPr lang="ru-RU" altLang="uk-UA" smtClean="0"/>
          </a:p>
          <a:p>
            <a:endParaRPr lang="ru-RU" altLang="uk-UA" smtClean="0"/>
          </a:p>
          <a:p>
            <a:r>
              <a:rPr lang="ru-RU" altLang="uk-UA" smtClean="0"/>
              <a:t>Нейрофибромин является ГТФ-активируемым белком, в норме выполняет негативную регуляцию </a:t>
            </a:r>
            <a:r>
              <a:rPr lang="en-US" altLang="uk-UA" smtClean="0"/>
              <a:t>Ras</a:t>
            </a:r>
            <a:r>
              <a:rPr lang="ru-RU" altLang="uk-UA" smtClean="0"/>
              <a:t>, при потере функциональной активности начинается неконтролируемая пролиферация клеток.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smtClean="0"/>
              <a:t>           Ras </a:t>
            </a:r>
            <a:r>
              <a:rPr lang="ru-RU" smtClean="0"/>
              <a:t>сигнальный путь </a:t>
            </a:r>
            <a:endParaRPr lang="ru-RU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628775"/>
            <a:ext cx="6716713" cy="485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219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mtClean="0"/>
              <a:t>Клинические проявления</a:t>
            </a:r>
            <a:endParaRPr lang="ru-RU"/>
          </a:p>
        </p:txBody>
      </p:sp>
      <p:pic>
        <p:nvPicPr>
          <p:cNvPr id="1331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0238" y="836713"/>
            <a:ext cx="5192042" cy="583237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Desktop\131_prizna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49" y="25991"/>
            <a:ext cx="2952750" cy="442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C:\Users\1\Desktop\Early_neurofibromatosi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0" y="25991"/>
            <a:ext cx="5461000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3147"/>
            <a:ext cx="7765321" cy="1326321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         Пятна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	«</a:t>
            </a:r>
            <a:r>
              <a:rPr lang="ru-RU" dirty="0" smtClean="0"/>
              <a:t>Кофе с молоком»</a:t>
            </a:r>
            <a:endParaRPr lang="ru-RU" dirty="0"/>
          </a:p>
        </p:txBody>
      </p:sp>
      <p:pic>
        <p:nvPicPr>
          <p:cNvPr id="3075" name="Picture 3" descr="C:\Users\1\Desktop\neurofibromatosis-cafe-a-ait-macul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77069"/>
            <a:ext cx="6261100" cy="425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C:\Users\1\Desktop\pigmentny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00" y="2559612"/>
            <a:ext cx="56896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1134815-1178283-4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39" y="59567"/>
            <a:ext cx="5530850" cy="456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99658" y="59567"/>
            <a:ext cx="7765321" cy="1326321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   Кожные и подкожные фибромы</a:t>
            </a:r>
            <a:endParaRPr lang="ru-RU" dirty="0"/>
          </a:p>
        </p:txBody>
      </p:sp>
      <p:pic>
        <p:nvPicPr>
          <p:cNvPr id="4101" name="Picture 5" descr="C:\Users\1\Desktop\Neurofibromatosis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11167"/>
            <a:ext cx="3151188" cy="464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C:\Users\1\Desktop\NeurofibromFi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5437" y="1885298"/>
            <a:ext cx="3738563" cy="499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188640"/>
            <a:ext cx="7765321" cy="132632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Веснушчатость</a:t>
            </a:r>
            <a:endParaRPr lang="ru-RU" dirty="0"/>
          </a:p>
        </p:txBody>
      </p:sp>
      <p:pic>
        <p:nvPicPr>
          <p:cNvPr id="16387" name="Picture 2" descr="C:\Users\1\Desktop\axillaryfreck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268760"/>
            <a:ext cx="5472608" cy="5426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1\Desktop\1189694-1219222-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8" y="564554"/>
            <a:ext cx="4305300" cy="290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-243408"/>
            <a:ext cx="7765321" cy="132632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Узелки </a:t>
            </a:r>
            <a:r>
              <a:rPr lang="ru-RU" dirty="0" err="1" smtClean="0"/>
              <a:t>Лиша</a:t>
            </a:r>
            <a:endParaRPr lang="ru-RU" dirty="0"/>
          </a:p>
        </p:txBody>
      </p:sp>
      <p:pic>
        <p:nvPicPr>
          <p:cNvPr id="6147" name="Picture 3" descr="C:\Users\1\Desktop\neirofigromatoz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4600" y="2169517"/>
            <a:ext cx="39370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C:\Users\1\Desktop\lisch-nodul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100" y="4648200"/>
            <a:ext cx="33909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231017"/>
            <a:ext cx="7765321" cy="1326321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err="1" smtClean="0"/>
              <a:t>Плексиформная</a:t>
            </a:r>
            <a:r>
              <a:rPr lang="ru-RU" dirty="0" smtClean="0"/>
              <a:t> </a:t>
            </a:r>
            <a:r>
              <a:rPr lang="ru-RU" dirty="0" err="1" smtClean="0"/>
              <a:t>нейрофиброма</a:t>
            </a:r>
            <a:endParaRPr lang="ru-RU" dirty="0"/>
          </a:p>
        </p:txBody>
      </p:sp>
      <p:pic>
        <p:nvPicPr>
          <p:cNvPr id="18435" name="Picture 2" descr="C:\Users\1\Desktop\02608857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557338"/>
            <a:ext cx="3611563" cy="489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242105"/>
            <a:ext cx="7765321" cy="1326321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Глиома зрительного нерва на МРТ</a:t>
            </a:r>
            <a:endParaRPr lang="ru-RU" dirty="0"/>
          </a:p>
        </p:txBody>
      </p:sp>
      <p:pic>
        <p:nvPicPr>
          <p:cNvPr id="8194" name="Picture 2" descr="C:\Users\1\Desktop\Optic_glio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557338"/>
            <a:ext cx="4246562" cy="491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 descr="C:\Users\1\Desktop\5069_html_m1658113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675" y="2492896"/>
            <a:ext cx="3914775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86945" y="0"/>
            <a:ext cx="7765321" cy="132632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Сколиоз</a:t>
            </a:r>
            <a:endParaRPr lang="ru-RU" dirty="0"/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236663"/>
            <a:ext cx="4259263" cy="530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6552728"/>
          </a:xfrm>
        </p:spPr>
        <p:txBody>
          <a:bodyPr>
            <a:normAutofit fontScale="70000" lnSpcReduction="20000"/>
          </a:bodyPr>
          <a:lstStyle/>
          <a:p>
            <a:pPr marL="0" indent="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b="1" u="sng" dirty="0"/>
              <a:t>Д</a:t>
            </a:r>
            <a:r>
              <a:rPr lang="ru-RU" b="1" u="sng" dirty="0" smtClean="0"/>
              <a:t>иагноз НФ I </a:t>
            </a:r>
            <a:r>
              <a:rPr lang="ru-RU" b="1" u="sng" dirty="0"/>
              <a:t>может быть поставлен при наличии у </a:t>
            </a:r>
            <a:r>
              <a:rPr lang="ru-RU" b="1" u="sng" dirty="0" smtClean="0"/>
              <a:t>больного не </a:t>
            </a:r>
            <a:r>
              <a:rPr lang="ru-RU" b="1" u="sng" dirty="0"/>
              <a:t>менее двух из ниже перечисленных признаков</a:t>
            </a:r>
            <a:r>
              <a:rPr lang="ru-RU" b="1" u="sng" dirty="0" smtClean="0"/>
              <a:t>: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ru-RU" b="1" u="sng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 </a:t>
            </a:r>
            <a:r>
              <a:rPr lang="ru-RU" dirty="0"/>
              <a:t>не менее пяти пигментных пятен цвета ≪</a:t>
            </a:r>
            <a:r>
              <a:rPr lang="ru-RU" dirty="0" smtClean="0"/>
              <a:t>кофе с </a:t>
            </a:r>
            <a:r>
              <a:rPr lang="ru-RU" dirty="0"/>
              <a:t>молоком≫ диаметром более 5 мм у детей до </a:t>
            </a:r>
            <a:r>
              <a:rPr lang="ru-RU" dirty="0" smtClean="0"/>
              <a:t>пубертатного </a:t>
            </a:r>
            <a:r>
              <a:rPr lang="ru-RU" dirty="0"/>
              <a:t>возраста и не менее 6 пятен </a:t>
            </a:r>
            <a:r>
              <a:rPr lang="ru-RU" dirty="0" smtClean="0"/>
              <a:t>диаметром </a:t>
            </a:r>
            <a:r>
              <a:rPr lang="ru-RU" dirty="0"/>
              <a:t>более 15 мм в постпубертатном возрасте</a:t>
            </a:r>
            <a:r>
              <a:rPr lang="ru-RU" dirty="0" smtClean="0"/>
              <a:t>;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 </a:t>
            </a:r>
            <a:r>
              <a:rPr lang="ru-RU" dirty="0"/>
              <a:t>две или более нейрофибромы любого </a:t>
            </a:r>
            <a:r>
              <a:rPr lang="ru-RU" b="1" dirty="0" smtClean="0"/>
              <a:t>типа </a:t>
            </a:r>
            <a:r>
              <a:rPr lang="ru-RU" dirty="0" smtClean="0"/>
              <a:t>или </a:t>
            </a:r>
            <a:r>
              <a:rPr lang="ru-RU" dirty="0"/>
              <a:t>одна </a:t>
            </a:r>
            <a:r>
              <a:rPr lang="ru-RU" dirty="0" smtClean="0"/>
              <a:t>плексиформная</a:t>
            </a:r>
            <a:r>
              <a:rPr lang="ru-RU" dirty="0"/>
              <a:t> </a:t>
            </a:r>
            <a:r>
              <a:rPr lang="ru-RU" dirty="0" smtClean="0"/>
              <a:t>нейрофиброма;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мелкие </a:t>
            </a:r>
            <a:r>
              <a:rPr lang="ru-RU" dirty="0"/>
              <a:t>пятна </a:t>
            </a:r>
            <a:r>
              <a:rPr lang="ru-RU" b="1" dirty="0"/>
              <a:t>типа </a:t>
            </a:r>
            <a:r>
              <a:rPr lang="ru-RU" dirty="0"/>
              <a:t>веснушек в </a:t>
            </a:r>
            <a:r>
              <a:rPr lang="ru-RU" dirty="0" smtClean="0"/>
              <a:t>подмышечных или </a:t>
            </a:r>
            <a:r>
              <a:rPr lang="ru-RU" dirty="0"/>
              <a:t>паховых складках</a:t>
            </a:r>
            <a:r>
              <a:rPr lang="ru-RU" dirty="0" smtClean="0"/>
              <a:t>;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дисплазия </a:t>
            </a:r>
            <a:r>
              <a:rPr lang="ru-RU" dirty="0"/>
              <a:t>крыла клиновидной кости или </a:t>
            </a:r>
            <a:r>
              <a:rPr lang="ru-RU" dirty="0" smtClean="0"/>
              <a:t>врожденное </a:t>
            </a:r>
            <a:r>
              <a:rPr lang="ru-RU" dirty="0"/>
              <a:t>истончение кортикального слоя </a:t>
            </a:r>
            <a:r>
              <a:rPr lang="ru-RU" dirty="0" smtClean="0"/>
              <a:t>длинных костей </a:t>
            </a:r>
            <a:r>
              <a:rPr lang="ru-RU" dirty="0"/>
              <a:t>с псевдоартрозом или без него</a:t>
            </a:r>
            <a:r>
              <a:rPr lang="ru-RU" dirty="0" smtClean="0"/>
              <a:t>;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глиома </a:t>
            </a:r>
            <a:r>
              <a:rPr lang="ru-RU" dirty="0"/>
              <a:t>зрительного нерва</a:t>
            </a:r>
            <a:r>
              <a:rPr lang="ru-RU" dirty="0" smtClean="0"/>
              <a:t>;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два </a:t>
            </a:r>
            <a:r>
              <a:rPr lang="ru-RU" dirty="0"/>
              <a:t>или более узелков Лиша на радужке при </a:t>
            </a:r>
            <a:r>
              <a:rPr lang="ru-RU" dirty="0" smtClean="0"/>
              <a:t>исследовании </a:t>
            </a:r>
            <a:r>
              <a:rPr lang="ru-RU" dirty="0"/>
              <a:t>с помощью щелевой лампы</a:t>
            </a:r>
            <a:r>
              <a:rPr lang="ru-RU" dirty="0" smtClean="0"/>
              <a:t>;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наличие </a:t>
            </a:r>
            <a:r>
              <a:rPr lang="ru-RU" dirty="0"/>
              <a:t>у родственников первой степени </a:t>
            </a:r>
            <a:r>
              <a:rPr lang="ru-RU" dirty="0" smtClean="0"/>
              <a:t>родства </a:t>
            </a:r>
            <a:r>
              <a:rPr lang="ru-RU" b="1" dirty="0"/>
              <a:t>нейрофиброматоза </a:t>
            </a:r>
            <a:r>
              <a:rPr lang="ru-RU" dirty="0"/>
              <a:t>I по тем же </a:t>
            </a:r>
            <a:r>
              <a:rPr lang="ru-RU" dirty="0" smtClean="0"/>
              <a:t>критериям 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2192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/>
              <a:t>Подходы к лечению</a:t>
            </a:r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184775"/>
          </a:xfrm>
        </p:spPr>
        <p:txBody>
          <a:bodyPr>
            <a:normAutofit fontScale="85000" lnSpcReduction="10000"/>
          </a:bodyPr>
          <a:lstStyle/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/>
              <a:t>В настоящее время не разработано специфической (патогенетической) терапии </a:t>
            </a:r>
            <a:r>
              <a:rPr lang="ru-RU" dirty="0" smtClean="0"/>
              <a:t>НФ1</a:t>
            </a:r>
            <a:r>
              <a:rPr lang="ru-RU" dirty="0"/>
              <a:t>. </a:t>
            </a:r>
            <a:endParaRPr lang="ru-RU" dirty="0" smtClean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/>
              <a:t>При </a:t>
            </a:r>
            <a:r>
              <a:rPr lang="ru-RU" dirty="0"/>
              <a:t>нарушениях обучаемости и когнитивных нарушениях рекомендуется обучение детей и подростков в спецшколах и проведение социальной реабилитации больных. Опухоли являются причиной болевого синдрома и снижения функций. При выраженном болевом синдроме назначаются НПВС, неопиодные и опиоидные анальгетики, трициклические антидепрессанты (осторожно в виде риска провокации судорожного синдрома), топирамат (топамакс), нейронтин (габапентин). </a:t>
            </a:r>
            <a:endParaRPr lang="ru-RU" dirty="0" smtClean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/>
              <a:t>Ортопедические </a:t>
            </a:r>
            <a:r>
              <a:rPr lang="ru-RU" dirty="0"/>
              <a:t>операции показаны при наличии костных деформаций, сколиоза. Хирургические операции также проводятся при наличии болезненных нейрофибром или нейрофибром, липом или папиллом больших размеров, а также при расположении опухолей в областях постоянной травматизации или опухолей, являющихся причиной косметического дефекта. Лучевая терапия и химеотерапия выполняется в случаях малигнизации опухолей (от 3 до 20% всех случаев NF1).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mtClean="0"/>
              <a:t>Перспективные направления в лечении НФ1</a:t>
            </a:r>
            <a:endParaRPr lang="ru-RU"/>
          </a:p>
        </p:txBody>
      </p:sp>
      <p:sp>
        <p:nvSpPr>
          <p:cNvPr id="23554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uk-UA" smtClean="0"/>
              <a:t>В основе идей лечения нейрофиброматоза лежит предположение об эффективности ингибирования </a:t>
            </a:r>
            <a:r>
              <a:rPr lang="en-US" altLang="uk-UA" smtClean="0"/>
              <a:t>Ras </a:t>
            </a:r>
            <a:r>
              <a:rPr lang="ru-RU" altLang="uk-UA" smtClean="0"/>
              <a:t>сигнальной системы, которые позволят приостановить  неконтролируемую пролиферацию клеток.</a:t>
            </a:r>
          </a:p>
          <a:p>
            <a:r>
              <a:rPr lang="ru-RU" altLang="uk-UA" smtClean="0"/>
              <a:t>Некоторые из таких препаратов (лонафарниб,тибифарниб) показали многообещающие результаты на предклиническом этапе, однако в клинических испытаниях продемонстрировали лишь ограниченный успех.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ъект 1"/>
          <p:cNvSpPr>
            <a:spLocks noGrp="1"/>
          </p:cNvSpPr>
          <p:nvPr>
            <p:ph idx="1"/>
          </p:nvPr>
        </p:nvSpPr>
        <p:spPr>
          <a:xfrm>
            <a:off x="323850" y="981075"/>
            <a:ext cx="8229600" cy="4572000"/>
          </a:xfrm>
        </p:spPr>
        <p:txBody>
          <a:bodyPr/>
          <a:lstStyle/>
          <a:p>
            <a:r>
              <a:rPr lang="ru-RU" altLang="uk-UA" smtClean="0"/>
              <a:t>Кроме того были получены оптимистичные прогнозы по использованию статинов на мышах-моделях по устранению таких проявлений НФ1, как трудности обучения. </a:t>
            </a:r>
          </a:p>
          <a:p>
            <a:r>
              <a:rPr lang="ru-RU" altLang="uk-UA" smtClean="0"/>
              <a:t>В ближайшем будущем будут проведены клинические испытания ловастатина на больных НФ 1.</a:t>
            </a:r>
          </a:p>
          <a:p>
            <a:endParaRPr lang="ru-RU" altLang="uk-U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mtClean="0"/>
              <a:t>            Профилактика</a:t>
            </a:r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/>
              <a:t>Пренатальная диагностика NF1 проводится в случаях выявления больных (или бессимптомных/малосимптомных носителей патологического гена) родителей. </a:t>
            </a: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/>
              <a:t>Идентификация мутаций в гене и прямая ДНК-диагностика </a:t>
            </a:r>
            <a:r>
              <a:rPr lang="ru-RU" dirty="0" smtClean="0"/>
              <a:t>НФ1 </a:t>
            </a:r>
            <a:r>
              <a:rPr lang="ru-RU" dirty="0"/>
              <a:t>типа значительно затрудняются гигантским размером гена, высокой частотой мутаций </a:t>
            </a:r>
            <a:r>
              <a:rPr lang="ru-RU" i="1" dirty="0"/>
              <a:t>de novo</a:t>
            </a:r>
            <a:r>
              <a:rPr lang="ru-RU" dirty="0"/>
              <a:t>, фактическим отсутствием мажорных мутаций, а также наличием большого числа гомологичных локусов. Принимая во внимание тот факт, что абсолютное большинство мутаций в гене </a:t>
            </a:r>
            <a:r>
              <a:rPr lang="ru-RU" dirty="0" smtClean="0"/>
              <a:t>НФ1 </a:t>
            </a:r>
            <a:r>
              <a:rPr lang="ru-RU" dirty="0"/>
              <a:t>приводят к синтезу «усеченного» нейрофибромина, мутационный анализ проводится в первую очередь на РНК/белковом уровне с помощью РТТ-метода (</a:t>
            </a:r>
            <a:r>
              <a:rPr lang="ru-RU" i="1" dirty="0"/>
              <a:t>РТТ - protein truncation test</a:t>
            </a:r>
            <a:r>
              <a:rPr lang="ru-RU" dirty="0"/>
              <a:t>, англ.)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/>
              <a:t>Нейрофиброматоз  тип 2</a:t>
            </a:r>
            <a:endParaRPr lang="ru-RU"/>
          </a:p>
        </p:txBody>
      </p:sp>
      <p:sp>
        <p:nvSpPr>
          <p:cNvPr id="26626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altLang="uk-UA" smtClean="0"/>
              <a:t>Аутосомно-доминантное заболевание с высокой пенетрантностью</a:t>
            </a:r>
          </a:p>
          <a:p>
            <a:r>
              <a:rPr lang="ru-RU" altLang="uk-UA" smtClean="0"/>
              <a:t>Частота НФ-2   1:30 000—40 000 населения</a:t>
            </a:r>
          </a:p>
          <a:p>
            <a:endParaRPr lang="ru-RU" altLang="uk-UA" smtClean="0"/>
          </a:p>
          <a:p>
            <a:r>
              <a:rPr lang="ru-RU" altLang="uk-UA" smtClean="0"/>
              <a:t>Около 50 % всех случаев НФ-2 у пробандов возникает в результате новых мутаций</a:t>
            </a:r>
          </a:p>
          <a:p>
            <a:endParaRPr lang="ru-RU" altLang="uk-UA" smtClean="0"/>
          </a:p>
          <a:p>
            <a:r>
              <a:rPr lang="ru-RU" altLang="uk-UA" smtClean="0"/>
              <a:t>Ген НФ-2 картирован на длинном плече хромосомы </a:t>
            </a:r>
            <a:r>
              <a:rPr lang="ru-RU" altLang="uk-UA" i="1" smtClean="0"/>
              <a:t>22 </a:t>
            </a:r>
            <a:r>
              <a:rPr lang="ru-RU" altLang="uk-UA" smtClean="0"/>
              <a:t>в положении  </a:t>
            </a:r>
            <a:r>
              <a:rPr lang="en-US" altLang="uk-UA" smtClean="0"/>
              <a:t>qll.l—ql3.1.</a:t>
            </a:r>
            <a:endParaRPr lang="ru-RU" altLang="uk-U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ъект 1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899025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ru-RU" altLang="uk-UA" smtClean="0"/>
              <a:t>Ген НФ-2 кодирует белок </a:t>
            </a:r>
            <a:r>
              <a:rPr lang="en-US" altLang="uk-UA" smtClean="0"/>
              <a:t>MERLIN (Moesin-Ezrin-Radixin-like-protein)</a:t>
            </a:r>
            <a:r>
              <a:rPr lang="ru-RU" altLang="uk-UA" smtClean="0"/>
              <a:t>.Мерлин вовлечен во внутриклеточный транспорт мембранных рецепторов, приводящих к  их деградации в лизосомах. Утрата функциональной активности мерлина вследствие мутации гена НФ-2 приводит к гиперактивации промитогенных сигнальных путей.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9339" y="24943"/>
            <a:ext cx="7765321" cy="1326321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Клинические проявления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218113"/>
          </a:xfrm>
        </p:spPr>
        <p:txBody>
          <a:bodyPr>
            <a:normAutofit fontScale="85000"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двусторонние </a:t>
            </a:r>
            <a:r>
              <a:rPr lang="ru-RU" dirty="0"/>
              <a:t>вестибулярные </a:t>
            </a:r>
            <a:r>
              <a:rPr lang="ru-RU" dirty="0" smtClean="0"/>
              <a:t>шванномы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кожные, спинальные шванномы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отсутствие </a:t>
            </a:r>
            <a:r>
              <a:rPr lang="ru-RU" dirty="0"/>
              <a:t>узелков Лиша (они встречаются лишь в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/>
              <a:t>5 % случаев </a:t>
            </a:r>
            <a:r>
              <a:rPr lang="ru-RU" dirty="0" smtClean="0"/>
              <a:t>НФ-2)</a:t>
            </a: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меньшее </a:t>
            </a:r>
            <a:r>
              <a:rPr lang="ru-RU" dirty="0"/>
              <a:t>число пятен цвета кофе с молоком </a:t>
            </a:r>
            <a:r>
              <a:rPr lang="ru-RU" dirty="0" smtClean="0"/>
              <a:t> по сравнению с НФ-1</a:t>
            </a:r>
            <a:endParaRPr lang="ru-RU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ювенильная катаракта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У </a:t>
            </a:r>
            <a:r>
              <a:rPr lang="ru-RU" dirty="0"/>
              <a:t>пациентов с </a:t>
            </a:r>
            <a:r>
              <a:rPr lang="ru-RU" dirty="0" smtClean="0"/>
              <a:t>НФ-2 </a:t>
            </a:r>
            <a:r>
              <a:rPr lang="ru-RU" dirty="0"/>
              <a:t>преобладают </a:t>
            </a:r>
            <a:r>
              <a:rPr lang="ru-RU" dirty="0"/>
              <a:t>шванномы,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/>
              <a:t>менингиомы и эпендимомы, тогда как при НФ-1 — опухоли </a:t>
            </a:r>
            <a:r>
              <a:rPr lang="ru-RU" dirty="0" smtClean="0"/>
              <a:t>астроцитарного </a:t>
            </a:r>
            <a:r>
              <a:rPr lang="ru-RU" dirty="0"/>
              <a:t>ряда. Основными проявлением поражения VIII черепного нерва </a:t>
            </a:r>
            <a:r>
              <a:rPr lang="ru-RU" dirty="0" smtClean="0"/>
              <a:t>являются </a:t>
            </a:r>
            <a:r>
              <a:rPr lang="ru-RU" dirty="0"/>
              <a:t>потеря слуха и шум в ушах, которые обычно возникают на III </a:t>
            </a:r>
            <a:r>
              <a:rPr lang="ru-RU" dirty="0" smtClean="0"/>
              <a:t>декаде жизни</a:t>
            </a:r>
            <a:r>
              <a:rPr lang="ru-RU" dirty="0"/>
              <a:t>, но могут выявляться и у младенцев.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/>
              <a:t>Утрата ориентации при нырянии под воду является </a:t>
            </a:r>
            <a:r>
              <a:rPr lang="ru-RU" dirty="0" smtClean="0"/>
              <a:t>специфическим проявлением </a:t>
            </a:r>
            <a:r>
              <a:rPr lang="ru-RU" dirty="0"/>
              <a:t>шванном</a:t>
            </a:r>
            <a:r>
              <a:rPr lang="ru-RU" dirty="0"/>
              <a:t> вестибулярной порции VIII нерва при </a:t>
            </a:r>
            <a:r>
              <a:rPr lang="ru-RU" b="1" dirty="0" smtClean="0"/>
              <a:t>НФ-2 </a:t>
            </a:r>
            <a:r>
              <a:rPr lang="ru-RU" dirty="0" smtClean="0"/>
              <a:t>и встречается </a:t>
            </a:r>
            <a:r>
              <a:rPr lang="ru-RU" dirty="0"/>
              <a:t>у 20 % пациентов.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6264275"/>
          </a:xfrm>
        </p:spPr>
        <p:txBody>
          <a:bodyPr>
            <a:normAutofit/>
          </a:bodyPr>
          <a:lstStyle/>
          <a:p>
            <a:pPr marL="274320" indent="-274320" algn="ctr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b="1" u="sng" dirty="0"/>
              <a:t>Диагноз НФ </a:t>
            </a:r>
            <a:r>
              <a:rPr lang="ru-RU" b="1" u="sng" dirty="0" smtClean="0"/>
              <a:t>2 </a:t>
            </a:r>
            <a:r>
              <a:rPr lang="ru-RU" b="1" u="sng" dirty="0"/>
              <a:t>может быть поставлен при наличии у больного </a:t>
            </a:r>
            <a:r>
              <a:rPr lang="ru-RU" b="1" u="sng" dirty="0" smtClean="0"/>
              <a:t>одного из ниже </a:t>
            </a:r>
            <a:r>
              <a:rPr lang="ru-RU" b="1" u="sng" dirty="0"/>
              <a:t>перечисленных признаков</a:t>
            </a:r>
            <a:r>
              <a:rPr lang="ru-RU" b="1" u="sng" dirty="0" smtClean="0"/>
              <a:t>: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Двусторонняя шваннома слухового нерва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Родственник 1-ой степени с установленным диагнозом НФ2 и односторонняя шваннома СН или две такие опухоли,как менингеома, нейрофиброма,глиома,шваннома или заднее субкапсулярное помутнение хрусталика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Односторонняя шваннома СН и две опухоли,как менингиома,нейрофиброма,глиома,шваннома или заднее субкапсулярное помутнение хрусталика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Множественные менингеомы,односторонняя шваннома СН или две такие,как нейрофиброма,глиома,шваннома, или заднее субкапсулярное помутнение хрусталика.</a:t>
            </a:r>
            <a:endParaRPr lang="ru-RU" dirty="0"/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1\Desktop\acoustic-neuroma-brain-tumor-symptoms-zispatt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455" y="15311"/>
            <a:ext cx="3732212" cy="404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900" y="260648"/>
            <a:ext cx="7765321" cy="1326321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Вестибулярная </a:t>
            </a:r>
            <a:r>
              <a:rPr lang="ru-RU" dirty="0" err="1" smtClean="0"/>
              <a:t>шваннома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42" name="Picture 2" descr="C:\Users\1\Desktop\vestibular_schwannoma_MR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70" y="2708920"/>
            <a:ext cx="4371975" cy="4116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708920"/>
            <a:ext cx="3995936" cy="400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mtClean="0"/>
              <a:t>Ювенильная катаракта</a:t>
            </a:r>
            <a:endParaRPr lang="ru-RU"/>
          </a:p>
        </p:txBody>
      </p:sp>
      <p:pic>
        <p:nvPicPr>
          <p:cNvPr id="31747" name="Picture 2" descr="C:\Users\1\Desktop\cataracts_are_acquired1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700" y="2095500"/>
            <a:ext cx="5488663" cy="36957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mtClean="0"/>
              <a:t>Лечение</a:t>
            </a:r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13288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/>
              <a:t>Ввиду различного течения НФ-Н его лечение должно быть </a:t>
            </a:r>
            <a:r>
              <a:rPr lang="ru-RU" dirty="0" smtClean="0"/>
              <a:t>индивидуализированным</a:t>
            </a:r>
            <a:r>
              <a:rPr lang="ru-RU" dirty="0"/>
              <a:t>. При решении вопроса о лечении опухолей </a:t>
            </a:r>
            <a:r>
              <a:rPr lang="ru-RU" dirty="0" smtClean="0"/>
              <a:t>необходимо </a:t>
            </a:r>
            <a:r>
              <a:rPr lang="ru-RU" dirty="0"/>
              <a:t>учитывать степень функциональных нарушений, число опухолей и </a:t>
            </a:r>
            <a:r>
              <a:rPr lang="ru-RU" dirty="0" smtClean="0"/>
              <a:t>их размеры</a:t>
            </a:r>
            <a:r>
              <a:rPr lang="ru-RU" dirty="0"/>
              <a:t>, а также возраст пациента. Лечение вестибулярных </a:t>
            </a:r>
            <a:r>
              <a:rPr lang="ru-RU" dirty="0" smtClean="0"/>
              <a:t>шванном</a:t>
            </a:r>
            <a:r>
              <a:rPr lang="ru-RU" dirty="0"/>
              <a:t> </a:t>
            </a:r>
            <a:r>
              <a:rPr lang="ru-RU" dirty="0" smtClean="0"/>
              <a:t>должно </a:t>
            </a:r>
            <a:r>
              <a:rPr lang="ru-RU" dirty="0"/>
              <a:t>учитывать состояние слуха. Если опухоль отличается </a:t>
            </a:r>
            <a:r>
              <a:rPr lang="ru-RU" dirty="0" smtClean="0"/>
              <a:t>медленным ростом </a:t>
            </a:r>
            <a:r>
              <a:rPr lang="ru-RU" dirty="0"/>
              <a:t>или очень велика, чтобы быть удаленной без последующей </a:t>
            </a:r>
            <a:r>
              <a:rPr lang="ru-RU" dirty="0" smtClean="0"/>
              <a:t>глухоты</a:t>
            </a:r>
            <a:r>
              <a:rPr lang="ru-RU" dirty="0"/>
              <a:t>, то показаны парциальная резекция или просто динамическое </a:t>
            </a:r>
            <a:r>
              <a:rPr lang="ru-RU" dirty="0" smtClean="0"/>
              <a:t>наблюдение</a:t>
            </a:r>
            <a:r>
              <a:rPr lang="ru-RU" dirty="0"/>
              <a:t>. Лечение других интракраниальных опухолей такое же, как и у </a:t>
            </a:r>
            <a:r>
              <a:rPr lang="ru-RU" dirty="0" smtClean="0"/>
              <a:t>больных </a:t>
            </a:r>
            <a:r>
              <a:rPr lang="ru-RU" dirty="0"/>
              <a:t>без НФ-П.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Использованная литература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sz="2800" dirty="0" smtClean="0"/>
              <a:t>Гетерогенность </a:t>
            </a:r>
            <a:r>
              <a:rPr lang="ru-RU" sz="2800" dirty="0" smtClean="0"/>
              <a:t>и дифференциальная диагностика </a:t>
            </a:r>
            <a:r>
              <a:rPr lang="en-US" sz="2800" dirty="0" smtClean="0"/>
              <a:t> </a:t>
            </a:r>
            <a:r>
              <a:rPr lang="ru-RU" sz="2800" dirty="0" smtClean="0"/>
              <a:t>нейрофиброматоза 1-го типа и 2-го типа  Любченко Л.Н.,Филиппова М.Г. Саркомы костей,мягких тканей и опухоли кожи 2011. №4. С29-36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 smtClean="0"/>
              <a:t>Нейрофиброматоз 1-го типа (Болезнь Реклингхаузена) Шнайдер Н.А.,Шаровалова Е.А. Вопросы практической педиатрии.2011.№1.С.83-88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90996" y="116632"/>
            <a:ext cx="7773308" cy="1340768"/>
          </a:xfrm>
        </p:spPr>
        <p:txBody>
          <a:bodyPr>
            <a:normAutofit fontScale="90000"/>
          </a:bodyPr>
          <a:lstStyle/>
          <a:p>
            <a:r>
              <a:rPr lang="uk-UA" dirty="0" err="1" smtClean="0"/>
              <a:t>Спасибо</a:t>
            </a:r>
            <a:r>
              <a:rPr lang="uk-UA" dirty="0" smtClean="0"/>
              <a:t> </a:t>
            </a:r>
            <a:br>
              <a:rPr lang="uk-UA" dirty="0" smtClean="0"/>
            </a:br>
            <a:r>
              <a:rPr lang="uk-UA" dirty="0" smtClean="0"/>
              <a:t>за </a:t>
            </a:r>
            <a:r>
              <a:rPr lang="uk-UA" dirty="0" err="1" smtClean="0"/>
              <a:t>внимние</a:t>
            </a:r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286" y="1457400"/>
            <a:ext cx="6552728" cy="4883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4932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Теплий сині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TM04033921[[fn=Булат]]</Template>
  <TotalTime>192</TotalTime>
  <Words>1107</Words>
  <Application>Microsoft Office PowerPoint</Application>
  <PresentationFormat>Екран (4:3)</PresentationFormat>
  <Paragraphs>94</Paragraphs>
  <Slides>28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28</vt:i4>
      </vt:variant>
    </vt:vector>
  </HeadingPairs>
  <TitlesOfParts>
    <vt:vector size="33" baseType="lpstr">
      <vt:lpstr>Constantia</vt:lpstr>
      <vt:lpstr>Arial</vt:lpstr>
      <vt:lpstr>Wingdings 2</vt:lpstr>
      <vt:lpstr>Calibri</vt:lpstr>
      <vt:lpstr>Damask</vt:lpstr>
      <vt:lpstr>Нейрофиброматоз</vt:lpstr>
      <vt:lpstr>Презентація PowerPoint</vt:lpstr>
      <vt:lpstr>ВИДЫ НЕЙРОФИБРОМАТОЗА</vt:lpstr>
      <vt:lpstr>Презентація PowerPoint</vt:lpstr>
      <vt:lpstr>Презентація PowerPoint</vt:lpstr>
      <vt:lpstr>           Ras сигнальный путь </vt:lpstr>
      <vt:lpstr>Клинические проявления</vt:lpstr>
      <vt:lpstr>         Пятна    «Кофе с молоком»</vt:lpstr>
      <vt:lpstr>   Кожные и подкожные фибромы</vt:lpstr>
      <vt:lpstr>Веснушчатость</vt:lpstr>
      <vt:lpstr>Узелки Лиша</vt:lpstr>
      <vt:lpstr>Плексиформная нейрофиброма</vt:lpstr>
      <vt:lpstr>Глиома зрительного нерва на МРТ</vt:lpstr>
      <vt:lpstr>Сколиоз</vt:lpstr>
      <vt:lpstr>Презентація PowerPoint</vt:lpstr>
      <vt:lpstr>Подходы к лечению</vt:lpstr>
      <vt:lpstr>Перспективные направления в лечении НФ1</vt:lpstr>
      <vt:lpstr>Презентація PowerPoint</vt:lpstr>
      <vt:lpstr>            Профилактика</vt:lpstr>
      <vt:lpstr>Нейрофиброматоз  тип 2</vt:lpstr>
      <vt:lpstr>Презентація PowerPoint</vt:lpstr>
      <vt:lpstr>Клинические проявления</vt:lpstr>
      <vt:lpstr>Презентація PowerPoint</vt:lpstr>
      <vt:lpstr>Вестибулярная шваннома </vt:lpstr>
      <vt:lpstr>Ювенильная катаракта</vt:lpstr>
      <vt:lpstr>Лечение</vt:lpstr>
      <vt:lpstr>Использованная литература</vt:lpstr>
      <vt:lpstr>Спасибо  за внимние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Нейрофиброматоз</dc:title>
  <dc:creator>1</dc:creator>
  <cp:lastModifiedBy>Кубишев Денис</cp:lastModifiedBy>
  <cp:revision>22</cp:revision>
  <dcterms:created xsi:type="dcterms:W3CDTF">2013-09-04T16:11:41Z</dcterms:created>
  <dcterms:modified xsi:type="dcterms:W3CDTF">2017-09-25T20:22:41Z</dcterms:modified>
</cp:coreProperties>
</file>