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8" r:id="rId1"/>
  </p:sldMasterIdLst>
  <p:notesMasterIdLst>
    <p:notesMasterId r:id="rId13"/>
  </p:notesMasterIdLst>
  <p:sldIdLst>
    <p:sldId id="256" r:id="rId2"/>
    <p:sldId id="257" r:id="rId3"/>
    <p:sldId id="261" r:id="rId4"/>
    <p:sldId id="262" r:id="rId5"/>
    <p:sldId id="258" r:id="rId6"/>
    <p:sldId id="263" r:id="rId7"/>
    <p:sldId id="259" r:id="rId8"/>
    <p:sldId id="264" r:id="rId9"/>
    <p:sldId id="265" r:id="rId10"/>
    <p:sldId id="260" r:id="rId11"/>
    <p:sldId id="26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50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DEBBFD-52A9-442F-A402-A55DB8917BAE}" type="datetimeFigureOut">
              <a:rPr lang="ru-RU" smtClean="0"/>
              <a:t>24.09.2017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854292-B964-4648-9D7A-E65D7355C6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70046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854292-B964-4648-9D7A-E65D7355C620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67633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24.09.2017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24.09.2017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24.09.2017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24.09.2017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24.09.2017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24.09.2017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24.09.2017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24.09.2017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24.09.2017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24.09.2017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24.09.2017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B4C71EC6-210F-42DE-9C53-41977AD35B3D}" type="datetimeFigureOut">
              <a:rPr lang="ru-RU" smtClean="0"/>
              <a:t>24.09.2017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9" r:id="rId1"/>
    <p:sldLayoutId id="2147483760" r:id="rId2"/>
    <p:sldLayoutId id="2147483761" r:id="rId3"/>
    <p:sldLayoutId id="2147483762" r:id="rId4"/>
    <p:sldLayoutId id="2147483763" r:id="rId5"/>
    <p:sldLayoutId id="2147483764" r:id="rId6"/>
    <p:sldLayoutId id="2147483765" r:id="rId7"/>
    <p:sldLayoutId id="2147483766" r:id="rId8"/>
    <p:sldLayoutId id="2147483767" r:id="rId9"/>
    <p:sldLayoutId id="2147483768" r:id="rId10"/>
    <p:sldLayoutId id="2147483769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user\Desktop\moya-moya_3.jp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792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764704"/>
            <a:ext cx="7848872" cy="1440160"/>
          </a:xfrm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noAutofit/>
          </a:bodyPr>
          <a:lstStyle/>
          <a:p>
            <a:r>
              <a:rPr lang="uk-UA" sz="6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БОЛЕЗНЬ </a:t>
            </a:r>
            <a:br>
              <a:rPr lang="uk-UA" sz="6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</a:br>
            <a:r>
              <a:rPr lang="uk-UA" sz="6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МОЯ </a:t>
            </a:r>
            <a:r>
              <a:rPr lang="uk-UA" sz="60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МОЯ</a:t>
            </a:r>
            <a:r>
              <a:rPr lang="uk-UA" sz="6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endParaRPr lang="ru-RU" sz="6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3555" y="4869160"/>
            <a:ext cx="9000445" cy="1524554"/>
          </a:xfrm>
        </p:spPr>
        <p:txBody>
          <a:bodyPr>
            <a:normAutofit/>
          </a:bodyPr>
          <a:lstStyle/>
          <a:p>
            <a:pPr algn="r"/>
            <a:r>
              <a:rPr lang="ru-RU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Подготовила</a:t>
            </a:r>
          </a:p>
          <a:p>
            <a:pPr algn="r"/>
            <a:r>
              <a:rPr lang="ru-RU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Студентка </a:t>
            </a:r>
            <a:r>
              <a:rPr lang="ru-RU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5 </a:t>
            </a:r>
            <a:r>
              <a:rPr lang="ru-RU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курса 1 медицинского факультета 1 группы</a:t>
            </a:r>
          </a:p>
          <a:p>
            <a:pPr algn="r"/>
            <a:r>
              <a:rPr lang="ru-RU" i="1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Затолока</a:t>
            </a:r>
            <a:r>
              <a:rPr lang="ru-RU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Д.В.</a:t>
            </a:r>
            <a:endParaRPr lang="ru-RU" i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algn="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03475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http://www.mif-ua.com/frmtext/MNJ/2008/4(20)/110/2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856" y="116632"/>
            <a:ext cx="9114144" cy="6708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680820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www.mif-ua.com/frmtext/MNJ/2008/4(20)/110/3.jpg"/>
          <p:cNvPicPr/>
          <p:nvPr/>
        </p:nvPicPr>
        <p:blipFill rotWithShape="1">
          <a:blip r:embed="rId2" cstate="print"/>
          <a:srcRect b="12046"/>
          <a:stretch/>
        </p:blipFill>
        <p:spPr bwMode="auto">
          <a:xfrm>
            <a:off x="179512" y="1403114"/>
            <a:ext cx="8892480" cy="54226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67544" y="8353"/>
            <a:ext cx="8229600" cy="1427017"/>
          </a:xfrm>
        </p:spPr>
        <p:txBody>
          <a:bodyPr/>
          <a:lstStyle/>
          <a:p>
            <a:r>
              <a:rPr lang="ru-RU" sz="4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Изменение формы и размеров сосудов</a:t>
            </a:r>
            <a:endParaRPr lang="ru-RU" sz="4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11113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C:\Users\user\Desktop\ins_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484784"/>
            <a:ext cx="6192688" cy="4920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-171400"/>
            <a:ext cx="8229600" cy="1600200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ru-RU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ЦЕРЕБРАЛЬНЫЙ </a:t>
            </a:r>
            <a:r>
              <a:rPr lang="ru-RU" sz="20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КРОВОТОк</a:t>
            </a:r>
            <a:r>
              <a:rPr lang="ru-RU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ОСУЩЕСТВЛЯЕТСЯ ЧЕРЕЗ СИСТЕМУ ВЕРТЕБРОБАЗИЛЯРНЫХ  АРТЕРИЙ, ЧТО ПРОЯВЛЯЕТСЯ СОЗДАНИЕМ </a:t>
            </a:r>
            <a:r>
              <a:rPr lang="ru-RU" sz="20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КОЛЛАТЕРАЛЬНой</a:t>
            </a:r>
            <a:r>
              <a:rPr lang="ru-RU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СЕТИ СОСУДОВ.</a:t>
            </a:r>
            <a:endParaRPr lang="ru-RU" sz="2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91058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Users\user\Desktop\imag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981731" cy="68335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user\Desktop\Мини-инсульт-или-транзиторная-ишемическая-атака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0824" y="7818"/>
            <a:ext cx="501317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440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Users\user\Desktop\524646848648648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87" y="764704"/>
            <a:ext cx="9139209" cy="5157192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6124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er\Desktop\скачанные файлы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109219" cy="5131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user\Desktop\003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2570937"/>
            <a:ext cx="4716016" cy="4315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4422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ru-RU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У взрослых клиническая картина проявляется субарахноидальными, внутримозговыми или </a:t>
            </a:r>
            <a:r>
              <a:rPr lang="ru-RU" sz="20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внутрижелудочковыми</a:t>
            </a:r>
            <a:r>
              <a:rPr lang="ru-RU" sz="2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кровоизлияниями</a:t>
            </a:r>
            <a:endParaRPr lang="ru-RU" sz="2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7170" name="Picture 2" descr="C:\Users\user\Desktop\54654556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876019"/>
            <a:ext cx="7200800" cy="4927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44910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08353" y="-315416"/>
            <a:ext cx="8229600" cy="1267544"/>
          </a:xfrm>
        </p:spPr>
        <p:txBody>
          <a:bodyPr/>
          <a:lstStyle/>
          <a:p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Диагностика</a:t>
            </a:r>
            <a:endParaRPr lang="ru-RU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36517" y="1268760"/>
            <a:ext cx="8352928" cy="252028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539552" y="1340768"/>
            <a:ext cx="8229600" cy="4525963"/>
          </a:xfrm>
        </p:spPr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ru-RU" b="1" cap="all" dirty="0" smtClean="0">
                <a:ln w="9000" cmpd="sng">
                  <a:solidFill>
                    <a:schemeClr val="accent4">
                      <a:lumMod val="40000"/>
                      <a:lumOff val="60000"/>
                    </a:schemeClr>
                  </a:solidFill>
                  <a:prstDash val="solid"/>
                </a:ln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Общеклинические и биохимические исследования крови ( </a:t>
            </a:r>
            <a:r>
              <a:rPr lang="ru-RU" b="1" cap="all" dirty="0" err="1" smtClean="0">
                <a:ln w="9000" cmpd="sng">
                  <a:solidFill>
                    <a:schemeClr val="accent4">
                      <a:lumMod val="40000"/>
                      <a:lumOff val="60000"/>
                    </a:schemeClr>
                  </a:solidFill>
                  <a:prstDash val="solid"/>
                </a:ln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малоинформативны</a:t>
            </a:r>
            <a:r>
              <a:rPr lang="ru-RU" b="1" cap="all" dirty="0" smtClean="0">
                <a:ln w="9000" cmpd="sng">
                  <a:solidFill>
                    <a:schemeClr val="accent4">
                      <a:lumMod val="40000"/>
                      <a:lumOff val="60000"/>
                    </a:schemeClr>
                  </a:solidFill>
                  <a:prstDash val="solid"/>
                </a:ln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);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b="1" cap="all" dirty="0" smtClean="0">
                <a:ln w="9000" cmpd="sng">
                  <a:solidFill>
                    <a:schemeClr val="accent4">
                      <a:lumMod val="40000"/>
                      <a:lumOff val="60000"/>
                    </a:schemeClr>
                  </a:solidFill>
                  <a:prstDash val="solid"/>
                </a:ln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Иммуноферментные исследования;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b="1" cap="all" dirty="0" smtClean="0">
                <a:ln w="9000" cmpd="sng">
                  <a:solidFill>
                    <a:schemeClr val="accent4">
                      <a:lumMod val="40000"/>
                      <a:lumOff val="60000"/>
                    </a:schemeClr>
                  </a:solidFill>
                  <a:prstDash val="solid"/>
                </a:ln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КТ головного мозга.</a:t>
            </a:r>
          </a:p>
          <a:p>
            <a:pPr>
              <a:buFont typeface="Wingdings" panose="05000000000000000000" pitchFamily="2" charset="2"/>
              <a:buChar char="Ø"/>
            </a:pPr>
            <a:endParaRPr lang="ru-RU" dirty="0" smtClean="0"/>
          </a:p>
          <a:p>
            <a:pPr>
              <a:buFont typeface="Wingdings" panose="05000000000000000000" pitchFamily="2" charset="2"/>
              <a:buChar char="Ø"/>
            </a:pPr>
            <a:endParaRPr lang="ru-RU" dirty="0"/>
          </a:p>
        </p:txBody>
      </p:sp>
      <p:pic>
        <p:nvPicPr>
          <p:cNvPr id="6" name="Picture 4" descr="C:\Users\user\Desktop\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2981" y="2996951"/>
            <a:ext cx="4509188" cy="38237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8063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er\Desktop\скачанные файлы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172" y="-1"/>
            <a:ext cx="4155116" cy="2765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user\Desktop\glukokor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6152" y="0"/>
            <a:ext cx="4084184" cy="2995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user\Desktop\osmoticheskie-diuretiki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3324225"/>
            <a:ext cx="6286500" cy="3533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0493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5732" y="777074"/>
            <a:ext cx="5608596" cy="57683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32436"/>
            <a:ext cx="7772400" cy="4267200"/>
          </a:xfrm>
        </p:spPr>
        <p:txBody>
          <a:bodyPr/>
          <a:lstStyle/>
          <a:p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Спасибо за внимание!</a:t>
            </a:r>
            <a:endParaRPr lang="ru-RU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5814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сполнительная">
  <a:themeElements>
    <a:clrScheme name="Яркая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Исполнительн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Исполнитель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77</TotalTime>
  <Words>65</Words>
  <Application>Microsoft Office PowerPoint</Application>
  <PresentationFormat>Экран (4:3)</PresentationFormat>
  <Paragraphs>13</Paragraphs>
  <Slides>11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Исполнительная</vt:lpstr>
      <vt:lpstr>БОЛЕЗНЬ  МОЯ МОЯ </vt:lpstr>
      <vt:lpstr>Презентация PowerPoint</vt:lpstr>
      <vt:lpstr>Изменение формы и размеров сосудов</vt:lpstr>
      <vt:lpstr>ЦЕРЕБРАЛЬНЫЙ КРОВОТОк ОСУЩЕСТВЛЯЕТСЯ ЧЕРЕЗ СИСТЕМУ ВЕРТЕБРОБАЗИЛЯРНЫХ  АРТЕРИЙ, ЧТО ПРОЯВЛЯЕТСЯ СОЗДАНИЕМ КОЛЛАТЕРАЛЬНой СЕТИ СОСУДОВ.</vt:lpstr>
      <vt:lpstr>Презентация PowerPoint</vt:lpstr>
      <vt:lpstr>Презентация PowerPoint</vt:lpstr>
      <vt:lpstr>Презентация PowerPoint</vt:lpstr>
      <vt:lpstr>У взрослых клиническая картина проявляется субарахноидальными, внутримозговыми или внутрижелудочковыми кровоизлияниями</vt:lpstr>
      <vt:lpstr>Диагностика</vt:lpstr>
      <vt:lpstr>Презентация PowerPoint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Даша</dc:creator>
  <cp:lastModifiedBy>RePack by Diakov</cp:lastModifiedBy>
  <cp:revision>9</cp:revision>
  <dcterms:created xsi:type="dcterms:W3CDTF">2015-11-23T19:19:29Z</dcterms:created>
  <dcterms:modified xsi:type="dcterms:W3CDTF">2017-09-24T17:48:52Z</dcterms:modified>
</cp:coreProperties>
</file>