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15"/>
  </p:notesMasterIdLst>
  <p:sldIdLst>
    <p:sldId id="256" r:id="rId2"/>
    <p:sldId id="268" r:id="rId3"/>
    <p:sldId id="261" r:id="rId4"/>
    <p:sldId id="257" r:id="rId5"/>
    <p:sldId id="258" r:id="rId6"/>
    <p:sldId id="262" r:id="rId7"/>
    <p:sldId id="259" r:id="rId8"/>
    <p:sldId id="260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novo" initials="L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D9AE21-282D-4C1C-8167-D0C34BA20FB5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D5C19E-8A92-4B4F-8CE3-598757AE12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D5C19E-8A92-4B4F-8CE3-598757AE12CF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D5C19E-8A92-4B4F-8CE3-598757AE12CF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dirty="0" smtClean="0"/>
              <a:t>Образец текста</a:t>
            </a:r>
          </a:p>
          <a:p>
            <a:pPr lvl="1" eaLnBrk="1" latinLnBrk="0" hangingPunct="1"/>
            <a:r>
              <a:rPr lang="ru-RU" dirty="0" smtClean="0"/>
              <a:t>Второй уровень</a:t>
            </a:r>
          </a:p>
          <a:p>
            <a:pPr lvl="2" eaLnBrk="1" latinLnBrk="0" hangingPunct="1"/>
            <a:r>
              <a:rPr lang="ru-RU" dirty="0" smtClean="0"/>
              <a:t>Третий уровень</a:t>
            </a:r>
          </a:p>
          <a:p>
            <a:pPr lvl="3" eaLnBrk="1" latinLnBrk="0" hangingPunct="1"/>
            <a:r>
              <a:rPr lang="ru-RU" dirty="0" smtClean="0"/>
              <a:t>Четвертый уровень</a:t>
            </a:r>
          </a:p>
          <a:p>
            <a:pPr lvl="4" eaLnBrk="1" latinLnBrk="0" hangingPunct="1"/>
            <a:r>
              <a:rPr lang="ru-RU" dirty="0" smtClean="0"/>
              <a:t>Пятый уровень</a:t>
            </a:r>
            <a:endParaRPr kumimoji="0"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dirty="0" smtClean="0"/>
              <a:t>Образец заголовка</a:t>
            </a:r>
            <a:endParaRPr kumimoji="0" lang="en-US" dirty="0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dirty="0" smtClean="0"/>
              <a:t>Образец текста</a:t>
            </a:r>
          </a:p>
          <a:p>
            <a:pPr lvl="1" eaLnBrk="1" latinLnBrk="0" hangingPunct="1"/>
            <a:r>
              <a:rPr kumimoji="0" lang="ru-RU" dirty="0" smtClean="0"/>
              <a:t>Второй уровень</a:t>
            </a:r>
          </a:p>
          <a:p>
            <a:pPr lvl="2" eaLnBrk="1" latinLnBrk="0" hangingPunct="1"/>
            <a:r>
              <a:rPr kumimoji="0" lang="ru-RU" dirty="0" smtClean="0"/>
              <a:t>Третий уровень</a:t>
            </a:r>
          </a:p>
          <a:p>
            <a:pPr lvl="3" eaLnBrk="1" latinLnBrk="0" hangingPunct="1"/>
            <a:r>
              <a:rPr kumimoji="0" lang="ru-RU" dirty="0" smtClean="0"/>
              <a:t>Четвертый уровень</a:t>
            </a:r>
          </a:p>
          <a:p>
            <a:pPr lvl="4" eaLnBrk="1" latinLnBrk="0" hangingPunct="1"/>
            <a:r>
              <a:rPr kumimoji="0" lang="ru-RU" dirty="0" smtClean="0"/>
              <a:t>Пятый уровень</a:t>
            </a:r>
            <a:endParaRPr kumimoji="0" lang="en-US" dirty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37205F8-0044-4AA3-B124-25FA1F7B9F63}" type="datetimeFigureOut">
              <a:rPr lang="ru-RU" smtClean="0"/>
              <a:pPr/>
              <a:t>24.09.2017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0CDAED9-463D-498B-8120-24BBD9CE10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544" y="404664"/>
            <a:ext cx="8062912" cy="352839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СИНДРОМ 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800" b="1" dirty="0" smtClean="0"/>
              <a:t>КЛИППЕЛЯ – ТРЕНОНЕ – ВЕБЕРА – РУБАШОВА</a:t>
            </a:r>
            <a:endParaRPr lang="ru-RU" sz="3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0544" y="5085184"/>
            <a:ext cx="8062912" cy="1224136"/>
          </a:xfrm>
        </p:spPr>
        <p:txBody>
          <a:bodyPr>
            <a:noAutofit/>
          </a:bodyPr>
          <a:lstStyle/>
          <a:p>
            <a:pPr algn="l"/>
            <a:r>
              <a:rPr lang="ru-RU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Подготовила</a:t>
            </a:r>
          </a:p>
          <a:p>
            <a:pPr algn="l"/>
            <a:r>
              <a:rPr lang="ru-RU" sz="20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студентка </a:t>
            </a:r>
            <a:r>
              <a:rPr lang="ru-RU" sz="20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</a:t>
            </a:r>
            <a:r>
              <a:rPr lang="ru-RU" sz="20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курса </a:t>
            </a:r>
            <a:r>
              <a:rPr lang="uk-UA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І</a:t>
            </a:r>
            <a:r>
              <a:rPr lang="ru-RU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медицинского факультета 1 группы</a:t>
            </a:r>
          </a:p>
          <a:p>
            <a:pPr algn="l"/>
            <a:r>
              <a:rPr lang="ru-RU" sz="20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Сушецкая</a:t>
            </a:r>
            <a:r>
              <a:rPr lang="ru-RU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Д.А.</a:t>
            </a:r>
            <a:endParaRPr lang="ru-RU" sz="20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История открытия синдрома </a:t>
            </a:r>
            <a:endParaRPr lang="ru-RU" dirty="0"/>
          </a:p>
        </p:txBody>
      </p:sp>
      <p:pic>
        <p:nvPicPr>
          <p:cNvPr id="7" name="Содержимое 6" descr="скачанные файлы (1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412776"/>
            <a:ext cx="2262188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Содержимое 7" descr="rubashov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508104" y="1628800"/>
            <a:ext cx="2540000" cy="337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475656" y="5301208"/>
            <a:ext cx="2351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Моррис </a:t>
            </a:r>
            <a:r>
              <a:rPr lang="ru-RU" dirty="0" err="1" smtClean="0"/>
              <a:t>Клиппель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940152" y="5085184"/>
            <a:ext cx="1887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С. М. </a:t>
            </a:r>
            <a:r>
              <a:rPr lang="ru-RU" dirty="0" err="1" smtClean="0"/>
              <a:t>Рубашов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900" dirty="0" smtClean="0"/>
              <a:t>Синонимы заболевания — </a:t>
            </a:r>
            <a:br>
              <a:rPr lang="ru-RU" sz="1900" dirty="0" smtClean="0"/>
            </a:br>
            <a:r>
              <a:rPr lang="ru-RU" sz="1900" dirty="0" smtClean="0"/>
              <a:t>шестой </a:t>
            </a:r>
            <a:r>
              <a:rPr lang="ru-RU" sz="1900" dirty="0" err="1" smtClean="0"/>
              <a:t>факоматоз</a:t>
            </a:r>
            <a:r>
              <a:rPr lang="ru-RU" sz="1900" dirty="0" smtClean="0"/>
              <a:t>, гипертрофическая </a:t>
            </a:r>
            <a:r>
              <a:rPr lang="ru-RU" sz="1900" dirty="0" err="1" smtClean="0"/>
              <a:t>гемангиэктазия</a:t>
            </a:r>
            <a:r>
              <a:rPr lang="ru-RU" sz="1900" dirty="0" smtClean="0"/>
              <a:t>, </a:t>
            </a:r>
            <a:r>
              <a:rPr lang="ru-RU" sz="1900" dirty="0" err="1" smtClean="0"/>
              <a:t>остеогипертрофический</a:t>
            </a:r>
            <a:r>
              <a:rPr lang="ru-RU" sz="1900" dirty="0" smtClean="0"/>
              <a:t> варикозный </a:t>
            </a:r>
            <a:r>
              <a:rPr lang="ru-RU" sz="1900" dirty="0" err="1" smtClean="0"/>
              <a:t>невус</a:t>
            </a:r>
            <a:r>
              <a:rPr lang="ru-RU" sz="1900" dirty="0" smtClean="0"/>
              <a:t>, </a:t>
            </a:r>
            <a:r>
              <a:rPr lang="ru-RU" sz="1900" dirty="0" err="1" smtClean="0"/>
              <a:t>ангиоостеогипертрофия</a:t>
            </a:r>
            <a:r>
              <a:rPr lang="ru-RU" sz="1900" dirty="0" smtClean="0"/>
              <a:t>, сосудисто-костная </a:t>
            </a:r>
            <a:r>
              <a:rPr lang="ru-RU" sz="1900" dirty="0" err="1" smtClean="0"/>
              <a:t>дизэмбриопатия</a:t>
            </a:r>
            <a:r>
              <a:rPr lang="ru-RU" sz="1900" dirty="0" smtClean="0"/>
              <a:t>, частичный гигантизм сосудистой системы. </a:t>
            </a:r>
            <a:endParaRPr lang="ru-RU" sz="1900" dirty="0"/>
          </a:p>
        </p:txBody>
      </p:sp>
      <p:pic>
        <p:nvPicPr>
          <p:cNvPr id="8" name="Содержимое 7" descr="x_569dcd0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844824"/>
            <a:ext cx="6443472" cy="4832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Классический вариант синдрома включает триаду признаков: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1340768"/>
            <a:ext cx="4032448" cy="5184575"/>
          </a:xfrm>
        </p:spPr>
        <p:txBody>
          <a:bodyPr>
            <a:normAutofit fontScale="92500"/>
          </a:bodyPr>
          <a:lstStyle/>
          <a:p>
            <a:pPr lvl="0"/>
            <a:r>
              <a:rPr lang="ru-RU" sz="2400" dirty="0" err="1" smtClean="0"/>
              <a:t>варикозно-расширенные</a:t>
            </a:r>
            <a:r>
              <a:rPr lang="ru-RU" sz="2400" dirty="0" smtClean="0"/>
              <a:t> вены пораженной конечности </a:t>
            </a:r>
          </a:p>
          <a:p>
            <a:pPr lvl="0"/>
            <a:r>
              <a:rPr lang="ru-RU" sz="2400" dirty="0" smtClean="0"/>
              <a:t>капиллярная </a:t>
            </a:r>
            <a:r>
              <a:rPr lang="ru-RU" sz="2400" dirty="0" err="1" smtClean="0"/>
              <a:t>мальформация</a:t>
            </a:r>
            <a:r>
              <a:rPr lang="ru-RU" sz="2400" dirty="0" smtClean="0"/>
              <a:t> (сосудистые пятна)</a:t>
            </a:r>
          </a:p>
          <a:p>
            <a:pPr lvl="0"/>
            <a:r>
              <a:rPr lang="ru-RU" sz="2400" dirty="0" smtClean="0"/>
              <a:t>костная и </a:t>
            </a:r>
            <a:r>
              <a:rPr lang="ru-RU" sz="2400" dirty="0" err="1" smtClean="0"/>
              <a:t>мягкотканная</a:t>
            </a:r>
            <a:r>
              <a:rPr lang="ru-RU" sz="2400" dirty="0" smtClean="0"/>
              <a:t> гипертрофия</a:t>
            </a:r>
          </a:p>
          <a:p>
            <a:r>
              <a:rPr lang="ru-RU" sz="2400" dirty="0" smtClean="0"/>
              <a:t>для синдрома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Паркса</a:t>
            </a:r>
            <a:r>
              <a:rPr lang="ru-RU" sz="2400" b="1" dirty="0" smtClean="0"/>
              <a:t> Вебера </a:t>
            </a:r>
            <a:r>
              <a:rPr lang="ru-RU" sz="2400" dirty="0" smtClean="0"/>
              <a:t>характерно наличие еще и артериовенозных анастомозов</a:t>
            </a:r>
          </a:p>
          <a:p>
            <a:pPr lvl="0"/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1" name="Содержимое 10" descr="malf_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3968" y="1340768"/>
            <a:ext cx="2088232" cy="4680520"/>
          </a:xfrm>
        </p:spPr>
      </p:pic>
      <p:pic>
        <p:nvPicPr>
          <p:cNvPr id="12" name="Содержимое 9" descr="malf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1340768"/>
            <a:ext cx="2232248" cy="4680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200937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В основе патогенеза лежит нарушение эмбриогенеза с дисплазией глубокой венозной системы, что приводит к нарушению кровотока по магистральным венам и развитию хронической венозной недостаточности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10" name="Содержимое 9" descr="138-685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2420888"/>
            <a:ext cx="2483510" cy="3977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Содержимое 10" descr="28.08.10-03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3851920" y="2420887"/>
            <a:ext cx="5012627" cy="3995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/>
              <a:t>Клиническая картина заметна с рождения ребенка и постоянно прогрессирует</a:t>
            </a:r>
            <a:endParaRPr lang="ru-RU" sz="3600" dirty="0"/>
          </a:p>
        </p:txBody>
      </p:sp>
      <p:pic>
        <p:nvPicPr>
          <p:cNvPr id="4" name="Содержимое 3" descr="99754-bolezn-klippel-treno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844824"/>
            <a:ext cx="7344816" cy="4640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22254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Сосудистые пигментные пятна в виде пламенеющего «винного» или кавернозного </a:t>
            </a:r>
            <a:r>
              <a:rPr lang="ru-RU" sz="3100" dirty="0" err="1" smtClean="0"/>
              <a:t>невуса</a:t>
            </a:r>
            <a:r>
              <a:rPr lang="ru-RU" sz="3100" dirty="0" smtClean="0"/>
              <a:t> локализуются чаще всего на нижней части туловища и нижних конечностях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Lenovo\Desktop\патфиза\картинки\images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3528392" cy="2377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Содержимое 8" descr="sindrom-klippel-trenone-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8064" y="2132856"/>
            <a:ext cx="2940749" cy="4505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2" descr="C:\Users\Lenovo\Desktop\патфиза\картинки\naevus_flamme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43674" y="3821024"/>
            <a:ext cx="2152195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28118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64705"/>
            <a:ext cx="3970784" cy="5483696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 err="1" smtClean="0"/>
              <a:t>варикозно</a:t>
            </a:r>
            <a:r>
              <a:rPr lang="ru-RU" dirty="0" smtClean="0"/>
              <a:t> расширенные вены в виде извитых, резко расширенных стволов располагаются  преимущественно по наружной поверхности конечности, в запущенных случаях образует подобие «венозных сот»</a:t>
            </a:r>
            <a:endParaRPr lang="ru-RU" dirty="0"/>
          </a:p>
        </p:txBody>
      </p:sp>
      <p:pic>
        <p:nvPicPr>
          <p:cNvPr id="5" name="Содержимое 4" descr="d882239bcc3f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772816"/>
            <a:ext cx="4172272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2550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Гипертрофия мягких и костных тканей пораженной конечности в большинстве случаев приводит к парциальному гигантизму больной конечности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imag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916831"/>
            <a:ext cx="3312368" cy="4716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Содержимое 6" descr="a17c673daa0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88128" y="1916830"/>
            <a:ext cx="3510391" cy="4680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21533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Наличие патологических артериовенозных соустий не только приводит к появлению варикозных вен, но и отражается на общем состоянии гемодинамики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arterio-venoznaya-malformaciya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420888"/>
            <a:ext cx="3619500" cy="34754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Содержимое 10" descr="a-v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11960" y="2348880"/>
            <a:ext cx="4661916" cy="3505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28118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52737"/>
            <a:ext cx="4038600" cy="5195664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 smtClean="0"/>
              <a:t>Возможно развитие </a:t>
            </a:r>
            <a:r>
              <a:rPr lang="ru-RU" dirty="0" err="1" smtClean="0"/>
              <a:t>атипичного</a:t>
            </a:r>
            <a:r>
              <a:rPr lang="ru-RU" dirty="0" smtClean="0"/>
              <a:t> варианта синдрома – без </a:t>
            </a:r>
            <a:r>
              <a:rPr lang="ru-RU" dirty="0" err="1" smtClean="0"/>
              <a:t>варикозно</a:t>
            </a:r>
            <a:r>
              <a:rPr lang="ru-RU" dirty="0" smtClean="0"/>
              <a:t> расширенных вен, гипертрофии костей или сосудистых </a:t>
            </a:r>
            <a:r>
              <a:rPr lang="ru-RU" dirty="0" err="1" smtClean="0"/>
              <a:t>невусов</a:t>
            </a:r>
            <a:r>
              <a:rPr lang="ru-RU" dirty="0" smtClean="0"/>
              <a:t>; или же возникновение так называемых «перекрещенных» форм</a:t>
            </a:r>
            <a:endParaRPr lang="ru-RU" dirty="0"/>
          </a:p>
        </p:txBody>
      </p:sp>
      <p:pic>
        <p:nvPicPr>
          <p:cNvPr id="5" name="Содержимое 4" descr="blagotvoritelnyj-fond-pomogi-rebenk_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88024" y="1772816"/>
            <a:ext cx="3657600" cy="3849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3161506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Лечение</a:t>
            </a:r>
            <a:r>
              <a:rPr lang="ru-RU" sz="2800" b="1" dirty="0" smtClean="0"/>
              <a:t> </a:t>
            </a:r>
            <a:r>
              <a:rPr lang="ru-RU" sz="2800" dirty="0" smtClean="0"/>
              <a:t>данного</a:t>
            </a:r>
            <a:r>
              <a:rPr lang="ru-RU" sz="2800" b="1" dirty="0" smtClean="0"/>
              <a:t> </a:t>
            </a:r>
            <a:r>
              <a:rPr lang="ru-RU" sz="2800" dirty="0" smtClean="0"/>
              <a:t>синдрома малоперспективно, так как только при поражении небольших сегментов магистральных вен возможны пластические восстановительные операции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5" name="Содержимое 4" descr="01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33" y="2996955"/>
            <a:ext cx="4286250" cy="2940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C:\Users\Lenovo\Desktop\патфиза\картинки\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996952"/>
            <a:ext cx="4286250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Благодарю за внимание!</a:t>
            </a:r>
            <a:endParaRPr lang="ru-RU" dirty="0"/>
          </a:p>
        </p:txBody>
      </p:sp>
      <p:pic>
        <p:nvPicPr>
          <p:cNvPr id="4" name="Содержимое 3" descr="78c88d97fea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792" y="1412776"/>
            <a:ext cx="3857625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416</TotalTime>
  <Words>224</Words>
  <Application>Microsoft Office PowerPoint</Application>
  <PresentationFormat>Экран (4:3)</PresentationFormat>
  <Paragraphs>24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Яркая</vt:lpstr>
      <vt:lpstr>СИНДРОМ   КЛИППЕЛЯ – ТРЕНОНЕ – ВЕБЕРА – РУБАШОВА</vt:lpstr>
      <vt:lpstr>История открытия синдрома </vt:lpstr>
      <vt:lpstr>Синонимы заболевания —  шестой факоматоз, гипертрофическая гемангиэктазия, остеогипертрофический варикозный невус, ангиоостеогипертрофия, сосудисто-костная дизэмбриопатия, частичный гигантизм сосудистой системы. </vt:lpstr>
      <vt:lpstr>Классический вариант синдрома включает триаду признаков:  </vt:lpstr>
      <vt:lpstr>В основе патогенеза лежит нарушение эмбриогенеза с дисплазией глубокой венозной системы, что приводит к нарушению кровотока по магистральным венам и развитию хронической венозной недостаточности  </vt:lpstr>
      <vt:lpstr>Клиническая картина заметна с рождения ребенка и постоянно прогрессирует</vt:lpstr>
      <vt:lpstr>Сосудистые пигментные пятна в виде пламенеющего «винного» или кавернозного невуса локализуются чаще всего на нижней части туловища и нижних конечностях </vt:lpstr>
      <vt:lpstr>Слайд 8</vt:lpstr>
      <vt:lpstr>Гипертрофия мягких и костных тканей пораженной конечности в большинстве случаев приводит к парциальному гигантизму больной конечности </vt:lpstr>
      <vt:lpstr>Наличие патологических артериовенозных соустий не только приводит к появлению варикозных вен, но и отражается на общем состоянии гемодинамики </vt:lpstr>
      <vt:lpstr>Слайд 11</vt:lpstr>
      <vt:lpstr>Лечение данного синдрома малоперспективно, так как только при поражении небольших сегментов магистральных вен возможны пластические восстановительные операции </vt:lpstr>
      <vt:lpstr>Благодарю за внимание!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Dell XPS</cp:lastModifiedBy>
  <cp:revision>48</cp:revision>
  <dcterms:created xsi:type="dcterms:W3CDTF">2015-11-22T14:54:11Z</dcterms:created>
  <dcterms:modified xsi:type="dcterms:W3CDTF">2017-09-24T12:00:02Z</dcterms:modified>
</cp:coreProperties>
</file>