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64" r:id="rId2"/>
    <p:sldId id="257" r:id="rId3"/>
    <p:sldId id="258" r:id="rId4"/>
    <p:sldId id="259" r:id="rId5"/>
    <p:sldId id="265" r:id="rId6"/>
    <p:sldId id="266" r:id="rId7"/>
    <p:sldId id="267" r:id="rId8"/>
    <p:sldId id="260" r:id="rId9"/>
    <p:sldId id="261" r:id="rId10"/>
    <p:sldId id="268" r:id="rId11"/>
    <p:sldId id="262" r:id="rId12"/>
    <p:sldId id="263" r:id="rId13"/>
    <p:sldId id="256" r:id="rId14"/>
    <p:sldId id="269" r:id="rId15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B55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0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A5BFAB-2C2C-4EDD-9F49-917D4AF8EB6C}" type="datetimeFigureOut">
              <a:rPr lang="uk-UA" smtClean="0"/>
              <a:t>25.09.2017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819D40-8BA1-45C8-AEBC-9E80BCDC242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373815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819D40-8BA1-45C8-AEBC-9E80BCDC242F}" type="slidenum">
              <a:rPr lang="uk-UA" smtClean="0"/>
              <a:t>8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903471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25391-BFAA-4EF3-9603-FFB5740D81E6}" type="datetimeFigureOut">
              <a:rPr lang="uk-UA" smtClean="0"/>
              <a:t>25.09.2017</a:t>
            </a:fld>
            <a:endParaRPr lang="uk-UA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B1327AF-4D6F-4054-87C6-61A722794E5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25391-BFAA-4EF3-9603-FFB5740D81E6}" type="datetimeFigureOut">
              <a:rPr lang="uk-UA" smtClean="0"/>
              <a:t>25.09.2017</a:t>
            </a:fld>
            <a:endParaRPr lang="uk-UA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uk-UA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B1327AF-4D6F-4054-87C6-61A722794E5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25391-BFAA-4EF3-9603-FFB5740D81E6}" type="datetimeFigureOut">
              <a:rPr lang="uk-UA" smtClean="0"/>
              <a:t>25.09.2017</a:t>
            </a:fld>
            <a:endParaRPr lang="uk-UA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327AF-4D6F-4054-87C6-61A722794E51}" type="slidenum">
              <a:rPr lang="uk-UA" smtClean="0"/>
              <a:t>‹#›</a:t>
            </a:fld>
            <a:endParaRPr lang="uk-UA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25391-BFAA-4EF3-9603-FFB5740D81E6}" type="datetimeFigureOut">
              <a:rPr lang="uk-UA" smtClean="0"/>
              <a:t>25.09.2017</a:t>
            </a:fld>
            <a:endParaRPr lang="uk-UA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327AF-4D6F-4054-87C6-61A722794E5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25391-BFAA-4EF3-9603-FFB5740D81E6}" type="datetimeFigureOut">
              <a:rPr lang="uk-UA" smtClean="0"/>
              <a:t>25.09.2017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4B1327AF-4D6F-4054-87C6-61A722794E51}" type="slidenum">
              <a:rPr lang="uk-UA" smtClean="0"/>
              <a:t>‹#›</a:t>
            </a:fld>
            <a:endParaRPr lang="uk-UA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25391-BFAA-4EF3-9603-FFB5740D81E6}" type="datetimeFigureOut">
              <a:rPr lang="uk-UA" smtClean="0"/>
              <a:t>25.09.2017</a:t>
            </a:fld>
            <a:endParaRPr lang="uk-UA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327AF-4D6F-4054-87C6-61A722794E5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25391-BFAA-4EF3-9603-FFB5740D81E6}" type="datetimeFigureOut">
              <a:rPr lang="uk-UA" smtClean="0"/>
              <a:t>25.09.2017</a:t>
            </a:fld>
            <a:endParaRPr lang="uk-UA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327AF-4D6F-4054-87C6-61A722794E5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25391-BFAA-4EF3-9603-FFB5740D81E6}" type="datetimeFigureOut">
              <a:rPr lang="uk-UA" smtClean="0"/>
              <a:t>25.09.2017</a:t>
            </a:fld>
            <a:endParaRPr lang="uk-UA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327AF-4D6F-4054-87C6-61A722794E5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25391-BFAA-4EF3-9603-FFB5740D81E6}" type="datetimeFigureOut">
              <a:rPr lang="uk-UA" smtClean="0"/>
              <a:t>25.09.2017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327AF-4D6F-4054-87C6-61A722794E51}" type="slidenum">
              <a:rPr lang="uk-UA" smtClean="0"/>
              <a:t>‹#›</a:t>
            </a:fld>
            <a:endParaRPr lang="uk-UA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25391-BFAA-4EF3-9603-FFB5740D81E6}" type="datetimeFigureOut">
              <a:rPr lang="uk-UA" smtClean="0"/>
              <a:t>25.09.2017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327AF-4D6F-4054-87C6-61A722794E5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25391-BFAA-4EF3-9603-FFB5740D81E6}" type="datetimeFigureOut">
              <a:rPr lang="uk-UA" smtClean="0"/>
              <a:t>25.09.2017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327AF-4D6F-4054-87C6-61A722794E5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AD25391-BFAA-4EF3-9603-FFB5740D81E6}" type="datetimeFigureOut">
              <a:rPr lang="uk-UA" smtClean="0"/>
              <a:t>25.09.2017</a:t>
            </a:fld>
            <a:endParaRPr lang="uk-UA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B1327AF-4D6F-4054-87C6-61A722794E51}" type="slidenum">
              <a:rPr lang="uk-UA" smtClean="0"/>
              <a:t>‹#›</a:t>
            </a:fld>
            <a:endParaRPr lang="uk-UA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ru-RU" dirty="0" smtClean="0"/>
              <a:t>Выполнила</a:t>
            </a:r>
            <a:r>
              <a:rPr lang="ru-RU" dirty="0" smtClean="0">
                <a:latin typeface="+mn-lt"/>
              </a:rPr>
              <a:t>: </a:t>
            </a:r>
            <a:r>
              <a:rPr lang="ru-RU" dirty="0" err="1" smtClean="0">
                <a:latin typeface="+mn-lt"/>
              </a:rPr>
              <a:t>Остах</a:t>
            </a:r>
            <a:r>
              <a:rPr lang="ru-RU" dirty="0" smtClean="0">
                <a:latin typeface="+mn-lt"/>
              </a:rPr>
              <a:t> А.В. </a:t>
            </a:r>
            <a:br>
              <a:rPr lang="ru-RU" dirty="0" smtClean="0">
                <a:latin typeface="+mn-lt"/>
              </a:rPr>
            </a:br>
            <a:r>
              <a:rPr lang="ru-RU" dirty="0" smtClean="0">
                <a:latin typeface="+mn-lt"/>
              </a:rPr>
              <a:t>1 мед 5 курс </a:t>
            </a:r>
            <a:br>
              <a:rPr lang="ru-RU" dirty="0" smtClean="0">
                <a:latin typeface="+mn-lt"/>
              </a:rPr>
            </a:br>
            <a:r>
              <a:rPr lang="ru-RU" dirty="0" smtClean="0">
                <a:latin typeface="+mn-lt"/>
              </a:rPr>
              <a:t>1 группа </a:t>
            </a:r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476672"/>
            <a:ext cx="8458200" cy="2016224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6B55F1"/>
                </a:solidFill>
                <a:latin typeface="Arial Black" panose="020B0A04020102020204" pitchFamily="34" charset="0"/>
              </a:rPr>
              <a:t>Синдром </a:t>
            </a:r>
            <a:r>
              <a:rPr lang="ru-RU" sz="5400" b="1" dirty="0" err="1" smtClean="0">
                <a:solidFill>
                  <a:srgbClr val="6B55F1"/>
                </a:solidFill>
                <a:latin typeface="Arial Black" panose="020B0A04020102020204" pitchFamily="34" charset="0"/>
              </a:rPr>
              <a:t>Дабина</a:t>
            </a:r>
            <a:r>
              <a:rPr lang="ru-RU" sz="5400" b="1" dirty="0" smtClean="0">
                <a:solidFill>
                  <a:srgbClr val="6B55F1"/>
                </a:solidFill>
                <a:latin typeface="Arial Black" panose="020B0A04020102020204" pitchFamily="34" charset="0"/>
              </a:rPr>
              <a:t>-Джонсона </a:t>
            </a:r>
            <a:endParaRPr lang="uk-UA" sz="5400" b="1" dirty="0">
              <a:solidFill>
                <a:srgbClr val="6B55F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649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Синдром </a:t>
            </a:r>
            <a:r>
              <a:rPr lang="ru-RU" dirty="0" err="1" smtClean="0"/>
              <a:t>Дабина</a:t>
            </a:r>
            <a:r>
              <a:rPr lang="ru-RU" dirty="0" smtClean="0"/>
              <a:t>-Джонсона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b="1" dirty="0" smtClean="0"/>
              <a:t>Синдром </a:t>
            </a:r>
            <a:r>
              <a:rPr lang="ru-RU" b="1" dirty="0" err="1" smtClean="0"/>
              <a:t>Дабина</a:t>
            </a:r>
            <a:r>
              <a:rPr lang="ru-RU" b="1" dirty="0" smtClean="0"/>
              <a:t> — Джонсона</a:t>
            </a:r>
            <a:r>
              <a:rPr lang="ru-RU" dirty="0" smtClean="0"/>
              <a:t> — </a:t>
            </a:r>
            <a:r>
              <a:rPr lang="ru-RU" dirty="0" err="1" smtClean="0"/>
              <a:t>энзимопатическая</a:t>
            </a:r>
            <a:r>
              <a:rPr lang="ru-RU" dirty="0" smtClean="0"/>
              <a:t> желтуха, редкий пигментный </a:t>
            </a:r>
            <a:r>
              <a:rPr lang="ru-RU" dirty="0" err="1" smtClean="0"/>
              <a:t>гепатоз</a:t>
            </a:r>
            <a:r>
              <a:rPr lang="ru-RU" dirty="0" smtClean="0"/>
              <a:t>, характеризующийся нарушением экскреции связанного билирубина из </a:t>
            </a:r>
            <a:r>
              <a:rPr lang="ru-RU" dirty="0" err="1" smtClean="0"/>
              <a:t>гепатоцитов</a:t>
            </a:r>
            <a:r>
              <a:rPr lang="ru-RU" dirty="0" smtClean="0"/>
              <a:t> в желчные капилляры, что приводит к </a:t>
            </a:r>
            <a:r>
              <a:rPr lang="ru-RU" dirty="0" err="1" smtClean="0"/>
              <a:t>регургитации</a:t>
            </a:r>
            <a:r>
              <a:rPr lang="ru-RU" dirty="0" smtClean="0"/>
              <a:t> билирубина. </a:t>
            </a:r>
          </a:p>
          <a:p>
            <a:r>
              <a:rPr lang="ru-RU" dirty="0" smtClean="0"/>
              <a:t>Причина заболевания обусловлена наследственным дефектом </a:t>
            </a:r>
            <a:r>
              <a:rPr lang="ru-RU" dirty="0" err="1" smtClean="0"/>
              <a:t>АТФ-зависимой</a:t>
            </a:r>
            <a:r>
              <a:rPr lang="ru-RU" dirty="0" smtClean="0"/>
              <a:t> транспортной системы канальцев </a:t>
            </a:r>
            <a:r>
              <a:rPr lang="ru-RU" dirty="0" err="1" smtClean="0"/>
              <a:t>гепатоцитов</a:t>
            </a:r>
            <a:r>
              <a:rPr lang="ru-RU" dirty="0" smtClean="0"/>
              <a:t>. Задержка билирубина в </a:t>
            </a:r>
            <a:r>
              <a:rPr lang="ru-RU" dirty="0" err="1" smtClean="0"/>
              <a:t>гепатоцитах</a:t>
            </a:r>
            <a:r>
              <a:rPr lang="ru-RU" dirty="0" smtClean="0"/>
              <a:t> связанна с извращением в них метаболизма адреналина, в результате чего происходит не только накопление билирубина, но и меланина, с дальнейшим развитием меланоза печени.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5785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Синдром </a:t>
            </a:r>
            <a:r>
              <a:rPr lang="ru-RU" dirty="0" err="1" smtClean="0"/>
              <a:t>Дабина-Джонсона</a:t>
            </a:r>
            <a:r>
              <a:rPr lang="ru-RU" dirty="0" smtClean="0"/>
              <a:t> имеет аутосомно-рецессивный тип наследования</a:t>
            </a:r>
          </a:p>
          <a:p>
            <a:r>
              <a:rPr lang="ru-RU" dirty="0" smtClean="0"/>
              <a:t>В крови увеличивается содержание фракции конъюгированного билирубина, в моче — билирубинурия.</a:t>
            </a:r>
          </a:p>
          <a:p>
            <a:r>
              <a:rPr lang="ru-RU" dirty="0">
                <a:solidFill>
                  <a:srgbClr val="222222"/>
                </a:solidFill>
                <a:latin typeface="Arial"/>
              </a:rPr>
              <a:t>В 70 % случаев синдром </a:t>
            </a:r>
            <a:r>
              <a:rPr lang="ru-RU" dirty="0" err="1">
                <a:solidFill>
                  <a:srgbClr val="222222"/>
                </a:solidFill>
                <a:latin typeface="Arial"/>
              </a:rPr>
              <a:t>Дабина</a:t>
            </a:r>
            <a:r>
              <a:rPr lang="ru-RU" dirty="0">
                <a:solidFill>
                  <a:srgbClr val="222222"/>
                </a:solidFill>
                <a:latin typeface="Arial"/>
              </a:rPr>
              <a:t> — Джонсона проявляется в молодом возрасте, очень редко у людей старше 50 лет.</a:t>
            </a:r>
          </a:p>
          <a:p>
            <a:r>
              <a:rPr lang="ru-RU" dirty="0">
                <a:solidFill>
                  <a:srgbClr val="222222"/>
                </a:solidFill>
                <a:latin typeface="Arial"/>
              </a:rPr>
              <a:t>Заболевание не влияет на продолжительность жизни пациентов.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6496346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морфология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Особенностью этого синдрома является изменение цвета печени: она становится зеленовато-серой или коричневато-чёрной. </a:t>
            </a:r>
            <a:r>
              <a:rPr lang="ru-RU" dirty="0" err="1" smtClean="0"/>
              <a:t>Макроскопически</a:t>
            </a:r>
            <a:r>
              <a:rPr lang="ru-RU" dirty="0" smtClean="0"/>
              <a:t> в ткани печени определяются темные пятна («шоколадная печень, чёрная печень»), появление которых связывают с нарушением секреции метаболитов тирозина, триптофана, </a:t>
            </a:r>
            <a:r>
              <a:rPr lang="ru-RU" dirty="0" err="1" smtClean="0"/>
              <a:t>фенилаланина</a:t>
            </a:r>
            <a:r>
              <a:rPr lang="ru-RU" dirty="0" smtClean="0"/>
              <a:t>. Структура печени остаётся нормальной.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3164053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86800" cy="163488"/>
          </a:xfrm>
        </p:spPr>
        <p:txBody>
          <a:bodyPr>
            <a:normAutofit fontScale="90000"/>
          </a:bodyPr>
          <a:lstStyle/>
          <a:p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052736"/>
            <a:ext cx="8686800" cy="5688632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>
                <a:solidFill>
                  <a:srgbClr val="222222"/>
                </a:solidFill>
                <a:latin typeface="Arial"/>
              </a:rPr>
              <a:t>Отложение </a:t>
            </a:r>
            <a:r>
              <a:rPr lang="ru-RU" dirty="0">
                <a:solidFill>
                  <a:srgbClr val="222222"/>
                </a:solidFill>
                <a:latin typeface="Arial"/>
              </a:rPr>
              <a:t>пигмента также происходит в селезёнке.</a:t>
            </a:r>
          </a:p>
          <a:p>
            <a:r>
              <a:rPr lang="ru-RU" dirty="0" err="1">
                <a:solidFill>
                  <a:srgbClr val="222222"/>
                </a:solidFill>
                <a:latin typeface="Arial"/>
              </a:rPr>
              <a:t>Гепа­тоциты</a:t>
            </a:r>
            <a:r>
              <a:rPr lang="ru-RU" dirty="0">
                <a:solidFill>
                  <a:srgbClr val="222222"/>
                </a:solidFill>
                <a:latin typeface="Arial"/>
              </a:rPr>
              <a:t> и клетки </a:t>
            </a:r>
            <a:r>
              <a:rPr lang="ru-RU" dirty="0" err="1">
                <a:solidFill>
                  <a:srgbClr val="222222"/>
                </a:solidFill>
                <a:latin typeface="Arial"/>
              </a:rPr>
              <a:t>Купффера</a:t>
            </a:r>
            <a:r>
              <a:rPr lang="ru-RU" dirty="0">
                <a:solidFill>
                  <a:srgbClr val="222222"/>
                </a:solidFill>
                <a:latin typeface="Arial"/>
              </a:rPr>
              <a:t> заполнены тёмным пигментом, который выявляется при окрашивании на липофусцин, преимущественно в центре долек.</a:t>
            </a:r>
          </a:p>
          <a:p>
            <a:r>
              <a:rPr lang="ru-RU" dirty="0">
                <a:solidFill>
                  <a:srgbClr val="222222"/>
                </a:solidFill>
                <a:latin typeface="Arial"/>
              </a:rPr>
              <a:t>При электронной микроскопии пигмент выяв­ляется в плотных тельцах, связанных с лизосома­ми, выявля­ются нормальные жёлчные канальцы с </a:t>
            </a:r>
            <a:r>
              <a:rPr lang="ru-RU" dirty="0" err="1">
                <a:solidFill>
                  <a:srgbClr val="222222"/>
                </a:solidFill>
                <a:latin typeface="Arial"/>
              </a:rPr>
              <a:t>ин­тактными</a:t>
            </a:r>
            <a:r>
              <a:rPr lang="ru-RU" dirty="0">
                <a:solidFill>
                  <a:srgbClr val="222222"/>
                </a:solidFill>
                <a:latin typeface="Arial"/>
              </a:rPr>
              <a:t> микроворсинками. Лизосо­мы имеют неровные контуры, увели­чены, заполнены зернистым содержимым и часто — жировыми капельками, связан­ными с мембраной.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09727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8839"/>
            <a:ext cx="8668072" cy="163488"/>
          </a:xfrm>
        </p:spPr>
        <p:txBody>
          <a:bodyPr>
            <a:normAutofit fontScale="90000"/>
          </a:bodyPr>
          <a:lstStyle/>
          <a:p>
            <a:endParaRPr lang="uk-UA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29469"/>
            <a:ext cx="7344816" cy="5971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6870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0"/>
            <a:ext cx="8686800" cy="838200"/>
          </a:xfrm>
        </p:spPr>
        <p:txBody>
          <a:bodyPr/>
          <a:lstStyle/>
          <a:p>
            <a:endParaRPr lang="uk-UA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052736"/>
            <a:ext cx="7056784" cy="5458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9979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3859" y="260648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ru-RU" dirty="0">
                <a:effectLst/>
              </a:rPr>
              <a:t>Макропрепарат печени при синдроме </a:t>
            </a:r>
            <a:r>
              <a:rPr lang="ru-RU" dirty="0" err="1">
                <a:effectLst/>
              </a:rPr>
              <a:t>Дабина</a:t>
            </a:r>
            <a:r>
              <a:rPr lang="ru-RU" dirty="0">
                <a:effectLst/>
              </a:rPr>
              <a:t>-Джонсона. "Шоколадная печень"</a:t>
            </a:r>
            <a:endParaRPr lang="ru-RU" dirty="0"/>
          </a:p>
        </p:txBody>
      </p:sp>
      <p:pic>
        <p:nvPicPr>
          <p:cNvPr id="4" name="Содержимое 3" descr="jaud_dubine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115616" y="1412776"/>
            <a:ext cx="6663657" cy="4664560"/>
          </a:xfrm>
        </p:spPr>
      </p:pic>
    </p:spTree>
    <p:extLst>
      <p:ext uri="{BB962C8B-B14F-4D97-AF65-F5344CB8AC3E}">
        <p14:creationId xmlns:p14="http://schemas.microsoft.com/office/powerpoint/2010/main" val="247144427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клиника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Отмечают повышенную утомляемость</a:t>
            </a:r>
          </a:p>
          <a:p>
            <a:r>
              <a:rPr lang="ru-RU" dirty="0" smtClean="0"/>
              <a:t>плохой аппетит</a:t>
            </a:r>
          </a:p>
          <a:p>
            <a:r>
              <a:rPr lang="ru-RU" dirty="0" smtClean="0"/>
              <a:t> боли в правом подреберье вплоть до колик</a:t>
            </a:r>
          </a:p>
          <a:p>
            <a:r>
              <a:rPr lang="ru-RU" dirty="0" smtClean="0"/>
              <a:t> диарея. </a:t>
            </a:r>
          </a:p>
          <a:p>
            <a:r>
              <a:rPr lang="ru-RU" dirty="0" smtClean="0"/>
              <a:t>Желтуха может быть постоянной, а также сопровождаться нерезким кожным зудом. </a:t>
            </a:r>
          </a:p>
          <a:p>
            <a:r>
              <a:rPr lang="ru-RU" dirty="0" smtClean="0"/>
              <a:t>У некоторых больных заболевание десятилетиями протекает бессимптомно. </a:t>
            </a:r>
          </a:p>
          <a:p>
            <a:r>
              <a:rPr lang="ru-RU" dirty="0" smtClean="0"/>
              <a:t>Печень нормальных размеров или выступает на 1-2 см из-под края реберной дуги.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77055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88816">
            <a:off x="469119" y="3057492"/>
            <a:ext cx="3974412" cy="3233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11607">
            <a:off x="4614009" y="1008012"/>
            <a:ext cx="4260261" cy="3108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2420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диагностика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196752"/>
            <a:ext cx="8686800" cy="5328592"/>
          </a:xfrm>
        </p:spPr>
        <p:txBody>
          <a:bodyPr>
            <a:normAutofit fontScale="47500" lnSpcReduction="20000"/>
          </a:bodyPr>
          <a:lstStyle/>
          <a:p>
            <a:r>
              <a:rPr lang="ru-RU" b="1" dirty="0" smtClean="0"/>
              <a:t>Лабораторные исследования</a:t>
            </a:r>
            <a:endParaRPr lang="ru-RU" dirty="0" smtClean="0"/>
          </a:p>
          <a:p>
            <a:r>
              <a:rPr lang="ru-RU" dirty="0" smtClean="0"/>
              <a:t>Обязательные:</a:t>
            </a:r>
          </a:p>
          <a:p>
            <a:r>
              <a:rPr lang="ru-RU" dirty="0" smtClean="0"/>
              <a:t>• общий анализ крови;</a:t>
            </a:r>
          </a:p>
          <a:p>
            <a:r>
              <a:rPr lang="ru-RU" dirty="0" smtClean="0"/>
              <a:t>• общий анализ мочи;</a:t>
            </a:r>
          </a:p>
          <a:p>
            <a:r>
              <a:rPr lang="ru-RU" dirty="0" smtClean="0"/>
              <a:t>• билирубин крови — повышение конъюгированного билирубина;</a:t>
            </a:r>
          </a:p>
          <a:p>
            <a:r>
              <a:rPr lang="ru-RU" dirty="0" smtClean="0"/>
              <a:t>• билирубин мочи — повышен</a:t>
            </a:r>
          </a:p>
          <a:p>
            <a:r>
              <a:rPr lang="ru-RU" dirty="0" smtClean="0"/>
              <a:t>• проба с </a:t>
            </a:r>
            <a:r>
              <a:rPr lang="ru-RU" dirty="0" err="1" smtClean="0"/>
              <a:t>фенобарбиталом</a:t>
            </a:r>
            <a:r>
              <a:rPr lang="ru-RU" dirty="0" smtClean="0"/>
              <a:t> — снижение уровня билирубина на фоне приема </a:t>
            </a:r>
            <a:r>
              <a:rPr lang="ru-RU" dirty="0" err="1" smtClean="0"/>
              <a:t>фенобарбитала</a:t>
            </a:r>
            <a:r>
              <a:rPr lang="ru-RU" dirty="0" smtClean="0"/>
              <a:t>;</a:t>
            </a:r>
          </a:p>
          <a:p>
            <a:r>
              <a:rPr lang="ru-RU" dirty="0" smtClean="0"/>
              <a:t>• ферменты крови (</a:t>
            </a:r>
            <a:r>
              <a:rPr lang="ru-RU" dirty="0" err="1" smtClean="0"/>
              <a:t>АсНТ</a:t>
            </a:r>
            <a:r>
              <a:rPr lang="ru-RU" dirty="0" smtClean="0"/>
              <a:t>, </a:t>
            </a:r>
            <a:r>
              <a:rPr lang="ru-RU" dirty="0" err="1" smtClean="0"/>
              <a:t>АлАТ</a:t>
            </a:r>
            <a:r>
              <a:rPr lang="ru-RU" dirty="0" smtClean="0"/>
              <a:t>, ГГТП, ЩФ) — возможно умеренное повышение;</a:t>
            </a:r>
          </a:p>
          <a:p>
            <a:r>
              <a:rPr lang="ru-RU" dirty="0" smtClean="0"/>
              <a:t>• </a:t>
            </a:r>
            <a:r>
              <a:rPr lang="ru-RU" dirty="0" err="1" smtClean="0"/>
              <a:t>бромсульфалеиновая</a:t>
            </a:r>
            <a:r>
              <a:rPr lang="ru-RU" dirty="0" smtClean="0"/>
              <a:t> проба — повышение уровня в сыворотке кривой выведения через 90 мин в сравнении с таковым через 45 мин;</a:t>
            </a:r>
          </a:p>
          <a:p>
            <a:r>
              <a:rPr lang="ru-RU" dirty="0" smtClean="0"/>
              <a:t>• уровень общего </a:t>
            </a:r>
            <a:r>
              <a:rPr lang="ru-RU" dirty="0" err="1" smtClean="0"/>
              <a:t>копропорфирина</a:t>
            </a:r>
            <a:r>
              <a:rPr lang="ru-RU" dirty="0" smtClean="0"/>
              <a:t> в суточной моче — не изменен;</a:t>
            </a:r>
          </a:p>
          <a:p>
            <a:r>
              <a:rPr lang="ru-RU" dirty="0" smtClean="0"/>
              <a:t>• уровень изомера </a:t>
            </a:r>
            <a:r>
              <a:rPr lang="ru-RU" dirty="0" err="1" smtClean="0"/>
              <a:t>копропорфирина</a:t>
            </a:r>
            <a:r>
              <a:rPr lang="ru-RU" dirty="0" smtClean="0"/>
              <a:t> типа I в суточной моче — увеличение. При наличии показаний:</a:t>
            </a:r>
          </a:p>
          <a:p>
            <a:r>
              <a:rPr lang="ru-RU" dirty="0" smtClean="0"/>
              <a:t>• маркеры вирусов гепатита В, С, D — для исключения вирусных гепатитов.</a:t>
            </a:r>
          </a:p>
          <a:p>
            <a:r>
              <a:rPr lang="ru-RU" b="1" dirty="0" smtClean="0"/>
              <a:t>Инструментальные и другие методы диагностики</a:t>
            </a:r>
            <a:endParaRPr lang="ru-RU" dirty="0" smtClean="0"/>
          </a:p>
          <a:p>
            <a:r>
              <a:rPr lang="ru-RU" dirty="0" smtClean="0"/>
              <a:t>Обязательные:</a:t>
            </a:r>
          </a:p>
          <a:p>
            <a:r>
              <a:rPr lang="ru-RU" dirty="0" smtClean="0"/>
              <a:t>• УЗИ органов брюшной полости (определение размеров и состояния паренхимы печени — обычно умеренно увеличены; размеры, форма, толщина стенок желчного пузыря и желчных протоков — не изменены, конкременты отсутствуют; размеры селезенки — нередко бывают увеличены);</a:t>
            </a:r>
          </a:p>
          <a:p>
            <a:r>
              <a:rPr lang="ru-RU" dirty="0" smtClean="0"/>
              <a:t>• </a:t>
            </a:r>
            <a:r>
              <a:rPr lang="ru-RU" dirty="0" err="1" smtClean="0"/>
              <a:t>пероральная</a:t>
            </a:r>
            <a:r>
              <a:rPr lang="ru-RU" dirty="0" smtClean="0"/>
              <a:t> или внутривенная холецистография — запаздывание или полное </a:t>
            </a:r>
            <a:r>
              <a:rPr lang="ru-RU" dirty="0" err="1" smtClean="0"/>
              <a:t>отсутствиe</a:t>
            </a:r>
            <a:r>
              <a:rPr lang="ru-RU" dirty="0" smtClean="0"/>
              <a:t> </a:t>
            </a:r>
            <a:r>
              <a:rPr lang="ru-RU" dirty="0" err="1" smtClean="0"/>
              <a:t>контрастирования</a:t>
            </a:r>
            <a:r>
              <a:rPr lang="ru-RU" dirty="0" smtClean="0"/>
              <a:t> желчного пузыря и желчных протоков. При наличии показаний:</a:t>
            </a:r>
          </a:p>
          <a:p>
            <a:r>
              <a:rPr lang="ru-RU" dirty="0" smtClean="0"/>
              <a:t>• пункционная биопсия печени — обнаружение в </a:t>
            </a:r>
            <a:r>
              <a:rPr lang="ru-RU" dirty="0" err="1" smtClean="0"/>
              <a:t>гепатоцитах</a:t>
            </a:r>
            <a:r>
              <a:rPr lang="ru-RU" dirty="0" smtClean="0"/>
              <a:t> печени характерного пигмента;</a:t>
            </a:r>
          </a:p>
          <a:p>
            <a:r>
              <a:rPr lang="ru-RU" dirty="0" smtClean="0"/>
              <a:t>• диагностическая лапароскопия — характерное черное окрашивание печени.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3161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Лечение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/>
              <a:t>Стремление избежать провоцирующих факторов (инфекции, физические и психические нагрузки, употребление алкоголя и </a:t>
            </a:r>
            <a:r>
              <a:rPr lang="ru-RU" dirty="0" err="1" smtClean="0"/>
              <a:t>гепатотоксичных</a:t>
            </a:r>
            <a:r>
              <a:rPr lang="ru-RU" dirty="0" smtClean="0"/>
              <a:t> лекарств)</a:t>
            </a:r>
          </a:p>
          <a:p>
            <a:r>
              <a:rPr lang="ru-RU" dirty="0" smtClean="0"/>
              <a:t>Противопоказана инсоляция</a:t>
            </a:r>
          </a:p>
          <a:p>
            <a:r>
              <a:rPr lang="ru-RU" dirty="0" smtClean="0"/>
              <a:t>Диета с ограничением тугоплавких жиров и продуктов содержащих консерванты. Витамины группы В.</a:t>
            </a:r>
          </a:p>
          <a:p>
            <a:r>
              <a:rPr lang="ru-RU" dirty="0" smtClean="0"/>
              <a:t>Рекомендуются желчегонные средства.</a:t>
            </a:r>
          </a:p>
          <a:p>
            <a:r>
              <a:rPr lang="ru-RU" dirty="0" smtClean="0"/>
              <a:t>Санация хронических очагов инфекции и лечение имеющейся патологии желчевыводящих путей.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7466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ПРОФИЛАКТИКА </a:t>
            </a:r>
            <a:endParaRPr lang="uk-UA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Родители, имеющие детей, страдающих этим синдромом, должны проконсультироваться у генетика перед планированием очередной беременности. Аналогичным образом следует поступать, если у родственников семейной пары, собирающейся иметь детей, диагностирован.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602597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251520" y="1484784"/>
            <a:ext cx="8458200" cy="3168352"/>
          </a:xfrm>
        </p:spPr>
        <p:txBody>
          <a:bodyPr>
            <a:noAutofit/>
          </a:bodyPr>
          <a:lstStyle/>
          <a:p>
            <a:pPr algn="ctr"/>
            <a:r>
              <a:rPr lang="ru-RU" sz="11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внимание</a:t>
            </a:r>
            <a:endParaRPr lang="uk-UA" sz="115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53582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44</TotalTime>
  <Words>302</Words>
  <Application>Microsoft Office PowerPoint</Application>
  <PresentationFormat>Экран (4:3)</PresentationFormat>
  <Paragraphs>52</Paragraphs>
  <Slides>14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Трек</vt:lpstr>
      <vt:lpstr>Выполнила: Остах А.В.  1 мед 5 курс  1 группа </vt:lpstr>
      <vt:lpstr>Синдром Дабина-Джонсона </vt:lpstr>
      <vt:lpstr>Презентация PowerPoint</vt:lpstr>
      <vt:lpstr>морфология</vt:lpstr>
      <vt:lpstr>Презентация PowerPoint</vt:lpstr>
      <vt:lpstr>Презентация PowerPoint</vt:lpstr>
      <vt:lpstr>Презентация PowerPoint</vt:lpstr>
      <vt:lpstr>Макропрепарат печени при синдроме Дабина-Джонсона. "Шоколадная печень"</vt:lpstr>
      <vt:lpstr>клиника</vt:lpstr>
      <vt:lpstr>Презентация PowerPoint</vt:lpstr>
      <vt:lpstr>диагностика</vt:lpstr>
      <vt:lpstr>Лечение</vt:lpstr>
      <vt:lpstr>ПРОФИЛАКТИКА 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Выполнила: Остах А.В. 1 мед</dc:title>
  <dc:creator>Саша</dc:creator>
  <cp:lastModifiedBy>Саша</cp:lastModifiedBy>
  <cp:revision>5</cp:revision>
  <dcterms:created xsi:type="dcterms:W3CDTF">2017-09-24T21:35:59Z</dcterms:created>
  <dcterms:modified xsi:type="dcterms:W3CDTF">2017-09-25T04:41:37Z</dcterms:modified>
</cp:coreProperties>
</file>