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49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6" r:id="rId9"/>
    <p:sldId id="267" r:id="rId10"/>
    <p:sldId id="269" r:id="rId11"/>
    <p:sldId id="270" r:id="rId12"/>
    <p:sldId id="271" r:id="rId13"/>
    <p:sldId id="272" r:id="rId14"/>
    <p:sldId id="273" r:id="rId15"/>
    <p:sldId id="275" r:id="rId16"/>
    <p:sldId id="276" r:id="rId17"/>
    <p:sldId id="277" r:id="rId18"/>
    <p:sldId id="279" r:id="rId19"/>
    <p:sldId id="284" r:id="rId20"/>
    <p:sldId id="280" r:id="rId21"/>
    <p:sldId id="281" r:id="rId22"/>
    <p:sldId id="289" r:id="rId23"/>
    <p:sldId id="327" r:id="rId24"/>
    <p:sldId id="328" r:id="rId25"/>
    <p:sldId id="329" r:id="rId26"/>
    <p:sldId id="330" r:id="rId27"/>
    <p:sldId id="290" r:id="rId28"/>
    <p:sldId id="291" r:id="rId29"/>
    <p:sldId id="292" r:id="rId30"/>
    <p:sldId id="293" r:id="rId31"/>
    <p:sldId id="294" r:id="rId32"/>
    <p:sldId id="295" r:id="rId33"/>
    <p:sldId id="296" r:id="rId34"/>
    <p:sldId id="297" r:id="rId35"/>
    <p:sldId id="298" r:id="rId36"/>
    <p:sldId id="303" r:id="rId37"/>
    <p:sldId id="305" r:id="rId38"/>
    <p:sldId id="306" r:id="rId39"/>
    <p:sldId id="307" r:id="rId40"/>
    <p:sldId id="308" r:id="rId41"/>
    <p:sldId id="309" r:id="rId42"/>
    <p:sldId id="310" r:id="rId43"/>
    <p:sldId id="312" r:id="rId44"/>
    <p:sldId id="314" r:id="rId45"/>
    <p:sldId id="315" r:id="rId46"/>
    <p:sldId id="316" r:id="rId47"/>
    <p:sldId id="331" r:id="rId4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21" autoAdjust="0"/>
    <p:restoredTop sz="94580" autoAdjust="0"/>
  </p:normalViewPr>
  <p:slideViewPr>
    <p:cSldViewPr>
      <p:cViewPr>
        <p:scale>
          <a:sx n="73" d="100"/>
          <a:sy n="73" d="100"/>
        </p:scale>
        <p:origin x="-1308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064858-9752-4CDE-92FA-32E6E7667DB2}" type="datetimeFigureOut">
              <a:rPr lang="uk-UA" smtClean="0"/>
              <a:t>25.09.2017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0C1EC5-2FCA-4539-B28A-CFEBF185498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791379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AF0B5981-DEDE-491B-A32A-6C852BA326ED}" type="datetimeFigureOut">
              <a:rPr lang="ru-RU" smtClean="0"/>
              <a:pPr/>
              <a:t>25.09.2017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482AA8F0-D9C9-418B-AFD1-B79F1E8233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F0B5981-DEDE-491B-A32A-6C852BA326ED}" type="datetimeFigureOut">
              <a:rPr lang="ru-RU" smtClean="0"/>
              <a:pPr/>
              <a:t>25.09.2017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82AA8F0-D9C9-418B-AFD1-B79F1E8233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AF0B5981-DEDE-491B-A32A-6C852BA326ED}" type="datetimeFigureOut">
              <a:rPr lang="ru-RU" smtClean="0"/>
              <a:pPr/>
              <a:t>25.09.2017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482AA8F0-D9C9-418B-AFD1-B79F1E8233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F0B5981-DEDE-491B-A32A-6C852BA326ED}" type="datetimeFigureOut">
              <a:rPr lang="ru-RU" smtClean="0"/>
              <a:pPr/>
              <a:t>25.09.2017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82AA8F0-D9C9-418B-AFD1-B79F1E8233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F0B5981-DEDE-491B-A32A-6C852BA326ED}" type="datetimeFigureOut">
              <a:rPr lang="ru-RU" smtClean="0"/>
              <a:pPr/>
              <a:t>25.09.2017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82AA8F0-D9C9-418B-AFD1-B79F1E8233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F0B5981-DEDE-491B-A32A-6C852BA326ED}" type="datetimeFigureOut">
              <a:rPr lang="ru-RU" smtClean="0"/>
              <a:pPr/>
              <a:t>25.09.2017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82AA8F0-D9C9-418B-AFD1-B79F1E8233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AF0B5981-DEDE-491B-A32A-6C852BA326ED}" type="datetimeFigureOut">
              <a:rPr lang="ru-RU" smtClean="0"/>
              <a:pPr/>
              <a:t>25.09.2017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82AA8F0-D9C9-418B-AFD1-B79F1E8233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F0B5981-DEDE-491B-A32A-6C852BA326ED}" type="datetimeFigureOut">
              <a:rPr lang="ru-RU" smtClean="0"/>
              <a:pPr/>
              <a:t>25.09.2017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82AA8F0-D9C9-418B-AFD1-B79F1E8233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F0B5981-DEDE-491B-A32A-6C852BA326ED}" type="datetimeFigureOut">
              <a:rPr lang="ru-RU" smtClean="0"/>
              <a:pPr/>
              <a:t>25.09.2017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82AA8F0-D9C9-418B-AFD1-B79F1E82332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F0B5981-DEDE-491B-A32A-6C852BA326ED}" type="datetimeFigureOut">
              <a:rPr lang="ru-RU" smtClean="0"/>
              <a:pPr/>
              <a:t>25.09.2017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82AA8F0-D9C9-418B-AFD1-B79F1E8233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AF0B5981-DEDE-491B-A32A-6C852BA326ED}" type="datetimeFigureOut">
              <a:rPr lang="ru-RU" smtClean="0"/>
              <a:pPr/>
              <a:t>25.09.2017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482AA8F0-D9C9-418B-AFD1-B79F1E8233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AF0B5981-DEDE-491B-A32A-6C852BA326ED}" type="datetimeFigureOut">
              <a:rPr lang="ru-RU" smtClean="0"/>
              <a:pPr/>
              <a:t>25.09.2017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482AA8F0-D9C9-418B-AFD1-B79F1E82332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://ru.wikipedia.org/wiki/%D0%9B%D0%B0%D1%82%D0%B8%D0%BD%D1%81%D0%BA%D0%B8%D0%B9_%D1%8F%D0%B7%D1%8B%D0%BA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http://ru.wikipedia.org/wiki/%D0%9C%D0%B5%D1%82%D0%B0%D0%B1%D0%BE%D0%BB%D0%B8%D0%B7%D0%BC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http://ru.wikipedia.org/wiki/%D0%9C%D0%B5%D1%82%D0%B5%D0%BE%D1%80%D0%B8%D0%B7%D0%BC" TargetMode="Externa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980728"/>
            <a:ext cx="8458200" cy="165618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                                              </a:t>
            </a:r>
            <a:br>
              <a:rPr lang="ru-RU" dirty="0" smtClean="0"/>
            </a:br>
            <a:r>
              <a:rPr lang="ru-RU" sz="6000" dirty="0"/>
              <a:t>Наследственные болезни обмена веществ</a:t>
            </a: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419872" y="4581128"/>
            <a:ext cx="5114778" cy="1101248"/>
          </a:xfrm>
        </p:spPr>
        <p:txBody>
          <a:bodyPr/>
          <a:lstStyle/>
          <a:p>
            <a:r>
              <a:rPr lang="ru-RU" dirty="0" smtClean="0"/>
              <a:t>Выполнила: </a:t>
            </a:r>
            <a:r>
              <a:rPr lang="ru-RU" dirty="0" err="1" smtClean="0"/>
              <a:t>судентка</a:t>
            </a:r>
            <a:r>
              <a:rPr lang="ru-RU" dirty="0" smtClean="0"/>
              <a:t> 5 курса </a:t>
            </a:r>
          </a:p>
          <a:p>
            <a:r>
              <a:rPr lang="ru-RU" dirty="0" smtClean="0"/>
              <a:t>1 </a:t>
            </a:r>
            <a:r>
              <a:rPr lang="ru-RU" dirty="0" err="1" smtClean="0"/>
              <a:t>мед.ф</a:t>
            </a:r>
            <a:r>
              <a:rPr lang="ru-RU" dirty="0" smtClean="0"/>
              <a:t>.</a:t>
            </a:r>
            <a:r>
              <a:rPr lang="ru-RU" dirty="0"/>
              <a:t> </a:t>
            </a:r>
            <a:r>
              <a:rPr lang="ru-RU" dirty="0" smtClean="0"/>
              <a:t>1 группы </a:t>
            </a:r>
            <a:r>
              <a:rPr lang="ru-RU" dirty="0" err="1" smtClean="0"/>
              <a:t>Остах</a:t>
            </a:r>
            <a:r>
              <a:rPr lang="ru-RU" dirty="0" smtClean="0"/>
              <a:t> А.В. </a:t>
            </a:r>
            <a:endParaRPr lang="uk-U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852936"/>
            <a:ext cx="7239000" cy="1143000"/>
          </a:xfrm>
        </p:spPr>
        <p:txBody>
          <a:bodyPr/>
          <a:lstStyle/>
          <a:p>
            <a:pPr algn="ctr"/>
            <a:r>
              <a:rPr lang="ru-RU" dirty="0" smtClean="0"/>
              <a:t>Этиология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48680"/>
            <a:ext cx="7239000" cy="5907056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endParaRPr lang="ru-RU" dirty="0" smtClean="0"/>
          </a:p>
          <a:p>
            <a:r>
              <a:rPr lang="ru-RU" b="1" dirty="0"/>
              <a:t>Наследственные нарушения обмена </a:t>
            </a:r>
            <a:r>
              <a:rPr lang="ru-RU" dirty="0"/>
              <a:t>- большая группа наследственных заболеваний, затрагивающих расстройства метаболизма.</a:t>
            </a:r>
          </a:p>
          <a:p>
            <a:endParaRPr lang="ru-RU" dirty="0"/>
          </a:p>
          <a:p>
            <a:endParaRPr lang="ru-RU" dirty="0" smtClean="0"/>
          </a:p>
          <a:p>
            <a:pPr marL="0" indent="0">
              <a:buNone/>
            </a:pPr>
            <a:endParaRPr lang="ru-RU" dirty="0" smtClean="0"/>
          </a:p>
          <a:p>
            <a:endParaRPr lang="ru-RU" dirty="0"/>
          </a:p>
          <a:p>
            <a:r>
              <a:rPr lang="ru-RU" dirty="0" smtClean="0"/>
              <a:t>Развитие большинства из них является следствием дефекта единичных генов, кодирующих индивидуальные ферменты, которые обеспечивают превращение одних веществ (субстраты) в другие (продукты).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Как следствие: накопление веществ, обладающих токсическим действием или нарушающих способность синтеза других жизненно важных соединений.</a:t>
            </a:r>
          </a:p>
          <a:p>
            <a:r>
              <a:rPr lang="ru-RU" dirty="0" smtClean="0"/>
              <a:t>Для наследственных болезней обмена веществ иногда используется синонимичный термин - ферментопатии.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3bio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643702" y="3071810"/>
            <a:ext cx="2357422" cy="364578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История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Термин </a:t>
            </a:r>
            <a:r>
              <a:rPr lang="ru-RU" i="1" dirty="0" smtClean="0">
                <a:solidFill>
                  <a:srgbClr val="FF0000"/>
                </a:solidFill>
              </a:rPr>
              <a:t>врожденное нарушение обмена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smtClean="0"/>
              <a:t>веществ был предложен в начале XX века британским врачом сэром Арчибальдом </a:t>
            </a:r>
            <a:r>
              <a:rPr lang="ru-RU" dirty="0" err="1" smtClean="0"/>
              <a:t>Гарродом</a:t>
            </a:r>
            <a:r>
              <a:rPr lang="ru-RU" dirty="0" smtClean="0"/>
              <a:t>, который разработал  концепцию метаболического</a:t>
            </a:r>
          </a:p>
          <a:p>
            <a:pPr>
              <a:buNone/>
            </a:pPr>
            <a:r>
              <a:rPr lang="ru-RU" dirty="0" smtClean="0"/>
              <a:t>   блока как основы патогенеза наследственных нарушений</a:t>
            </a:r>
          </a:p>
          <a:p>
            <a:pPr>
              <a:buNone/>
            </a:pPr>
            <a:r>
              <a:rPr lang="ru-RU" dirty="0" smtClean="0"/>
              <a:t>   обмена веществ. 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классификация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Нарушения обмена АК</a:t>
            </a:r>
          </a:p>
          <a:p>
            <a:r>
              <a:rPr lang="ru-RU" dirty="0" smtClean="0"/>
              <a:t>Нарушения углеводного обмена</a:t>
            </a:r>
          </a:p>
          <a:p>
            <a:r>
              <a:rPr lang="ru-RU" dirty="0" smtClean="0"/>
              <a:t>Нарушения обмена органических кислот</a:t>
            </a:r>
          </a:p>
          <a:p>
            <a:r>
              <a:rPr lang="ru-RU" dirty="0" smtClean="0"/>
              <a:t>Нарушения окисления жирных кислот и </a:t>
            </a:r>
            <a:r>
              <a:rPr lang="ru-RU" dirty="0" err="1" smtClean="0"/>
              <a:t>митохондриального</a:t>
            </a:r>
            <a:r>
              <a:rPr lang="ru-RU" dirty="0" smtClean="0"/>
              <a:t> обмена</a:t>
            </a:r>
          </a:p>
          <a:p>
            <a:r>
              <a:rPr lang="ru-RU" dirty="0" smtClean="0"/>
              <a:t>Нарушения метаболизма </a:t>
            </a:r>
            <a:r>
              <a:rPr lang="ru-RU" dirty="0" err="1" smtClean="0"/>
              <a:t>порфиринов</a:t>
            </a:r>
            <a:endParaRPr lang="ru-RU" dirty="0" smtClean="0"/>
          </a:p>
          <a:p>
            <a:r>
              <a:rPr lang="ru-RU" dirty="0" smtClean="0"/>
              <a:t>Нарушения обмена пуринов и пиримидинов</a:t>
            </a:r>
          </a:p>
          <a:p>
            <a:r>
              <a:rPr lang="ru-RU" dirty="0" smtClean="0"/>
              <a:t>Нарушения </a:t>
            </a:r>
            <a:r>
              <a:rPr lang="ru-RU" dirty="0" err="1" smtClean="0"/>
              <a:t>стероидного</a:t>
            </a:r>
            <a:r>
              <a:rPr lang="ru-RU" dirty="0" smtClean="0"/>
              <a:t> обмена</a:t>
            </a:r>
          </a:p>
          <a:p>
            <a:r>
              <a:rPr lang="ru-RU" dirty="0" smtClean="0"/>
              <a:t>Нарушения функций митохондрий</a:t>
            </a:r>
          </a:p>
          <a:p>
            <a:r>
              <a:rPr lang="ru-RU" dirty="0" smtClean="0"/>
              <a:t>Нарушения функций </a:t>
            </a:r>
            <a:r>
              <a:rPr lang="ru-RU" dirty="0" err="1" smtClean="0"/>
              <a:t>пероксисом</a:t>
            </a:r>
            <a:endParaRPr lang="ru-RU" dirty="0" smtClean="0"/>
          </a:p>
          <a:p>
            <a:r>
              <a:rPr lang="ru-RU" dirty="0" err="1" smtClean="0"/>
              <a:t>Лизосомальные</a:t>
            </a:r>
            <a:r>
              <a:rPr lang="ru-RU" dirty="0" smtClean="0"/>
              <a:t> болезни накопления</a:t>
            </a:r>
            <a:endParaRPr lang="en-US" dirty="0" smtClean="0"/>
          </a:p>
          <a:p>
            <a:r>
              <a:rPr lang="ru-RU" dirty="0" smtClean="0"/>
              <a:t>Нарушения минерального обмена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Нарушение обмена АК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err="1" smtClean="0"/>
              <a:t>Фенилкетонурия</a:t>
            </a:r>
            <a:endParaRPr lang="ru-RU" dirty="0" smtClean="0"/>
          </a:p>
          <a:p>
            <a:r>
              <a:rPr lang="ru-RU" dirty="0" err="1" smtClean="0"/>
              <a:t>Алкаптонурия</a:t>
            </a:r>
            <a:endParaRPr lang="ru-RU" dirty="0" smtClean="0"/>
          </a:p>
          <a:p>
            <a:r>
              <a:rPr lang="ru-RU" dirty="0" smtClean="0"/>
              <a:t>Альбинизм</a:t>
            </a:r>
          </a:p>
          <a:p>
            <a:r>
              <a:rPr lang="ru-RU" dirty="0" smtClean="0"/>
              <a:t>Синдром </a:t>
            </a:r>
            <a:r>
              <a:rPr lang="ru-RU" dirty="0" err="1" smtClean="0"/>
              <a:t>Фанкони</a:t>
            </a:r>
            <a:endParaRPr lang="ru-RU" dirty="0" smtClean="0"/>
          </a:p>
          <a:p>
            <a:r>
              <a:rPr lang="ru-RU" dirty="0" smtClean="0"/>
              <a:t>Синдром </a:t>
            </a:r>
            <a:r>
              <a:rPr lang="ru-RU" dirty="0" err="1" smtClean="0"/>
              <a:t>Лоу</a:t>
            </a:r>
            <a:endParaRPr lang="ru-RU" dirty="0" smtClean="0"/>
          </a:p>
          <a:p>
            <a:r>
              <a:rPr lang="ru-RU" dirty="0" err="1" smtClean="0"/>
              <a:t>Гиперлизинемия</a:t>
            </a:r>
            <a:endParaRPr lang="ru-RU" dirty="0" smtClean="0"/>
          </a:p>
          <a:p>
            <a:r>
              <a:rPr lang="ru-RU" dirty="0" err="1" smtClean="0"/>
              <a:t>Орнитинемия</a:t>
            </a:r>
            <a:endParaRPr lang="ru-RU" dirty="0" smtClean="0"/>
          </a:p>
          <a:p>
            <a:r>
              <a:rPr lang="ru-RU" dirty="0" err="1" smtClean="0"/>
              <a:t>Лейциноз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 smtClean="0"/>
              <a:t>Фенилкетонурия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b="1" dirty="0" err="1" smtClean="0"/>
              <a:t>Фенилкетонури́я</a:t>
            </a:r>
            <a:r>
              <a:rPr lang="ru-RU" dirty="0" smtClean="0"/>
              <a:t> (</a:t>
            </a:r>
            <a:r>
              <a:rPr lang="ru-RU" i="1" dirty="0" err="1" smtClean="0"/>
              <a:t>фенилпировиноградная</a:t>
            </a:r>
            <a:r>
              <a:rPr lang="ru-RU" i="1" dirty="0" smtClean="0"/>
              <a:t> олигофрения</a:t>
            </a:r>
            <a:r>
              <a:rPr lang="ru-RU" dirty="0" smtClean="0"/>
              <a:t>) — наследственное заболевание группы ферментопатий, связанное с нарушением метаболизма аминокислот, главным образом </a:t>
            </a:r>
            <a:r>
              <a:rPr lang="ru-RU" dirty="0" err="1" smtClean="0"/>
              <a:t>фенилаланина</a:t>
            </a:r>
            <a:r>
              <a:rPr lang="ru-RU" dirty="0" smtClean="0"/>
              <a:t>. Сопровождается накоплением </a:t>
            </a:r>
            <a:r>
              <a:rPr lang="ru-RU" dirty="0" err="1" smtClean="0"/>
              <a:t>фенилаланина</a:t>
            </a:r>
            <a:r>
              <a:rPr lang="ru-RU" dirty="0" smtClean="0"/>
              <a:t> и его токсических продуктов, что приводит к тяжёлому поражению ЦНС, проявляющемуся, в частности, в виде нарушения умственного развития.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диагностика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Производится полуколичественным тестом или количественным определением </a:t>
            </a:r>
            <a:r>
              <a:rPr lang="ru-RU" dirty="0" err="1" smtClean="0"/>
              <a:t>фенилаланина</a:t>
            </a:r>
            <a:r>
              <a:rPr lang="ru-RU" dirty="0" smtClean="0"/>
              <a:t> в крови.</a:t>
            </a:r>
          </a:p>
          <a:p>
            <a:r>
              <a:rPr lang="ru-RU" dirty="0" smtClean="0"/>
              <a:t> При </a:t>
            </a:r>
            <a:r>
              <a:rPr lang="ru-RU" dirty="0" err="1" smtClean="0"/>
              <a:t>нелеченных</a:t>
            </a:r>
            <a:r>
              <a:rPr lang="ru-RU" dirty="0" smtClean="0"/>
              <a:t> случаях возможно выявление продуктов распада </a:t>
            </a:r>
            <a:r>
              <a:rPr lang="ru-RU" dirty="0" err="1" smtClean="0"/>
              <a:t>фенилаланина</a:t>
            </a:r>
            <a:r>
              <a:rPr lang="ru-RU" dirty="0" smtClean="0"/>
              <a:t>  в моче (не ранее 10-12 дня жизни ребенка). </a:t>
            </a:r>
          </a:p>
          <a:p>
            <a:r>
              <a:rPr lang="ru-RU" dirty="0" smtClean="0"/>
              <a:t>Также возможно определение активности фермента </a:t>
            </a:r>
            <a:r>
              <a:rPr lang="ru-RU" dirty="0" err="1" smtClean="0"/>
              <a:t>фенилаланингидроксилазы</a:t>
            </a:r>
            <a:r>
              <a:rPr lang="ru-RU" dirty="0" smtClean="0"/>
              <a:t> в </a:t>
            </a:r>
            <a:r>
              <a:rPr lang="ru-RU" dirty="0" err="1" smtClean="0"/>
              <a:t>биоптате</a:t>
            </a:r>
            <a:r>
              <a:rPr lang="ru-RU" dirty="0" smtClean="0"/>
              <a:t> печени  </a:t>
            </a:r>
          </a:p>
          <a:p>
            <a:r>
              <a:rPr lang="ru-RU" dirty="0" smtClean="0"/>
              <a:t>поиск мутаций в гене </a:t>
            </a:r>
            <a:r>
              <a:rPr lang="ru-RU" dirty="0" err="1" smtClean="0"/>
              <a:t>фенилаланингидроксилазы</a:t>
            </a:r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Лечение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При своевременной диагностике патологических изменений можно полностью избежать, если с рождения и до полового созревания ограничить поступление в организм </a:t>
            </a:r>
            <a:r>
              <a:rPr lang="ru-RU" dirty="0" err="1" smtClean="0"/>
              <a:t>фенилаланина</a:t>
            </a:r>
            <a:r>
              <a:rPr lang="ru-RU" dirty="0" smtClean="0"/>
              <a:t> с пищей.</a:t>
            </a:r>
          </a:p>
          <a:p>
            <a:r>
              <a:rPr lang="ru-RU" dirty="0" smtClean="0"/>
              <a:t>Позднее начало лечения хотя и даёт определённый эффект, но не устраняет развившихся ранее необратимых изменений ткани мозга</a:t>
            </a:r>
          </a:p>
          <a:p>
            <a:r>
              <a:rPr lang="ru-RU" dirty="0" smtClean="0"/>
              <a:t>Лечение проводится в виде строгой диеты от обнаружения заболевания как минимум до полового созревания, многие авторы придерживаются мнения о необходимости пожизненной диеты. Диета исключает мясные, рыбные, молочные продукты и другие продукты, содержащие животный и, частично, растительный белок. Дефицит белка восполняется аминокислотными смесями без </a:t>
            </a:r>
            <a:r>
              <a:rPr lang="ru-RU" dirty="0" err="1" smtClean="0"/>
              <a:t>фенилаланина</a:t>
            </a:r>
            <a:r>
              <a:rPr lang="ru-RU" dirty="0" smtClean="0"/>
              <a:t>.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 smtClean="0"/>
              <a:t>Алкаптонурия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b="1" dirty="0" err="1" smtClean="0"/>
              <a:t>Алкапто́нури́я</a:t>
            </a:r>
            <a:r>
              <a:rPr lang="ru-RU" dirty="0" smtClean="0"/>
              <a:t> — наследственное заболевание, обусловленное выпадением функций оксидазы </a:t>
            </a:r>
            <a:r>
              <a:rPr lang="ru-RU" dirty="0" err="1" smtClean="0"/>
              <a:t>гомогентизиновой</a:t>
            </a:r>
            <a:r>
              <a:rPr lang="ru-RU" dirty="0" smtClean="0"/>
              <a:t> кислоты и характеризующееся расстройством обмена тирозина и экскрецией с мочой большого количества </a:t>
            </a:r>
            <a:r>
              <a:rPr lang="ru-RU" dirty="0" err="1" smtClean="0"/>
              <a:t>гомогентизиновой</a:t>
            </a:r>
            <a:r>
              <a:rPr lang="ru-RU" dirty="0" smtClean="0"/>
              <a:t> кислоты.</a:t>
            </a:r>
          </a:p>
          <a:p>
            <a:r>
              <a:rPr lang="ru-RU" dirty="0" smtClean="0"/>
              <a:t>Данная патология характеризуется аутосомно-рецессивным типом наследования. </a:t>
            </a:r>
            <a:r>
              <a:rPr lang="ru-RU" dirty="0" err="1" smtClean="0"/>
              <a:t>Алкаптонурией</a:t>
            </a:r>
            <a:r>
              <a:rPr lang="ru-RU" dirty="0" smtClean="0"/>
              <a:t> чаще болеют мужчины.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Патогенез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Остающаяся в избытке </a:t>
            </a:r>
            <a:r>
              <a:rPr lang="ru-RU" dirty="0" err="1" smtClean="0"/>
              <a:t>гомогентизиновая</a:t>
            </a:r>
            <a:r>
              <a:rPr lang="ru-RU" dirty="0" smtClean="0"/>
              <a:t> кислота превращается </a:t>
            </a:r>
            <a:r>
              <a:rPr lang="ru-RU" dirty="0" err="1" smtClean="0"/>
              <a:t>алкаптон</a:t>
            </a:r>
            <a:r>
              <a:rPr lang="ru-RU" dirty="0" smtClean="0"/>
              <a:t>, который  выводится почками. Не полностью </a:t>
            </a:r>
            <a:r>
              <a:rPr lang="ru-RU" dirty="0" err="1" smtClean="0"/>
              <a:t>экскретируемый</a:t>
            </a:r>
            <a:r>
              <a:rPr lang="ru-RU" dirty="0" smtClean="0"/>
              <a:t> мочой </a:t>
            </a:r>
            <a:r>
              <a:rPr lang="ru-RU" dirty="0" err="1" smtClean="0"/>
              <a:t>алкаптон</a:t>
            </a:r>
            <a:r>
              <a:rPr lang="ru-RU" dirty="0" smtClean="0"/>
              <a:t> откладывается в хрящевой и другой соединительной ткани, обусловливая их потемнение и повышенную хрупкость.  Появляется пигментация склер и ушных хрящей.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клиника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выделение у ребенка мочи, быстро темнеющей при стоянии на воздухе, подогревании, подщелачивании. В дальнейшем может присоединиться мочекаменная болезнь, осложняющаяся </a:t>
            </a:r>
            <a:r>
              <a:rPr lang="ru-RU" dirty="0" err="1" smtClean="0"/>
              <a:t>пиелонефритом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 descr="Tu-to-nezinaji-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3438" y="4071502"/>
            <a:ext cx="3719145" cy="27864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клиника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Признаки поражения опорно-двигательного аппарата появляются обычно после 30 лет. Характерно преимущественное поражение крупных суставов нижних конечностей: коленных, тазобедренных. Реже в процесс вовлекаются плечевые суставы.</a:t>
            </a:r>
          </a:p>
          <a:p>
            <a:r>
              <a:rPr lang="ru-RU" dirty="0" smtClean="0"/>
              <a:t>У многих пациентов</a:t>
            </a:r>
          </a:p>
          <a:p>
            <a:pPr>
              <a:buNone/>
            </a:pPr>
            <a:r>
              <a:rPr lang="ru-RU" dirty="0" smtClean="0"/>
              <a:t> отмечается быстрое</a:t>
            </a:r>
          </a:p>
          <a:p>
            <a:pPr>
              <a:buNone/>
            </a:pPr>
            <a:r>
              <a:rPr lang="ru-RU" dirty="0" smtClean="0"/>
              <a:t>прогрессирование </a:t>
            </a:r>
          </a:p>
          <a:p>
            <a:pPr>
              <a:buNone/>
            </a:pPr>
            <a:r>
              <a:rPr lang="ru-RU" dirty="0" smtClean="0"/>
              <a:t>деструктивных изменений</a:t>
            </a:r>
          </a:p>
          <a:p>
            <a:pPr>
              <a:buNone/>
            </a:pPr>
            <a:r>
              <a:rPr lang="ru-RU" dirty="0" smtClean="0"/>
              <a:t> хряща суставов  </a:t>
            </a:r>
            <a:endParaRPr lang="ru-RU" dirty="0"/>
          </a:p>
        </p:txBody>
      </p:sp>
      <p:pic>
        <p:nvPicPr>
          <p:cNvPr id="4" name="Рисунок 3" descr="image767437302123849328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27984" y="3645024"/>
            <a:ext cx="4406816" cy="3071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876712"/>
          </a:xfrm>
        </p:spPr>
        <p:txBody>
          <a:bodyPr/>
          <a:lstStyle/>
          <a:p>
            <a:pPr algn="ctr"/>
            <a:r>
              <a:rPr lang="ru-RU" dirty="0" err="1" smtClean="0"/>
              <a:t>клиинка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484784"/>
            <a:ext cx="7239000" cy="4846320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Поражение хрящевой ткани ушных раковин встречается практически у всех больных </a:t>
            </a:r>
            <a:r>
              <a:rPr lang="ru-RU" dirty="0" err="1" smtClean="0"/>
              <a:t>алкаптонурией</a:t>
            </a:r>
            <a:r>
              <a:rPr lang="ru-RU" dirty="0" smtClean="0"/>
              <a:t> в развернутой стадии болезни. При этом меняется цвет ушных раковин: он может варьировать от голубого до серого, окраска может быть как интенсивной, так и слегка заметной. Меняется также эластичность ушных раковин: при пальпации они становятся более плотными и ригидными. Реже меняется цвет кожи в области носогубных складок, подмышечных впадин, ладоней. Эти изменения протекают бессимптомно.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Диагностика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Наиболее информативным для диагностики </a:t>
            </a:r>
            <a:r>
              <a:rPr lang="ru-RU" dirty="0" err="1" smtClean="0"/>
              <a:t>алкаптонурии</a:t>
            </a:r>
            <a:r>
              <a:rPr lang="ru-RU" dirty="0" smtClean="0"/>
              <a:t> является метод количественного определения </a:t>
            </a:r>
            <a:r>
              <a:rPr lang="ru-RU" dirty="0" err="1" smtClean="0"/>
              <a:t>гомогентизиновой</a:t>
            </a:r>
            <a:r>
              <a:rPr lang="ru-RU" dirty="0" smtClean="0"/>
              <a:t> кислоты и </a:t>
            </a:r>
            <a:r>
              <a:rPr lang="ru-RU" dirty="0" err="1" smtClean="0"/>
              <a:t>бензохиноуксусной</a:t>
            </a:r>
            <a:r>
              <a:rPr lang="ru-RU" dirty="0" smtClean="0"/>
              <a:t> кислоты в моче. Для этого используется ферментативная </a:t>
            </a:r>
            <a:r>
              <a:rPr lang="ru-RU" dirty="0" err="1" smtClean="0"/>
              <a:t>спектрофотометрия</a:t>
            </a:r>
            <a:r>
              <a:rPr lang="ru-RU" dirty="0" smtClean="0"/>
              <a:t> или жидкостная хроматография. </a:t>
            </a:r>
          </a:p>
          <a:p>
            <a:r>
              <a:rPr lang="ru-RU" dirty="0" smtClean="0"/>
              <a:t>Более простым, но менее точным способом выявления данного заболевания является оценка цвета мочи через 12-24 ч после пребывания её на воздухе. В этом случае происходит окисление </a:t>
            </a:r>
            <a:r>
              <a:rPr lang="ru-RU" dirty="0" err="1" smtClean="0"/>
              <a:t>алкаптона</a:t>
            </a:r>
            <a:r>
              <a:rPr lang="ru-RU" dirty="0" smtClean="0"/>
              <a:t>, что приводит к изменению цвета мочи (становится бурой или чёрной). Данные изменения происходят только при щелочных значениях </a:t>
            </a:r>
            <a:r>
              <a:rPr lang="ru-RU" dirty="0" err="1" smtClean="0"/>
              <a:t>рН</a:t>
            </a:r>
            <a:r>
              <a:rPr lang="ru-RU" dirty="0" smtClean="0"/>
              <a:t> мочи, поэтому при кислой реакции мочи необходимо её подщелачивание</a:t>
            </a:r>
          </a:p>
          <a:p>
            <a:r>
              <a:rPr lang="ru-RU" dirty="0" smtClean="0"/>
              <a:t>Важно разграничить генетическую </a:t>
            </a:r>
            <a:r>
              <a:rPr lang="ru-RU" dirty="0" err="1" smtClean="0"/>
              <a:t>алкаптонурию</a:t>
            </a:r>
            <a:r>
              <a:rPr lang="ru-RU" dirty="0" smtClean="0"/>
              <a:t> от </a:t>
            </a:r>
            <a:r>
              <a:rPr lang="ru-RU" dirty="0" err="1" smtClean="0"/>
              <a:t>алкаптонурии</a:t>
            </a:r>
            <a:r>
              <a:rPr lang="ru-RU" dirty="0" smtClean="0"/>
              <a:t> при гиповитаминозе С. Последняя исчезает после назначения адекватной дозы аскорбиновой кислоты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Лечение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Радикального лечения нет, используется симптоматическая терапия и большие дозы аскорбиновой кислоты.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212976"/>
            <a:ext cx="3743325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Альбинизм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Альбинизм</a:t>
            </a:r>
            <a:r>
              <a:rPr lang="ru-RU" dirty="0" smtClean="0"/>
              <a:t> (</a:t>
            </a:r>
            <a:r>
              <a:rPr lang="ru-RU" dirty="0" smtClean="0">
                <a:hlinkClick r:id="rId2" tooltip="Латинский язык"/>
              </a:rPr>
              <a:t>лат.</a:t>
            </a:r>
            <a:r>
              <a:rPr lang="ru-RU" dirty="0" smtClean="0"/>
              <a:t> </a:t>
            </a:r>
            <a:r>
              <a:rPr lang="ru-RU" i="1" dirty="0" err="1" smtClean="0"/>
              <a:t>albus</a:t>
            </a:r>
            <a:r>
              <a:rPr lang="ru-RU" i="1" dirty="0" smtClean="0"/>
              <a:t> — белый</a:t>
            </a:r>
            <a:r>
              <a:rPr lang="ru-RU" dirty="0" smtClean="0"/>
              <a:t>) — врождённое отсутствие пигмента меланина, который придает окраску коже, волосам, радужной и пигментной оболочкам глаза.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Традиционно альбинизм классифицируют в зависимости от фенотипических проявлений на две большие категории. </a:t>
            </a:r>
            <a:r>
              <a:rPr lang="ru-RU" dirty="0" err="1" smtClean="0"/>
              <a:t>Глазо-кожный</a:t>
            </a:r>
            <a:r>
              <a:rPr lang="ru-RU" dirty="0" smtClean="0"/>
              <a:t> Альбинизм (ГКА) и Глазной Альбинизм (ГА)</a:t>
            </a:r>
          </a:p>
          <a:p>
            <a:r>
              <a:rPr lang="ru-RU" dirty="0" smtClean="0"/>
              <a:t>ГКА характеризуется отсутствием или уменьшением количества меланина в коже, волосах, зрительной системе (включая зрительный нерв). Недостаток пигмента в коже не только отражается на ее цвете, но и повышает риск возникновения рака кожи.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Глазные особенности, общие для всех видов альбинизма, включают в себя:</a:t>
            </a:r>
            <a:endParaRPr lang="ru-RU" dirty="0" smtClean="0"/>
          </a:p>
          <a:p>
            <a:r>
              <a:rPr lang="ru-RU" dirty="0" smtClean="0"/>
              <a:t>Аномалии рефракции и астигматизм.</a:t>
            </a:r>
          </a:p>
          <a:p>
            <a:r>
              <a:rPr lang="ru-RU" dirty="0" smtClean="0"/>
              <a:t>Нистагм (может компенсироваться наклоном головы, что позволяет улучшить зрение).</a:t>
            </a:r>
          </a:p>
          <a:p>
            <a:r>
              <a:rPr lang="ru-RU" dirty="0" smtClean="0"/>
              <a:t>Отсутствие пигментации радужки (обычно серо-голубая или светло-коричневая) и ее прозрачность.</a:t>
            </a:r>
          </a:p>
          <a:p>
            <a:r>
              <a:rPr lang="ru-RU" dirty="0" smtClean="0"/>
              <a:t>Косоглазие</a:t>
            </a:r>
          </a:p>
          <a:p>
            <a:r>
              <a:rPr lang="ru-RU" dirty="0" smtClean="0"/>
              <a:t>Нарушение бинокулярного зрения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Albino_man_from_nige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1665675"/>
            <a:ext cx="4253205" cy="4241018"/>
          </a:xfrm>
        </p:spPr>
      </p:pic>
      <p:pic>
        <p:nvPicPr>
          <p:cNvPr id="5" name="Рисунок 4" descr="450px-Albino_girl_hondura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2040" y="1500174"/>
            <a:ext cx="3429016" cy="457202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Лечение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Лечение безуспешно. Восполнить недостаток меланина или предупредить расстройства зрения, связанные с альбинизмом, невозможно. Следует рекомендовать больному избегать солнечных облучений и применять светозащитные средства при выходе на улицу: фильтры, солнцезащитные очки или затемнённые линзы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Нарушения углеводного обмена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Непереносимость лактозы</a:t>
            </a:r>
          </a:p>
          <a:p>
            <a:r>
              <a:rPr lang="ru-RU" dirty="0" smtClean="0"/>
              <a:t>Болезнь Андерсена</a:t>
            </a:r>
          </a:p>
          <a:p>
            <a:r>
              <a:rPr lang="ru-RU" dirty="0" smtClean="0"/>
              <a:t>Болезнь </a:t>
            </a:r>
            <a:r>
              <a:rPr lang="ru-RU" dirty="0" err="1" smtClean="0"/>
              <a:t>Мак-Ардла</a:t>
            </a:r>
            <a:endParaRPr lang="ru-RU" dirty="0" smtClean="0"/>
          </a:p>
          <a:p>
            <a:r>
              <a:rPr lang="ru-RU" dirty="0" smtClean="0"/>
              <a:t>Болезнь </a:t>
            </a:r>
            <a:r>
              <a:rPr lang="ru-RU" dirty="0" err="1" smtClean="0"/>
              <a:t>Гирке</a:t>
            </a:r>
            <a:r>
              <a:rPr lang="ru-RU" dirty="0" smtClean="0"/>
              <a:t>.</a:t>
            </a:r>
          </a:p>
          <a:p>
            <a:r>
              <a:rPr lang="ru-RU" dirty="0" err="1" smtClean="0"/>
              <a:t>Эссенциальная</a:t>
            </a:r>
            <a:r>
              <a:rPr lang="ru-RU" dirty="0" smtClean="0"/>
              <a:t> </a:t>
            </a:r>
            <a:r>
              <a:rPr lang="ru-RU" dirty="0" err="1" smtClean="0"/>
              <a:t>фруктозурия</a:t>
            </a:r>
            <a:endParaRPr lang="ru-RU" dirty="0" smtClean="0"/>
          </a:p>
          <a:p>
            <a:r>
              <a:rPr lang="ru-RU" dirty="0" err="1" smtClean="0"/>
              <a:t>Галактоземия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Болезнь </a:t>
            </a:r>
            <a:r>
              <a:rPr lang="ru-RU" dirty="0" err="1" smtClean="0"/>
              <a:t>мак-ардла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Болезнь </a:t>
            </a:r>
            <a:r>
              <a:rPr lang="ru-RU" b="1" dirty="0" err="1" smtClean="0"/>
              <a:t>Мак-Ардла</a:t>
            </a:r>
            <a:r>
              <a:rPr lang="ru-RU" dirty="0" smtClean="0"/>
              <a:t> — </a:t>
            </a:r>
            <a:r>
              <a:rPr lang="ru-RU" dirty="0" err="1" smtClean="0"/>
              <a:t>гликогеноз</a:t>
            </a:r>
            <a:r>
              <a:rPr lang="ru-RU" dirty="0" smtClean="0"/>
              <a:t>, связанный с дефектом мышечной </a:t>
            </a:r>
            <a:r>
              <a:rPr lang="ru-RU" dirty="0" err="1" smtClean="0"/>
              <a:t>фосфорилазы</a:t>
            </a:r>
            <a:r>
              <a:rPr lang="ru-RU" dirty="0" smtClean="0"/>
              <a:t>.</a:t>
            </a:r>
          </a:p>
          <a:p>
            <a:r>
              <a:rPr lang="ru-RU" dirty="0" smtClean="0"/>
              <a:t>Мышцы вынуждены использовать энергию за счет свободных жирных кислот. </a:t>
            </a: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70612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клиника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Болезнь </a:t>
            </a:r>
            <a:r>
              <a:rPr lang="ru-RU" dirty="0" err="1" smtClean="0"/>
              <a:t>Мак-Ардля</a:t>
            </a:r>
            <a:r>
              <a:rPr lang="ru-RU" dirty="0" smtClean="0"/>
              <a:t> начинается к концу первого десятилетия либо еще позже — вплоть до пятого-шестого десятилетия; поражаются главным образом мужчины.</a:t>
            </a:r>
          </a:p>
          <a:p>
            <a:r>
              <a:rPr lang="ru-RU" dirty="0" smtClean="0"/>
              <a:t> Болезнь </a:t>
            </a:r>
            <a:r>
              <a:rPr lang="ru-RU" dirty="0" err="1" smtClean="0"/>
              <a:t>Мак-Ардля</a:t>
            </a:r>
            <a:r>
              <a:rPr lang="ru-RU" dirty="0" smtClean="0"/>
              <a:t> характеризуется быстрой мышечной утомляемостью, резко возрастающей при физической нагрузке, и присоединением судорожных напряжений мышц и мышечной боли. У многих обнаруживается </a:t>
            </a:r>
            <a:r>
              <a:rPr lang="ru-RU" dirty="0" err="1" smtClean="0"/>
              <a:t>миоглобинурия</a:t>
            </a:r>
            <a:r>
              <a:rPr lang="ru-RU" dirty="0" smtClean="0"/>
              <a:t>.</a:t>
            </a:r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8934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8462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836712"/>
            <a:ext cx="7239000" cy="4846320"/>
          </a:xfrm>
        </p:spPr>
        <p:txBody>
          <a:bodyPr>
            <a:normAutofit/>
          </a:bodyPr>
          <a:lstStyle/>
          <a:p>
            <a:r>
              <a:rPr lang="ru-RU" dirty="0" smtClean="0"/>
              <a:t>Вскоре после начала физической нагрузки и появления вышеуказанных симптомов болезни </a:t>
            </a:r>
            <a:r>
              <a:rPr lang="ru-RU" dirty="0" err="1" smtClean="0"/>
              <a:t>Мак-Ардля</a:t>
            </a:r>
            <a:r>
              <a:rPr lang="ru-RU" dirty="0" smtClean="0"/>
              <a:t> состояние улучшается (феномен «второго дыхания»), что связано с улучшением питания мышц за счет увеличения кровотока.</a:t>
            </a:r>
          </a:p>
          <a:p>
            <a:r>
              <a:rPr lang="ru-RU" dirty="0" smtClean="0"/>
              <a:t> И наоборот, при создании препятствий кровотоку (</a:t>
            </a:r>
            <a:r>
              <a:rPr lang="ru-RU" dirty="0" err="1" smtClean="0"/>
              <a:t>манжеточный</a:t>
            </a:r>
            <a:r>
              <a:rPr lang="ru-RU" dirty="0" smtClean="0"/>
              <a:t> тест) — при интенсивном сжимании и разжимании кисти симптомы болезни </a:t>
            </a:r>
            <a:r>
              <a:rPr lang="ru-RU" dirty="0" err="1" smtClean="0"/>
              <a:t>Мак-Ардля</a:t>
            </a:r>
            <a:r>
              <a:rPr lang="ru-RU" dirty="0" smtClean="0"/>
              <a:t> возникают почти моментально.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45223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диагностика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Отсутствие при физической нагрузке увеличения в венозной крови </a:t>
            </a:r>
            <a:r>
              <a:rPr lang="ru-RU" dirty="0" err="1" smtClean="0"/>
              <a:t>лактата</a:t>
            </a:r>
            <a:r>
              <a:rPr lang="ru-RU" dirty="0" smtClean="0"/>
              <a:t>. </a:t>
            </a:r>
          </a:p>
          <a:p>
            <a:r>
              <a:rPr lang="ru-RU" dirty="0" smtClean="0"/>
              <a:t>Диагноз болезни </a:t>
            </a:r>
            <a:r>
              <a:rPr lang="ru-RU" dirty="0" err="1" smtClean="0"/>
              <a:t>Мак-Ардля</a:t>
            </a:r>
            <a:r>
              <a:rPr lang="ru-RU" dirty="0" smtClean="0"/>
              <a:t> может быть подтвержден биопсией мышц — увеличение содержания гликогена, недостаточность </a:t>
            </a:r>
            <a:r>
              <a:rPr lang="ru-RU" dirty="0" err="1" smtClean="0"/>
              <a:t>фосфорилазы</a:t>
            </a:r>
            <a:r>
              <a:rPr lang="ru-RU" dirty="0" smtClean="0"/>
              <a:t>.</a:t>
            </a:r>
          </a:p>
          <a:p>
            <a:r>
              <a:rPr lang="ru-RU" dirty="0" smtClean="0"/>
              <a:t> Лечение не разработано.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6623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Неперносимость</a:t>
            </a:r>
            <a:r>
              <a:rPr lang="ru-RU" dirty="0" smtClean="0"/>
              <a:t> лактозы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Непереносимость лактозы</a:t>
            </a:r>
            <a:r>
              <a:rPr lang="ru-RU" dirty="0" smtClean="0"/>
              <a:t> (или </a:t>
            </a:r>
            <a:r>
              <a:rPr lang="ru-RU" b="1" dirty="0" err="1" smtClean="0"/>
              <a:t>гиполактазия</a:t>
            </a:r>
            <a:r>
              <a:rPr lang="ru-RU" dirty="0" smtClean="0"/>
              <a:t>) — термин для описания патологических состояний, вызванных снижением уровня </a:t>
            </a:r>
            <a:r>
              <a:rPr lang="ru-RU" dirty="0" err="1" smtClean="0"/>
              <a:t>лактазы</a:t>
            </a:r>
            <a:r>
              <a:rPr lang="ru-RU" dirty="0" smtClean="0"/>
              <a:t> — фермента, необходимого для правильного </a:t>
            </a:r>
            <a:r>
              <a:rPr lang="ru-RU" dirty="0" smtClean="0">
                <a:hlinkClick r:id="rId2" tooltip="Метаболизм"/>
              </a:rPr>
              <a:t>переваривания</a:t>
            </a:r>
            <a:r>
              <a:rPr lang="ru-RU" dirty="0" smtClean="0"/>
              <a:t> лактозы.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клиника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избыточный рост и усилением жизнедеятельности микрофлоры кишечника, усваивающей лактозу</a:t>
            </a:r>
          </a:p>
          <a:p>
            <a:r>
              <a:rPr lang="ru-RU" dirty="0" smtClean="0"/>
              <a:t> осмотический эффект </a:t>
            </a:r>
            <a:r>
              <a:rPr lang="ru-RU" dirty="0" err="1" smtClean="0"/>
              <a:t>непереваренной</a:t>
            </a:r>
            <a:r>
              <a:rPr lang="ru-RU" dirty="0" smtClean="0"/>
              <a:t> лактозы в кишечнике (задержка воды в каловых массах).</a:t>
            </a:r>
          </a:p>
          <a:p>
            <a:r>
              <a:rPr lang="ru-RU" dirty="0" smtClean="0"/>
              <a:t> Основные симптомы </a:t>
            </a:r>
            <a:r>
              <a:rPr lang="ru-RU" dirty="0" err="1" smtClean="0"/>
              <a:t>лактазной</a:t>
            </a:r>
            <a:r>
              <a:rPr lang="ru-RU" dirty="0" smtClean="0"/>
              <a:t> недостаточности: </a:t>
            </a:r>
          </a:p>
          <a:p>
            <a:r>
              <a:rPr lang="ru-RU" dirty="0" smtClean="0">
                <a:hlinkClick r:id="rId2" tooltip="Метеоризм"/>
              </a:rPr>
              <a:t>метеоризм</a:t>
            </a:r>
            <a:r>
              <a:rPr lang="ru-RU" dirty="0" smtClean="0"/>
              <a:t>, </a:t>
            </a:r>
          </a:p>
          <a:p>
            <a:r>
              <a:rPr lang="ru-RU" dirty="0" smtClean="0"/>
              <a:t>боли в животе, </a:t>
            </a:r>
          </a:p>
          <a:p>
            <a:r>
              <a:rPr lang="ru-RU" dirty="0" smtClean="0"/>
              <a:t>диарея, </a:t>
            </a:r>
          </a:p>
          <a:p>
            <a:r>
              <a:rPr lang="ru-RU" dirty="0" smtClean="0"/>
              <a:t>реже рвота.</a:t>
            </a:r>
          </a:p>
          <a:p>
            <a:r>
              <a:rPr lang="ru-RU" dirty="0" smtClean="0"/>
              <a:t> У детей </a:t>
            </a:r>
            <a:r>
              <a:rPr lang="ru-RU" dirty="0" err="1" smtClean="0"/>
              <a:t>лактазная</a:t>
            </a:r>
            <a:r>
              <a:rPr lang="ru-RU" dirty="0" smtClean="0"/>
              <a:t> недостаточность может проявляться хроническими запорами, беспокойством и плачем после еды. </a:t>
            </a:r>
          </a:p>
          <a:p>
            <a:endParaRPr lang="ru-RU" dirty="0" smtClean="0"/>
          </a:p>
          <a:p>
            <a:r>
              <a:rPr lang="ru-RU" dirty="0" smtClean="0"/>
              <a:t>симптомы </a:t>
            </a:r>
            <a:r>
              <a:rPr lang="ru-RU" dirty="0" err="1" smtClean="0"/>
              <a:t>лактазной</a:t>
            </a:r>
            <a:r>
              <a:rPr lang="ru-RU" dirty="0" smtClean="0"/>
              <a:t> недостаточности всегда связаны с употреблением в пищу продуктов, содержащих лактозу.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Диагностика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Пациент принимает 50 граммов лактозы, после чего измеряется содержание водорода в воздухе, выдыхаемом им. </a:t>
            </a:r>
          </a:p>
          <a:p>
            <a:r>
              <a:rPr lang="ru-RU" dirty="0" smtClean="0"/>
              <a:t>Не </a:t>
            </a:r>
            <a:r>
              <a:rPr lang="ru-RU" dirty="0" err="1" smtClean="0"/>
              <a:t>ресорбированная</a:t>
            </a:r>
            <a:r>
              <a:rPr lang="ru-RU" dirty="0" smtClean="0"/>
              <a:t> тонкой кишкой лактоза попадает в толстую кишку, где она перерабатывается бактериями. При этом образуется водород, который выдыхается через лёгкие.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2c433cf7c702d134ecdb3f45160ecc6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00892" y="0"/>
            <a:ext cx="1928794" cy="193472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00042"/>
            <a:ext cx="8686800" cy="838200"/>
          </a:xfrm>
        </p:spPr>
        <p:txBody>
          <a:bodyPr>
            <a:normAutofit/>
          </a:bodyPr>
          <a:lstStyle/>
          <a:p>
            <a:r>
              <a:rPr lang="ru-RU" dirty="0" smtClean="0"/>
              <a:t>Лечение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Диета </a:t>
            </a:r>
          </a:p>
          <a:p>
            <a:r>
              <a:rPr lang="ru-RU" dirty="0" smtClean="0"/>
              <a:t> Существует возможность принимать фермент </a:t>
            </a:r>
            <a:r>
              <a:rPr lang="ru-RU" dirty="0" err="1" smtClean="0"/>
              <a:t>лактазу</a:t>
            </a:r>
            <a:r>
              <a:rPr lang="ru-RU" dirty="0" smtClean="0"/>
              <a:t> в виде таблеток вместе с молочными продуктами. Таким образом, лактоза расщепляется искусственно введенным в организм ферментом. Полное пренебрежение молочными продуктами не рекомендуется врачами, так как в молоке содержатся жизненно важные и незаменимые аминокислоты, необходимые для синтеза белков, и кальций.</a:t>
            </a:r>
          </a:p>
          <a:p>
            <a:r>
              <a:rPr lang="ru-RU" dirty="0" smtClean="0"/>
              <a:t>Непереносимость лактозы нельзя путать с аллергией на молочный белок, казеин.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Болезнь </a:t>
            </a:r>
            <a:r>
              <a:rPr lang="ru-RU" dirty="0" err="1" smtClean="0"/>
              <a:t>андерсена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b="1" dirty="0" smtClean="0"/>
              <a:t>Болезнь Андерсена</a:t>
            </a:r>
            <a:r>
              <a:rPr lang="ru-RU" dirty="0" smtClean="0"/>
              <a:t> — </a:t>
            </a:r>
            <a:r>
              <a:rPr lang="ru-RU" dirty="0" err="1" smtClean="0"/>
              <a:t>гликогеноз</a:t>
            </a:r>
            <a:r>
              <a:rPr lang="ru-RU" dirty="0" smtClean="0"/>
              <a:t>, семейный цирроз печени, вызванный дефектом фермента </a:t>
            </a:r>
            <a:r>
              <a:rPr lang="ru-RU" dirty="0" err="1" smtClean="0"/>
              <a:t>амило</a:t>
            </a:r>
            <a:r>
              <a:rPr lang="ru-RU" dirty="0" smtClean="0"/>
              <a:t>-(1,4-1,6)-</a:t>
            </a:r>
            <a:r>
              <a:rPr lang="ru-RU" dirty="0" err="1" smtClean="0"/>
              <a:t>трансглюкозилазы</a:t>
            </a:r>
            <a:r>
              <a:rPr lang="ru-RU" dirty="0" smtClean="0"/>
              <a:t>.</a:t>
            </a:r>
          </a:p>
          <a:p>
            <a:r>
              <a:rPr lang="ru-RU" dirty="0" smtClean="0"/>
              <a:t>Заболевание сопровождается избыточным накоплением </a:t>
            </a:r>
            <a:r>
              <a:rPr lang="ru-RU" dirty="0" err="1" smtClean="0"/>
              <a:t>атипичного</a:t>
            </a:r>
            <a:r>
              <a:rPr lang="ru-RU" dirty="0" smtClean="0"/>
              <a:t> гликогена в печени. </a:t>
            </a:r>
          </a:p>
          <a:p>
            <a:r>
              <a:rPr lang="ru-RU" dirty="0" smtClean="0"/>
              <a:t>Такой гликоген откладывается в клетках печени, окружается соединительнотканными структурами, что становится причиной нарушения функциональной активности печени и изменения её архитектоники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клиника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Первые клинические проявления данной патологии появляются достаточно рано – на первом году жизни ребёнка. Чаще всего речь идёт о развитии гастроинтестинального синдрома с диареей и рвотой. </a:t>
            </a:r>
          </a:p>
          <a:p>
            <a:r>
              <a:rPr lang="ru-RU" dirty="0" smtClean="0"/>
              <a:t>По мере накопления патологического гликогена происходит увеличение размеров печени, формируется картина печёночной недостаточности, развивается мышечная атрофия или гипотрофия.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Клиника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Одна за другой нарушаются </a:t>
            </a:r>
            <a:r>
              <a:rPr lang="ru-RU" dirty="0" err="1" smtClean="0"/>
              <a:t>белоксинтетическая</a:t>
            </a:r>
            <a:r>
              <a:rPr lang="ru-RU" dirty="0" smtClean="0"/>
              <a:t>, кроветворная, </a:t>
            </a:r>
            <a:r>
              <a:rPr lang="ru-RU" dirty="0" err="1" smtClean="0"/>
              <a:t>детоксикационная</a:t>
            </a:r>
            <a:r>
              <a:rPr lang="ru-RU" dirty="0" smtClean="0"/>
              <a:t> функции печени с развитием соответствующих клинических проявлений. </a:t>
            </a:r>
          </a:p>
          <a:p>
            <a:r>
              <a:rPr lang="ru-RU" dirty="0" smtClean="0"/>
              <a:t>Именно прогрессирующая печёночная недостаточность в большинстве случаев становится причиной летального исхода у детей первых трёх-пяти лет жизни.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Диагностика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Как и при всех </a:t>
            </a:r>
            <a:r>
              <a:rPr lang="ru-RU" dirty="0" err="1" smtClean="0"/>
              <a:t>гликогенозах</a:t>
            </a:r>
            <a:r>
              <a:rPr lang="ru-RU" dirty="0" smtClean="0"/>
              <a:t>, при болезни Андерсена в крови снижается уровень свободной глюкозы, ухудшение общего состояния регистрируется после длительного перерыва в еде. </a:t>
            </a:r>
          </a:p>
          <a:p>
            <a:r>
              <a:rPr lang="ru-RU" dirty="0" smtClean="0"/>
              <a:t>При ультразвуковом исследовании органов брюшной полости выявляются </a:t>
            </a:r>
            <a:r>
              <a:rPr lang="ru-RU" dirty="0" err="1" smtClean="0"/>
              <a:t>цирротические</a:t>
            </a:r>
            <a:r>
              <a:rPr lang="ru-RU" dirty="0" smtClean="0"/>
              <a:t> изменения печени вследствие некроза </a:t>
            </a:r>
            <a:r>
              <a:rPr lang="ru-RU" dirty="0" err="1" smtClean="0"/>
              <a:t>гепатоцитов</a:t>
            </a:r>
            <a:r>
              <a:rPr lang="ru-RU" dirty="0" smtClean="0"/>
              <a:t> и накопления амилопектина.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Лечение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Специфическое лечение при данном </a:t>
            </a:r>
            <a:r>
              <a:rPr lang="ru-RU" dirty="0" err="1" smtClean="0"/>
              <a:t>гликогенозе</a:t>
            </a:r>
            <a:r>
              <a:rPr lang="ru-RU" dirty="0" smtClean="0"/>
              <a:t> не разработано. Прежде всего – борьба с развившимися метаболическими нарушениями, (ацидозом).</a:t>
            </a:r>
          </a:p>
          <a:p>
            <a:r>
              <a:rPr lang="ru-RU" dirty="0" smtClean="0"/>
              <a:t>На консультации эндокринолога решается вопрос о назначении возрастных доз </a:t>
            </a:r>
            <a:r>
              <a:rPr lang="ru-RU" dirty="0" err="1" smtClean="0"/>
              <a:t>глюкокортикоидов</a:t>
            </a:r>
            <a:r>
              <a:rPr lang="ru-RU" dirty="0" smtClean="0"/>
              <a:t>, анаболических стероидов, глюкагона.</a:t>
            </a:r>
          </a:p>
          <a:p>
            <a:r>
              <a:rPr lang="ru-RU" dirty="0" smtClean="0"/>
              <a:t> Гипогликемия, регистрируемая при данной патологии, является показанием к назначению частых приёмов пищи, которая должна восполнять все потребности организма в питательных веществах и содержать легкоусвояемые углеводы.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Болезнь </a:t>
            </a:r>
            <a:r>
              <a:rPr lang="ru-RU" dirty="0" err="1" smtClean="0"/>
              <a:t>гирке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Болезнь </a:t>
            </a:r>
            <a:r>
              <a:rPr lang="ru-RU" b="1" dirty="0" err="1" smtClean="0"/>
              <a:t>Гирке</a:t>
            </a:r>
            <a:r>
              <a:rPr lang="ru-RU" dirty="0" smtClean="0"/>
              <a:t> — </a:t>
            </a:r>
            <a:r>
              <a:rPr lang="ru-RU" dirty="0" err="1" smtClean="0"/>
              <a:t>гликогеноз</a:t>
            </a:r>
            <a:r>
              <a:rPr lang="ru-RU" dirty="0" smtClean="0"/>
              <a:t> вызванная недостаточностью глюкозо-6-фосфатазы.</a:t>
            </a:r>
          </a:p>
          <a:p>
            <a:r>
              <a:rPr lang="ru-RU" dirty="0" smtClean="0"/>
              <a:t>Недостаточность этого фермента приводит к невозможности превращения глюкозо-6-фосфата в глюкозу, что сопровождается накоплением гликогена в печени. Болезнь наследуется по аутосомно-рецессивному типу.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Клиника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1.  неспособность организма поддерживать нормальный уровень глюкозы в крови между приемами пищи; </a:t>
            </a:r>
            <a:br>
              <a:rPr lang="ru-RU" dirty="0" smtClean="0"/>
            </a:br>
            <a:r>
              <a:rPr lang="ru-RU" dirty="0" smtClean="0"/>
              <a:t>2.  увеличение размеров органов, связанное с накоплением гликогена; </a:t>
            </a:r>
            <a:br>
              <a:rPr lang="ru-RU" dirty="0" smtClean="0"/>
            </a:br>
            <a:r>
              <a:rPr lang="ru-RU" dirty="0" smtClean="0"/>
              <a:t>3.  избыточное образование молочной кислоты; </a:t>
            </a:r>
            <a:br>
              <a:rPr lang="ru-RU" dirty="0" smtClean="0"/>
            </a:br>
            <a:r>
              <a:rPr lang="ru-RU" dirty="0" smtClean="0"/>
              <a:t>4.  повреждения тканей от </a:t>
            </a:r>
            <a:r>
              <a:rPr lang="ru-RU" dirty="0" err="1" smtClean="0"/>
              <a:t>гиперурикемии</a:t>
            </a:r>
            <a:r>
              <a:rPr lang="ru-RU" dirty="0" smtClean="0"/>
              <a:t>; 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гипогликемия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/>
              <a:t>Дети не спят ночью, даже на втором году жизни. Они могут быть бледными, холодными на ощупь и раздражительным через несколько часов после еды. Отклонения в психомоторном развитии у больных не обязательны, но они могут возникнуть, если диагноз не установить в раннем детстве и не начать соответствующее лечение. </a:t>
            </a:r>
            <a:br>
              <a:rPr lang="ru-RU" dirty="0" smtClean="0"/>
            </a:br>
            <a:r>
              <a:rPr lang="ru-RU" dirty="0" smtClean="0"/>
              <a:t>Могут наблюдаться гипогликемические эпизоды, сопровождающихся потерей сознания или судорогами. Такие ситуации, обычно имеют место, утром, перед завтраком. 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err="1" smtClean="0"/>
              <a:t>Гепатомегалия</a:t>
            </a:r>
            <a:r>
              <a:rPr lang="ru-RU" b="1" dirty="0" smtClean="0"/>
              <a:t> и проблемы с печенью 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Происходит увеличение печени, через накопление гликогена. Кроме печени, гликоген накапливается в почках и тонкой кишке. </a:t>
            </a:r>
          </a:p>
          <a:p>
            <a:r>
              <a:rPr lang="ru-RU" dirty="0" err="1" smtClean="0"/>
              <a:t>Гепатомегалия</a:t>
            </a:r>
            <a:r>
              <a:rPr lang="ru-RU" dirty="0" smtClean="0"/>
              <a:t>, как правило, без </a:t>
            </a:r>
            <a:r>
              <a:rPr lang="ru-RU" dirty="0" err="1" smtClean="0"/>
              <a:t>спленомегалии</a:t>
            </a:r>
            <a:r>
              <a:rPr lang="ru-RU" dirty="0" smtClean="0"/>
              <a:t>, начинает развиваться еще в процессе развития плода, и первые признаки появляются в первые несколько месяцев жизни.</a:t>
            </a:r>
          </a:p>
          <a:p>
            <a:r>
              <a:rPr lang="ru-RU" dirty="0" smtClean="0"/>
              <a:t> К тому времени, когда ребенок начинает стоять и ходить, органы увеличиваются на столько, что приводят к появлению достаточно большого живота, который мешает ребенку. Край печени, часто находится на уровне или ниже уровня пупка.</a:t>
            </a:r>
          </a:p>
          <a:p>
            <a:r>
              <a:rPr lang="ru-RU" dirty="0" smtClean="0"/>
              <a:t> Другие свои функции печень, как правило, выполняет нормально, кроме того уровень печеночных ферментов и билирубина обычно нормальный. 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048885-1116574-180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5720" y="1285860"/>
            <a:ext cx="5095049" cy="3317089"/>
          </a:xfrm>
        </p:spPr>
      </p:pic>
      <p:pic>
        <p:nvPicPr>
          <p:cNvPr id="5" name="Рисунок 4" descr="drj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4810" y="3500438"/>
            <a:ext cx="4606296" cy="29527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 smtClean="0"/>
              <a:t>Лактатоацидоз</a:t>
            </a:r>
            <a:r>
              <a:rPr lang="ru-RU" b="1" dirty="0" smtClean="0"/>
              <a:t> 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В результате нарушения </a:t>
            </a:r>
            <a:r>
              <a:rPr lang="ru-RU" dirty="0" err="1" smtClean="0"/>
              <a:t>глюконеогенеза</a:t>
            </a:r>
            <a:r>
              <a:rPr lang="ru-RU" dirty="0" smtClean="0"/>
              <a:t> в организме существенно повышается уровень молочной кислоты (4-10 </a:t>
            </a:r>
            <a:r>
              <a:rPr lang="ru-RU" dirty="0" err="1" smtClean="0"/>
              <a:t>мМ</a:t>
            </a:r>
            <a:r>
              <a:rPr lang="ru-RU" dirty="0" smtClean="0"/>
              <a:t>), даже если ребенок себя хорошо чувствует. Однако в случае метаболической декомпенсации, уровень молочной кислоты резко поднимается и может превышать 15 </a:t>
            </a:r>
            <a:r>
              <a:rPr lang="ru-RU" dirty="0" err="1" smtClean="0"/>
              <a:t>мМ</a:t>
            </a:r>
            <a:r>
              <a:rPr lang="ru-RU" dirty="0" smtClean="0"/>
              <a:t>, что приводит к появлению метаболического ацидоза. 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    </a:t>
            </a:r>
            <a:r>
              <a:rPr lang="ru-RU" i="1" u="sng" dirty="0" smtClean="0"/>
              <a:t>Проявления тяжелого метаболического ацидоза включают</a:t>
            </a:r>
            <a:r>
              <a:rPr lang="ru-RU" dirty="0" smtClean="0"/>
              <a:t> рвоту и </a:t>
            </a:r>
            <a:r>
              <a:rPr lang="ru-RU" dirty="0" err="1" smtClean="0"/>
              <a:t>гиперпноэ</a:t>
            </a:r>
            <a:r>
              <a:rPr lang="ru-RU" dirty="0" smtClean="0"/>
              <a:t> (дыхание с повышенной частотой и глубиной), которые могут ухудшить проявления гипогликемии за счет сокращения приемов пищи. 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  Нарушение физического                    развития</a:t>
            </a:r>
            <a:r>
              <a:rPr lang="ru-RU" dirty="0" smtClean="0"/>
              <a:t> 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Если болезнь не лечить, то обычным явлением становится задержка процессов физического развития, которая возникает в связи с хронически низким </a:t>
            </a:r>
            <a:r>
              <a:rPr lang="ru-RU" dirty="0" err="1" smtClean="0"/>
              <a:t>уровенем</a:t>
            </a:r>
            <a:r>
              <a:rPr lang="ru-RU" dirty="0" smtClean="0"/>
              <a:t> инсулина, ацидозом, хронически повышенным уровнем </a:t>
            </a:r>
            <a:r>
              <a:rPr lang="ru-RU" dirty="0" err="1" smtClean="0"/>
              <a:t>катаболических</a:t>
            </a:r>
            <a:r>
              <a:rPr lang="ru-RU" dirty="0" smtClean="0"/>
              <a:t> гормонов и недостаточным уровнем питания, который, кроме того, может усилиться влиянием </a:t>
            </a:r>
            <a:r>
              <a:rPr lang="ru-RU" dirty="0" err="1" smtClean="0"/>
              <a:t>мальабсорбции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732696"/>
          </a:xfrm>
        </p:spPr>
        <p:txBody>
          <a:bodyPr/>
          <a:lstStyle/>
          <a:p>
            <a:pPr algn="ctr"/>
            <a:r>
              <a:rPr lang="ru-RU" dirty="0" smtClean="0"/>
              <a:t>Лечение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196752"/>
            <a:ext cx="7239000" cy="4846320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 Основной целью лечения является </a:t>
            </a:r>
            <a:r>
              <a:rPr lang="ru-RU" b="1" i="1" dirty="0" smtClean="0"/>
              <a:t>предотвращение развития гипогликемии и вторичных метаболических расстройств.</a:t>
            </a:r>
            <a:r>
              <a:rPr lang="ru-RU" dirty="0" smtClean="0"/>
              <a:t> </a:t>
            </a:r>
          </a:p>
          <a:p>
            <a:r>
              <a:rPr lang="ru-RU" dirty="0" smtClean="0"/>
              <a:t>Это осуществляется с помощью частого приема пищи с высоким содержанием глюкозы или крахмала (который легко расщепляется на глюкозу). Чтобы компенсировать неспособность печени обеспечить поддержание нормального уровня глюкозы, общий уровень диетических углеводов должен быть адаптирован к обеспечению 24-часового контроля над уровнем глюкозы. </a:t>
            </a:r>
          </a:p>
          <a:p>
            <a:r>
              <a:rPr lang="ru-RU" dirty="0" smtClean="0"/>
              <a:t> По крайней мере треть углеводов должна поступать в организм в течение ночи, то есть новорожденный ребенок может без ущерба для здоровья не получать углеводы лишь 3-4 часа в сутки. 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Нарушения обмена </a:t>
            </a:r>
            <a:r>
              <a:rPr lang="ru-RU" dirty="0" err="1" smtClean="0"/>
              <a:t>порфиринов</a:t>
            </a:r>
            <a:r>
              <a:rPr lang="ru-RU" dirty="0" smtClean="0"/>
              <a:t> и билирубина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Синдром </a:t>
            </a:r>
            <a:r>
              <a:rPr lang="ru-RU" dirty="0" err="1" smtClean="0"/>
              <a:t>Жильбера</a:t>
            </a:r>
            <a:endParaRPr lang="ru-RU" dirty="0" smtClean="0"/>
          </a:p>
          <a:p>
            <a:r>
              <a:rPr lang="ru-RU" dirty="0" smtClean="0"/>
              <a:t>Синдром </a:t>
            </a:r>
            <a:r>
              <a:rPr lang="ru-RU" dirty="0" err="1" smtClean="0"/>
              <a:t>Криглера-Найяра</a:t>
            </a:r>
            <a:endParaRPr lang="ru-RU" dirty="0" smtClean="0"/>
          </a:p>
          <a:p>
            <a:r>
              <a:rPr lang="ru-RU" dirty="0" smtClean="0"/>
              <a:t>Синдром </a:t>
            </a:r>
            <a:r>
              <a:rPr lang="ru-RU" dirty="0" err="1" smtClean="0"/>
              <a:t>Дабина</a:t>
            </a:r>
            <a:r>
              <a:rPr lang="ru-RU" dirty="0" smtClean="0"/>
              <a:t>-Джонсона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Синдром </a:t>
            </a:r>
            <a:r>
              <a:rPr lang="ru-RU" dirty="0" err="1" smtClean="0"/>
              <a:t>жильбера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b="1" dirty="0" smtClean="0"/>
              <a:t>Синдром </a:t>
            </a:r>
            <a:r>
              <a:rPr lang="ru-RU" b="1" dirty="0" err="1" smtClean="0"/>
              <a:t>Жильбера</a:t>
            </a:r>
            <a:r>
              <a:rPr lang="ru-RU" dirty="0" smtClean="0"/>
              <a:t> (простая семейная холемия, конституциональная </a:t>
            </a:r>
            <a:r>
              <a:rPr lang="ru-RU" dirty="0" err="1" smtClean="0"/>
              <a:t>гипербилирубинемия</a:t>
            </a:r>
            <a:r>
              <a:rPr lang="ru-RU" dirty="0" smtClean="0"/>
              <a:t>, </a:t>
            </a:r>
            <a:r>
              <a:rPr lang="ru-RU" dirty="0" err="1" smtClean="0"/>
              <a:t>идиопатическая</a:t>
            </a:r>
            <a:r>
              <a:rPr lang="ru-RU" dirty="0" smtClean="0"/>
              <a:t> </a:t>
            </a:r>
            <a:r>
              <a:rPr lang="ru-RU" dirty="0" err="1" smtClean="0"/>
              <a:t>неконъюгированная</a:t>
            </a:r>
            <a:r>
              <a:rPr lang="ru-RU" dirty="0" smtClean="0"/>
              <a:t> </a:t>
            </a:r>
            <a:r>
              <a:rPr lang="ru-RU" dirty="0" err="1" smtClean="0"/>
              <a:t>гипербилирубинемия</a:t>
            </a:r>
            <a:r>
              <a:rPr lang="ru-RU" dirty="0" smtClean="0"/>
              <a:t>, </a:t>
            </a:r>
            <a:r>
              <a:rPr lang="ru-RU" dirty="0" err="1" smtClean="0"/>
              <a:t>негемолитическая</a:t>
            </a:r>
            <a:r>
              <a:rPr lang="ru-RU" dirty="0" smtClean="0"/>
              <a:t> семейная желтуха) — пигментный </a:t>
            </a:r>
            <a:r>
              <a:rPr lang="ru-RU" dirty="0" err="1" smtClean="0"/>
              <a:t>гепатоз</a:t>
            </a:r>
            <a:r>
              <a:rPr lang="ru-RU" dirty="0" smtClean="0"/>
              <a:t>, характеризующийся умеренным </a:t>
            </a:r>
            <a:r>
              <a:rPr lang="ru-RU" dirty="0" err="1" smtClean="0"/>
              <a:t>интермиттирующим</a:t>
            </a:r>
            <a:r>
              <a:rPr lang="ru-RU" dirty="0" smtClean="0"/>
              <a:t> повышением содержания не связанного (непрямого) билирубина в крови вследствие нарушения внутриклеточного транспорта билирубина в </a:t>
            </a:r>
            <a:r>
              <a:rPr lang="ru-RU" dirty="0" err="1" smtClean="0"/>
              <a:t>гепатоцитах</a:t>
            </a:r>
            <a:r>
              <a:rPr lang="ru-RU" dirty="0" smtClean="0"/>
              <a:t> к месту его соединения с </a:t>
            </a:r>
            <a:r>
              <a:rPr lang="ru-RU" dirty="0" err="1" smtClean="0"/>
              <a:t>глюкуроновой</a:t>
            </a:r>
            <a:r>
              <a:rPr lang="ru-RU" dirty="0" smtClean="0"/>
              <a:t> кислотой</a:t>
            </a:r>
            <a:endParaRPr lang="ru-RU" dirty="0"/>
          </a:p>
        </p:txBody>
      </p:sp>
      <p:pic>
        <p:nvPicPr>
          <p:cNvPr id="4" name="Рисунок 3" descr="img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00826" y="-142900"/>
            <a:ext cx="2190765" cy="164307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239000" cy="764704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196752"/>
            <a:ext cx="7239000" cy="4846320"/>
          </a:xfrm>
        </p:spPr>
        <p:txBody>
          <a:bodyPr>
            <a:normAutofit/>
          </a:bodyPr>
          <a:lstStyle/>
          <a:p>
            <a:r>
              <a:rPr lang="ru-RU" dirty="0" smtClean="0"/>
              <a:t>Аутосомно-доминантный тип</a:t>
            </a:r>
          </a:p>
          <a:p>
            <a:r>
              <a:rPr lang="ru-RU" dirty="0" smtClean="0"/>
              <a:t>Особенностью является увеличение содержания </a:t>
            </a:r>
            <a:r>
              <a:rPr lang="ru-RU" dirty="0" err="1" smtClean="0"/>
              <a:t>неконъюгированного</a:t>
            </a:r>
            <a:r>
              <a:rPr lang="ru-RU" dirty="0" smtClean="0"/>
              <a:t> билирубина, который не растворим в воде, но хорошо растворим в жирах, поэтому может взаимодействовать с </a:t>
            </a:r>
            <a:r>
              <a:rPr lang="ru-RU" dirty="0" err="1" smtClean="0"/>
              <a:t>фосфолипидами</a:t>
            </a:r>
            <a:r>
              <a:rPr lang="ru-RU" dirty="0" smtClean="0"/>
              <a:t> клеточных мембран, в особенности головного мозга, чем объясняется его </a:t>
            </a:r>
            <a:r>
              <a:rPr lang="ru-RU" dirty="0" err="1" smtClean="0"/>
              <a:t>нейротоксичность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066800" y="1628800"/>
            <a:ext cx="6255488" cy="3312367"/>
          </a:xfrm>
        </p:spPr>
        <p:txBody>
          <a:bodyPr>
            <a:normAutofit/>
          </a:bodyPr>
          <a:lstStyle/>
          <a:p>
            <a:pPr algn="ctr"/>
            <a:r>
              <a:rPr lang="ru-RU" sz="6000" dirty="0" smtClean="0"/>
              <a:t>Спасибо за внимание</a:t>
            </a:r>
            <a:endParaRPr lang="uk-UA" sz="6000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971600" y="620688"/>
            <a:ext cx="6255488" cy="743507"/>
          </a:xfrm>
        </p:spPr>
        <p:txBody>
          <a:bodyPr/>
          <a:lstStyle/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857132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239</TotalTime>
  <Words>1588</Words>
  <Application>Microsoft Office PowerPoint</Application>
  <PresentationFormat>Экран (4:3)</PresentationFormat>
  <Paragraphs>170</Paragraphs>
  <Slides>47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47</vt:i4>
      </vt:variant>
    </vt:vector>
  </HeadingPairs>
  <TitlesOfParts>
    <vt:vector size="48" baseType="lpstr">
      <vt:lpstr>Изящная</vt:lpstr>
      <vt:lpstr>                                                   Наследственные болезни обмена веществ</vt:lpstr>
      <vt:lpstr>Этиология</vt:lpstr>
      <vt:lpstr>Презентация PowerPoint</vt:lpstr>
      <vt:lpstr>История</vt:lpstr>
      <vt:lpstr>классификация</vt:lpstr>
      <vt:lpstr>Нарушение обмена АК</vt:lpstr>
      <vt:lpstr>Фенилкетонурия</vt:lpstr>
      <vt:lpstr>диагностика</vt:lpstr>
      <vt:lpstr>Лечение</vt:lpstr>
      <vt:lpstr>Алкаптонурия</vt:lpstr>
      <vt:lpstr>Патогенез</vt:lpstr>
      <vt:lpstr>клиника</vt:lpstr>
      <vt:lpstr>клиника</vt:lpstr>
      <vt:lpstr>клиинка</vt:lpstr>
      <vt:lpstr>Диагностика</vt:lpstr>
      <vt:lpstr>Лечение</vt:lpstr>
      <vt:lpstr>Альбинизм</vt:lpstr>
      <vt:lpstr>Презентация PowerPoint</vt:lpstr>
      <vt:lpstr>Презентация PowerPoint</vt:lpstr>
      <vt:lpstr>Презентация PowerPoint</vt:lpstr>
      <vt:lpstr>Лечение</vt:lpstr>
      <vt:lpstr>Нарушения углеводного обмена</vt:lpstr>
      <vt:lpstr>Болезнь мак-ардла</vt:lpstr>
      <vt:lpstr>клиника</vt:lpstr>
      <vt:lpstr>Презентация PowerPoint</vt:lpstr>
      <vt:lpstr>диагностика</vt:lpstr>
      <vt:lpstr>Неперносимость лактозы</vt:lpstr>
      <vt:lpstr>клиника</vt:lpstr>
      <vt:lpstr>Диагностика</vt:lpstr>
      <vt:lpstr>Лечение</vt:lpstr>
      <vt:lpstr>Болезнь андерсена</vt:lpstr>
      <vt:lpstr>клиника</vt:lpstr>
      <vt:lpstr>Клиника</vt:lpstr>
      <vt:lpstr>Диагностика</vt:lpstr>
      <vt:lpstr>Лечение</vt:lpstr>
      <vt:lpstr>Болезнь гирке</vt:lpstr>
      <vt:lpstr>Клиника</vt:lpstr>
      <vt:lpstr>гипогликемия</vt:lpstr>
      <vt:lpstr>Гепатомегалия и проблемы с печенью </vt:lpstr>
      <vt:lpstr>Презентация PowerPoint</vt:lpstr>
      <vt:lpstr>Лактатоацидоз </vt:lpstr>
      <vt:lpstr>  Нарушение физического                    развития </vt:lpstr>
      <vt:lpstr>Лечение</vt:lpstr>
      <vt:lpstr>Нарушения обмена порфиринов и билирубина</vt:lpstr>
      <vt:lpstr>Синдром жильбера</vt:lpstr>
      <vt:lpstr>Презентация PowerPoint</vt:lpstr>
      <vt:lpstr>Спасибо за внимание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Наследственные болезни обмена веществ </dc:title>
  <dc:creator>XTreme</dc:creator>
  <cp:lastModifiedBy>Саша</cp:lastModifiedBy>
  <cp:revision>23</cp:revision>
  <dcterms:created xsi:type="dcterms:W3CDTF">2014-05-21T11:34:04Z</dcterms:created>
  <dcterms:modified xsi:type="dcterms:W3CDTF">2017-09-24T21:58:52Z</dcterms:modified>
</cp:coreProperties>
</file>