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5" r:id="rId5"/>
    <p:sldId id="261" r:id="rId6"/>
    <p:sldId id="260" r:id="rId7"/>
    <p:sldId id="263" r:id="rId8"/>
    <p:sldId id="266" r:id="rId9"/>
    <p:sldId id="264" r:id="rId10"/>
    <p:sldId id="262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86323" autoAdjust="0"/>
  </p:normalViewPr>
  <p:slideViewPr>
    <p:cSldViewPr>
      <p:cViewPr>
        <p:scale>
          <a:sx n="120" d="100"/>
          <a:sy n="120" d="100"/>
        </p:scale>
        <p:origin x="-768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1744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9A14130-37B7-4A6D-9C77-A2E15DBFBE86}" type="datetimeFigureOut">
              <a:rPr lang="ru-RU" smtClean="0"/>
              <a:t>25.09.2017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vse-pro-geny.com/ru_dictionary_item_53_letter_%D0%9C_2_%D0%9C%D1%83%D1%82%D0%B0%D1%86%D0%B8%D1%8F.html" TargetMode="External"/><Relationship Id="rId7" Type="http://schemas.openxmlformats.org/officeDocument/2006/relationships/hyperlink" Target="http://commons.wikimedia.org/wiki/File:Angelman.PNG?uselang=ru" TargetMode="External"/><Relationship Id="rId2" Type="http://schemas.openxmlformats.org/officeDocument/2006/relationships/hyperlink" Target="http://vse-pro-geny.com/ru_dictionary_item_52_letter_%D0%A5_1_%D0%A5%D1%80%D0%BE%D0%BC%D0%BE%D1%81%D0%BE%D0%BC%D0%B0.html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vse-pro-geny.com/ru_dictionary_item_29_letter_%D0%90_1_%D0%90%D0%BB%D0%BB%D0%B5%D0%BB%D0%B8.html" TargetMode="External"/><Relationship Id="rId5" Type="http://schemas.openxmlformats.org/officeDocument/2006/relationships/hyperlink" Target="http://vse-pro-geny.com/ru_dictionary_item_14_letter_%D0%94_1_%D0%94%D0%B5%D0%B7%D0%BE%D0%BA%D1%81%D0%B8%D1%80%D0%B8%D0%B1%D0%BE%D0%BD%D1%83%D0%BA%D0%BB%D0%B5%D0%B8%D0%BD%D0%BE%D0%B2%D0%B0%D1%8F-%D0%BA%D0%B8%D1%81%D0%BB%D0%BE%D1%82%D0%B0.html" TargetMode="External"/><Relationship Id="rId4" Type="http://schemas.openxmlformats.org/officeDocument/2006/relationships/hyperlink" Target="http://vse-pro-geny.com/ru_dictionary_item_66_letter_%D0%AD_1_%D0%AD%D0%BA%D1%81%D0%BF%D1%80%D0%B5%D1%81%D1%81%D0%B8%D1%8F-%D0%B3%D0%B5%D0%BD%D0%BE%D0%B2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D%D1%83%D0%BA%D0%BB%D0%B5%D0%BE%D1%82%D0%B8%D0%B4%D1%8B" TargetMode="External"/><Relationship Id="rId2" Type="http://schemas.openxmlformats.org/officeDocument/2006/relationships/hyperlink" Target="http://ru.wikipedia.org/wiki/%D0%9A%D0%B0%D1%80%D0%B8%D0%BE%D1%82%D0%B8%D0%B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hyperlink" Target="http://commons.wikimedia.org/wiki/File:Ritratto_di_fanciullo_con_disegno_Giovanni_Francesco_Caroto.jpg?uselang=ru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1%D0%BA%D0%BE%D0%BB%D0%B8%D0%BE%D0%B7" TargetMode="External"/><Relationship Id="rId3" Type="http://schemas.openxmlformats.org/officeDocument/2006/relationships/hyperlink" Target="http://ru.wikipedia.org/wiki/%D0%AD%D0%BF%D0%B8%D0%BB%D0%B5%D0%BF%D1%81%D0%B8%D1%8F" TargetMode="External"/><Relationship Id="rId7" Type="http://schemas.openxmlformats.org/officeDocument/2006/relationships/hyperlink" Target="http://ru.wikipedia.org/wiki/%D0%A1%D1%82%D1%80%D0%B0%D0%B1%D0%B8%D0%B7%D0%BC" TargetMode="External"/><Relationship Id="rId2" Type="http://schemas.openxmlformats.org/officeDocument/2006/relationships/hyperlink" Target="http://ru.wikipedia.org/wiki/%D0%A1%D0%94%D0%92%D0%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C%D0%B0%D1%80%D0%B8%D0%BE%D0%BD%D0%B5%D1%82%D0%BA%D0%B0" TargetMode="External"/><Relationship Id="rId5" Type="http://schemas.openxmlformats.org/officeDocument/2006/relationships/hyperlink" Target="http://ru.wikipedia.org/wiki/%D0%A2%D1%80%D0%B5%D0%BC%D0%BE%D1%80" TargetMode="External"/><Relationship Id="rId4" Type="http://schemas.openxmlformats.org/officeDocument/2006/relationships/hyperlink" Target="http://ru.wikipedia.org/wiki/%D0%AD%D0%BB%D0%B5%D0%BA%D1%82%D1%80%D0%BE%D1%8D%D0%BD%D1%86%D0%B5%D1%84%D0%B0%D0%BB%D0%BE%D0%B3%D1%80%D0%B0%D1%84%D0%B8%D1%8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C%D0%B0%D1%81%D1%81%D0%B0%D0%B6" TargetMode="External"/><Relationship Id="rId2" Type="http://schemas.openxmlformats.org/officeDocument/2006/relationships/hyperlink" Target="http://ru.wikipedia.org/wiki/%D0%93%D0%B5%D0%BD%D0%B5%D1%82%D0%B8%D0%BA%D0%B0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ru.wikipedia.org/wiki/%D0%94%D0%B5%D1%84%D0%B5%D0%BA%D1%82%D0%BE%D0%BB%D0%BE%D0%B3%D0%B8%D1%8F" TargetMode="External"/><Relationship Id="rId4" Type="http://schemas.openxmlformats.org/officeDocument/2006/relationships/hyperlink" Target="http://ru.wikipedia.org/wiki/%D0%9B%D0%BE%D0%B3%D0%BE%D0%BF%D0%B5%D0%B4%D0%B8%D1%8F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124744"/>
            <a:ext cx="6172200" cy="1944216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Синдром </a:t>
            </a:r>
            <a:r>
              <a:rPr lang="ru-RU" sz="4400" dirty="0" err="1" smtClean="0"/>
              <a:t>Ангельмана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Подготовил студент </a:t>
            </a:r>
            <a:r>
              <a:rPr lang="ru-RU" dirty="0"/>
              <a:t>5</a:t>
            </a:r>
            <a:r>
              <a:rPr lang="ru-RU" dirty="0" smtClean="0"/>
              <a:t> </a:t>
            </a:r>
            <a:r>
              <a:rPr lang="ru-RU" dirty="0" smtClean="0"/>
              <a:t>курса </a:t>
            </a:r>
            <a:r>
              <a:rPr lang="ru-RU" dirty="0"/>
              <a:t>1</a:t>
            </a:r>
            <a:r>
              <a:rPr lang="ru-RU" dirty="0" smtClean="0"/>
              <a:t> </a:t>
            </a:r>
            <a:r>
              <a:rPr lang="ru-RU" dirty="0" smtClean="0"/>
              <a:t>группы</a:t>
            </a:r>
          </a:p>
          <a:p>
            <a:r>
              <a:rPr lang="ru-RU" dirty="0" smtClean="0"/>
              <a:t>1 лечебного факультета</a:t>
            </a:r>
          </a:p>
          <a:p>
            <a:r>
              <a:rPr lang="ru-RU" dirty="0" smtClean="0"/>
              <a:t>Голенищев И. И.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66112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260648"/>
            <a:ext cx="6172200" cy="8862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такое Синдром </a:t>
            </a:r>
            <a:r>
              <a:rPr lang="ru-RU" dirty="0" err="1" smtClean="0"/>
              <a:t>Ангельмана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1196752"/>
            <a:ext cx="6408712" cy="1371600"/>
          </a:xfrm>
        </p:spPr>
        <p:txBody>
          <a:bodyPr>
            <a:noAutofit/>
          </a:bodyPr>
          <a:lstStyle/>
          <a:p>
            <a:r>
              <a:rPr lang="ru-RU" sz="2400" dirty="0" smtClean="0"/>
              <a:t>Это </a:t>
            </a:r>
            <a:r>
              <a:rPr lang="ru-RU" sz="2400" dirty="0"/>
              <a:t>генетическая </a:t>
            </a:r>
            <a:r>
              <a:rPr lang="ru-RU" sz="2400" dirty="0" smtClean="0"/>
              <a:t>аномалия, характеризующаяся </a:t>
            </a:r>
            <a:r>
              <a:rPr lang="ru-RU" sz="2400" dirty="0"/>
              <a:t>интеллектуальной и физической задержкой развития, нарушениями </a:t>
            </a:r>
            <a:r>
              <a:rPr lang="ru-RU" sz="2400" dirty="0" smtClean="0"/>
              <a:t>сна, припадками, </a:t>
            </a:r>
            <a:r>
              <a:rPr lang="ru-RU" sz="2400" dirty="0"/>
              <a:t>приступами судорог, резкими </a:t>
            </a:r>
            <a:r>
              <a:rPr lang="ru-RU" sz="2400" dirty="0" smtClean="0"/>
              <a:t>хаотичными движениями </a:t>
            </a:r>
            <a:r>
              <a:rPr lang="ru-RU" sz="2400" dirty="0"/>
              <a:t>(особенно рукоплескания), частым беспричинным смехом или </a:t>
            </a:r>
            <a:r>
              <a:rPr lang="ru-RU" sz="2400" dirty="0" smtClean="0"/>
              <a:t>улыбкой. </a:t>
            </a:r>
            <a:r>
              <a:rPr lang="ru-RU" sz="2400" dirty="0"/>
              <a:t>К</a:t>
            </a:r>
            <a:r>
              <a:rPr lang="ru-RU" sz="2400" dirty="0" smtClean="0"/>
              <a:t>ак </a:t>
            </a:r>
            <a:r>
              <a:rPr lang="ru-RU" sz="2400" dirty="0"/>
              <a:t>правило, больные СА люди, выглядят очень </a:t>
            </a:r>
            <a:r>
              <a:rPr lang="ru-RU" sz="2400" dirty="0" smtClean="0"/>
              <a:t>счастливыми, поэтому </a:t>
            </a:r>
            <a:r>
              <a:rPr lang="ru-RU" sz="2400" dirty="0"/>
              <a:t>эту болезнь называют «синдром Петрушки</a:t>
            </a:r>
            <a:r>
              <a:rPr lang="ru-RU" sz="2400" dirty="0" smtClean="0"/>
              <a:t>», </a:t>
            </a:r>
            <a:r>
              <a:rPr lang="ru-RU" sz="2400" dirty="0"/>
              <a:t>синдромом «смеющейся куклы»</a:t>
            </a:r>
            <a:r>
              <a:rPr lang="ru-RU" sz="2400" dirty="0" smtClean="0"/>
              <a:t> или «марионетки»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114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0"/>
            <a:ext cx="7560840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Причины</a:t>
            </a:r>
          </a:p>
          <a:p>
            <a:endParaRPr lang="ru-RU" b="1" dirty="0">
              <a:solidFill>
                <a:schemeClr val="tx2"/>
              </a:solidFill>
            </a:endParaRPr>
          </a:p>
          <a:p>
            <a:endParaRPr lang="ru-RU" b="1" dirty="0" smtClean="0">
              <a:solidFill>
                <a:schemeClr val="tx2"/>
              </a:solidFill>
            </a:endParaRPr>
          </a:p>
          <a:p>
            <a:r>
              <a:rPr lang="ru-RU" dirty="0"/>
              <a:t>Синдром </a:t>
            </a:r>
            <a:r>
              <a:rPr lang="ru-RU" dirty="0" err="1"/>
              <a:t>Ангельмана</a:t>
            </a:r>
            <a:r>
              <a:rPr lang="ru-RU" dirty="0"/>
              <a:t> возникает вследствие </a:t>
            </a:r>
            <a:r>
              <a:rPr lang="ru-RU" i="1" dirty="0"/>
              <a:t>потери нормальных материнских копий генов</a:t>
            </a:r>
            <a:r>
              <a:rPr lang="ru-RU" dirty="0"/>
              <a:t> в определенной области 15 хромосомы. Чаще всего это происходит путем </a:t>
            </a:r>
            <a:r>
              <a:rPr lang="ru-RU" dirty="0" err="1"/>
              <a:t>делеции</a:t>
            </a:r>
            <a:r>
              <a:rPr lang="ru-RU" dirty="0"/>
              <a:t> сегмента этой </a:t>
            </a:r>
            <a:r>
              <a:rPr lang="ru-RU" b="1" dirty="0">
                <a:hlinkClick r:id="rId2"/>
              </a:rPr>
              <a:t>хромосомы</a:t>
            </a:r>
            <a:r>
              <a:rPr lang="ru-RU" dirty="0"/>
              <a:t>. Другими причинами возникновения заболевания могут быть </a:t>
            </a:r>
            <a:r>
              <a:rPr lang="ru-RU" i="1" dirty="0" err="1"/>
              <a:t>одноотцовская</a:t>
            </a:r>
            <a:r>
              <a:rPr lang="ru-RU" i="1" dirty="0"/>
              <a:t> </a:t>
            </a:r>
            <a:r>
              <a:rPr lang="ru-RU" i="1" dirty="0" err="1"/>
              <a:t>дисомия</a:t>
            </a:r>
            <a:r>
              <a:rPr lang="ru-RU" i="1" dirty="0"/>
              <a:t>, </a:t>
            </a:r>
            <a:r>
              <a:rPr lang="ru-RU" i="1" dirty="0" err="1"/>
              <a:t>транслокация</a:t>
            </a:r>
            <a:r>
              <a:rPr lang="ru-RU" dirty="0"/>
              <a:t> или </a:t>
            </a:r>
            <a:r>
              <a:rPr lang="ru-RU" b="1" dirty="0">
                <a:hlinkClick r:id="rId3"/>
              </a:rPr>
              <a:t>мутация </a:t>
            </a:r>
            <a:r>
              <a:rPr lang="ru-RU" i="1" dirty="0"/>
              <a:t>одного гена в этой области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 </a:t>
            </a:r>
            <a:r>
              <a:rPr lang="ru-RU" dirty="0" smtClean="0"/>
              <a:t>Обычно</a:t>
            </a:r>
            <a:r>
              <a:rPr lang="ru-RU" dirty="0"/>
              <a:t>, здоровый человек получает две копии 15 хромосомы, одну от матери, другую от отца. Однако, область этой хромосомы, которая является очень важной для синдрома </a:t>
            </a:r>
            <a:r>
              <a:rPr lang="ru-RU" dirty="0" err="1"/>
              <a:t>Ангельмана</a:t>
            </a:r>
            <a:r>
              <a:rPr lang="ru-RU" dirty="0"/>
              <a:t>, </a:t>
            </a:r>
            <a:r>
              <a:rPr lang="ru-RU" b="1" dirty="0">
                <a:hlinkClick r:id="rId4"/>
              </a:rPr>
              <a:t>экспрессия</a:t>
            </a:r>
            <a:r>
              <a:rPr lang="ru-RU" dirty="0"/>
              <a:t> материнских и отцовских копий генов очень отличается. Это связано с </a:t>
            </a:r>
            <a:r>
              <a:rPr lang="ru-RU" i="1" dirty="0"/>
              <a:t>гендерным эпигенетических импринтингом; биохимическим механизмом </a:t>
            </a:r>
            <a:r>
              <a:rPr lang="ru-RU" i="1" dirty="0" err="1"/>
              <a:t>метилирования</a:t>
            </a:r>
            <a:r>
              <a:rPr lang="ru-RU" dirty="0"/>
              <a:t> </a:t>
            </a:r>
            <a:r>
              <a:rPr lang="ru-RU" b="1" dirty="0">
                <a:hlinkClick r:id="rId5"/>
              </a:rPr>
              <a:t>ДНК</a:t>
            </a:r>
            <a:r>
              <a:rPr lang="ru-RU" dirty="0"/>
              <a:t>. У здорового человека, экспрессия материнской </a:t>
            </a:r>
            <a:r>
              <a:rPr lang="ru-RU" b="1" dirty="0">
                <a:hlinkClick r:id="rId6"/>
              </a:rPr>
              <a:t>аллели</a:t>
            </a:r>
            <a:r>
              <a:rPr lang="ru-RU" dirty="0"/>
              <a:t> - сильнее, тогда как отцовская аллель почти не проявляется. Если же </a:t>
            </a:r>
            <a:r>
              <a:rPr lang="ru-RU" i="1" dirty="0"/>
              <a:t>материнские копии генов</a:t>
            </a:r>
            <a:r>
              <a:rPr lang="ru-RU" dirty="0"/>
              <a:t> - удалены или мутированы, то это вызывает появление </a:t>
            </a:r>
            <a:r>
              <a:rPr lang="ru-RU" b="1" i="1" dirty="0"/>
              <a:t>синдрома </a:t>
            </a:r>
            <a:r>
              <a:rPr lang="ru-RU" b="1" i="1" dirty="0" err="1"/>
              <a:t>Ангельмана</a:t>
            </a:r>
            <a:r>
              <a:rPr lang="ru-RU" dirty="0"/>
              <a:t> (если вследствие аналогичных механизмов </a:t>
            </a:r>
            <a:r>
              <a:rPr lang="ru-RU" i="1" dirty="0"/>
              <a:t>потеряна отцовская копия</a:t>
            </a:r>
            <a:r>
              <a:rPr lang="ru-RU" dirty="0"/>
              <a:t>, то это вызывает </a:t>
            </a:r>
            <a:r>
              <a:rPr lang="ru-RU" b="1" i="1" dirty="0"/>
              <a:t>синдром </a:t>
            </a:r>
            <a:r>
              <a:rPr lang="ru-RU" b="1" i="1" dirty="0" err="1"/>
              <a:t>Прадера</a:t>
            </a:r>
            <a:r>
              <a:rPr lang="ru-RU" b="1" i="1" dirty="0"/>
              <a:t>-Вилли</a:t>
            </a:r>
            <a:r>
              <a:rPr lang="ru-RU" dirty="0"/>
              <a:t>). </a:t>
            </a:r>
            <a:endParaRPr lang="ru-RU" b="1" dirty="0" smtClean="0">
              <a:solidFill>
                <a:schemeClr val="tx2"/>
              </a:solidFill>
            </a:endParaRPr>
          </a:p>
          <a:p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7" name="Рисунок 6" descr="Angelman.PNG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1368152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988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23928" y="690662"/>
            <a:ext cx="44644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Диагноз синдрома </a:t>
            </a:r>
            <a:r>
              <a:rPr lang="ru-RU" dirty="0" err="1" smtClean="0"/>
              <a:t>Ангельмана</a:t>
            </a:r>
            <a:r>
              <a:rPr lang="ru-RU" dirty="0" smtClean="0"/>
              <a:t> </a:t>
            </a:r>
            <a:r>
              <a:rPr lang="ru-RU" dirty="0"/>
              <a:t>обычно ставится, когда ребенку </a:t>
            </a:r>
            <a:r>
              <a:rPr lang="ru-RU" dirty="0" smtClean="0"/>
              <a:t>исполняется</a:t>
            </a:r>
          </a:p>
          <a:p>
            <a:r>
              <a:rPr lang="ru-RU" dirty="0" smtClean="0"/>
              <a:t>3</a:t>
            </a:r>
            <a:r>
              <a:rPr lang="ru-RU" dirty="0"/>
              <a:t> -7 лет, и признаки болезни становятся явно выраженными. Заболевание это нельзя обнаружить у новорожденных детей или в первый год жизни, так как его симптомы в таком раннем возрасте — неспецифические. </a:t>
            </a:r>
          </a:p>
        </p:txBody>
      </p:sp>
      <p:pic>
        <p:nvPicPr>
          <p:cNvPr id="7" name="Рисунок 6" descr="эпилепсия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73" y="897687"/>
            <a:ext cx="3528392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00724" y="3429000"/>
            <a:ext cx="7416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 поздней диагностике виновата еще и малая осведомленность об этой патологии врачей семейной медицины и родителей. В настоящее время этот синдром диагностируется все раньше, благодаря большей информации об этом заболевании, которая в развитых странах распространяется общественными объединениями родителей больных детей.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708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7305" y="1052736"/>
            <a:ext cx="74888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>
                <a:hlinkClick r:id="rId2" tooltip="Кариотип"/>
              </a:rPr>
              <a:t>Кариотип</a:t>
            </a:r>
            <a:r>
              <a:rPr lang="ru-RU" dirty="0"/>
              <a:t> 46 XX или XY, 15р−. Обычно синдром вызывается спонтанным хромосомным дефектом, когда отсутствует большая смежная область из 3—4 миллионов </a:t>
            </a:r>
            <a:r>
              <a:rPr lang="ru-RU" u="sng" dirty="0">
                <a:hlinkClick r:id="rId3" tooltip="Нуклеотиды"/>
              </a:rPr>
              <a:t>пар оснований</a:t>
            </a:r>
            <a:r>
              <a:rPr lang="ru-RU" dirty="0"/>
              <a:t> ДНК в области q11—q13 15-й хромосомы.</a:t>
            </a:r>
          </a:p>
          <a:p>
            <a:r>
              <a:rPr lang="ru-RU" dirty="0"/>
              <a:t>Частота встречаемости, по разным данным, — 1 : 10 000—20 000 живорожденных </a:t>
            </a:r>
            <a:r>
              <a:rPr lang="ru-RU" dirty="0" smtClean="0"/>
              <a:t>младенцев.</a:t>
            </a:r>
          </a:p>
          <a:p>
            <a:endParaRPr lang="ru-RU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501343" y="245320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Начальные исследования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5026" y="2780928"/>
            <a:ext cx="43629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Начальные исследования, которые проводятся с помощью мышей, у которых отсутствует экспрессия материнской копии гена UBE3A, обнаружили серьезные </a:t>
            </a:r>
            <a:r>
              <a:rPr lang="ru-RU" b="1" i="1" dirty="0" smtClean="0"/>
              <a:t>отклонения в деятельности </a:t>
            </a:r>
            <a:r>
              <a:rPr lang="ru-RU" b="1" i="1" dirty="0" err="1" smtClean="0"/>
              <a:t>гиппокампа</a:t>
            </a:r>
            <a:r>
              <a:rPr lang="ru-RU" dirty="0" smtClean="0"/>
              <a:t>, которые нарушают процесс формирования памяти. В частности, наблюдаются отклонения в парадигмах обучения, особенно в тех процессах, которые зависят от деятельности </a:t>
            </a:r>
            <a:r>
              <a:rPr lang="ru-RU" dirty="0" err="1" smtClean="0"/>
              <a:t>гиппокампа</a:t>
            </a:r>
            <a:r>
              <a:rPr lang="ru-RU" dirty="0" smtClean="0"/>
              <a:t> - кондиционирование страхом. </a:t>
            </a:r>
            <a:br>
              <a:rPr lang="ru-RU" dirty="0" smtClean="0"/>
            </a:br>
            <a:r>
              <a:rPr lang="ru-RU" dirty="0" smtClean="0"/>
              <a:t>   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Ritratto di fanciullo con disegno Giovanni Francesco Caroto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461" y="2420888"/>
            <a:ext cx="3312368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648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548680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Клинические проявления</a:t>
            </a:r>
            <a:endParaRPr lang="ru-RU" sz="32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00" y="1140205"/>
            <a:ext cx="3391493" cy="5385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60839" y="1260516"/>
            <a:ext cx="41044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тяжелая функциональная задержка развития;</a:t>
            </a:r>
          </a:p>
          <a:p>
            <a:r>
              <a:rPr lang="ru-RU" dirty="0" smtClean="0"/>
              <a:t> - нарушение речевых функций (полное отсутствие или минимальное использование языка); невербальные навыки развиты лучше, чем вербальные;</a:t>
            </a:r>
          </a:p>
          <a:p>
            <a:r>
              <a:rPr lang="ru-RU" dirty="0" smtClean="0"/>
              <a:t> - расстройство моторных функций (нарушения движения, равновесия), как правило, атаксия  и (или) дрожание конечностей;</a:t>
            </a:r>
          </a:p>
          <a:p>
            <a:r>
              <a:rPr lang="ru-RU" dirty="0" smtClean="0"/>
              <a:t> - поведенческие отклонения: сочетание частого беспричинного смеха (улыбки), счастливого состояния, легкой возбудимости, частого хлопанья в ладоши, </a:t>
            </a:r>
            <a:r>
              <a:rPr lang="ru-RU" dirty="0" err="1" smtClean="0"/>
              <a:t>гипермоторного</a:t>
            </a:r>
            <a:r>
              <a:rPr lang="ru-RU" dirty="0" smtClean="0"/>
              <a:t> поведения, низкий уровень концентрации внимания.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549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2088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Для синдрома </a:t>
            </a:r>
            <a:r>
              <a:rPr lang="ru-RU" dirty="0" err="1"/>
              <a:t>Ангельмана</a:t>
            </a:r>
            <a:r>
              <a:rPr lang="ru-RU" dirty="0"/>
              <a:t> характерны:</a:t>
            </a:r>
          </a:p>
          <a:p>
            <a:pPr lvl="0"/>
            <a:r>
              <a:rPr lang="ru-RU" dirty="0"/>
              <a:t>В 75 % проблемы с питанием, особенно с грудным вскармливанием, такие младенцы плохо набирают вес;</a:t>
            </a:r>
          </a:p>
          <a:p>
            <a:pPr lvl="0"/>
            <a:r>
              <a:rPr lang="ru-RU" dirty="0" smtClean="0"/>
              <a:t>дети </a:t>
            </a:r>
            <a:r>
              <a:rPr lang="ru-RU" dirty="0"/>
              <a:t>больше понимают, чем могут сказать или выразить;</a:t>
            </a:r>
          </a:p>
          <a:p>
            <a:pPr lvl="0"/>
            <a:r>
              <a:rPr lang="ru-RU" dirty="0"/>
              <a:t>дефицит внимания и </a:t>
            </a:r>
            <a:r>
              <a:rPr lang="ru-RU" u="sng" dirty="0" err="1">
                <a:hlinkClick r:id="rId2" tooltip="СДВГ"/>
              </a:rPr>
              <a:t>гиперактивность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сложности с обучением</a:t>
            </a:r>
            <a:r>
              <a:rPr lang="ru-RU" dirty="0" smtClean="0"/>
              <a:t>; микроцефалия;</a:t>
            </a:r>
            <a:endParaRPr lang="ru-RU" dirty="0"/>
          </a:p>
          <a:p>
            <a:pPr lvl="0"/>
            <a:r>
              <a:rPr lang="ru-RU" u="sng" dirty="0">
                <a:hlinkClick r:id="rId3" tooltip="Эпилепсия"/>
              </a:rPr>
              <a:t>эпилепсия</a:t>
            </a:r>
            <a:r>
              <a:rPr lang="ru-RU" dirty="0"/>
              <a:t> (80 % случаев), нарушения выявляются также при </a:t>
            </a:r>
            <a:r>
              <a:rPr lang="ru-RU" u="sng" dirty="0" smtClean="0">
                <a:hlinkClick r:id="rId4" tooltip="Электроэнцефалография"/>
              </a:rPr>
              <a:t>электроэнцефалографии</a:t>
            </a:r>
            <a:r>
              <a:rPr lang="ru-RU" dirty="0" smtClean="0"/>
              <a:t>; </a:t>
            </a:r>
            <a:r>
              <a:rPr lang="ru-RU" dirty="0"/>
              <a:t>считается, что у детей с синдромом </a:t>
            </a:r>
            <a:r>
              <a:rPr lang="ru-RU" dirty="0" err="1"/>
              <a:t>Ангельмана</a:t>
            </a:r>
            <a:r>
              <a:rPr lang="ru-RU" dirty="0"/>
              <a:t> наблюдается вторичная (симптоматическая) эпилепсия;</a:t>
            </a:r>
          </a:p>
          <a:p>
            <a:pPr lvl="0"/>
            <a:r>
              <a:rPr lang="ru-RU" dirty="0"/>
              <a:t>необычные движения (мелкий </a:t>
            </a:r>
            <a:r>
              <a:rPr lang="ru-RU" u="sng" dirty="0">
                <a:hlinkClick r:id="rId5" tooltip="Тремор"/>
              </a:rPr>
              <a:t>тремор</a:t>
            </a:r>
            <a:r>
              <a:rPr lang="ru-RU" dirty="0"/>
              <a:t>, хаотические движения конечностей);</a:t>
            </a:r>
          </a:p>
          <a:p>
            <a:pPr lvl="0"/>
            <a:r>
              <a:rPr lang="ru-RU" dirty="0" smtClean="0"/>
              <a:t>ходьба </a:t>
            </a:r>
            <a:r>
              <a:rPr lang="ru-RU" dirty="0"/>
              <a:t>на негнущихся ногах — из-за этой особенности детей с этим синдромом иногда сравнивали с </a:t>
            </a:r>
            <a:r>
              <a:rPr lang="ru-RU" u="sng" dirty="0">
                <a:hlinkClick r:id="rId6" tooltip="Марионетка"/>
              </a:rPr>
              <a:t>марионетками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размер головы меньше среднего, нередко с уплощением затылка;</a:t>
            </a:r>
          </a:p>
          <a:p>
            <a:pPr lvl="0"/>
            <a:r>
              <a:rPr lang="ru-RU" dirty="0"/>
              <a:t>иногда характерные черты лица — широкий рот, редко расположенные зубы, выдающийся вперед подбородок, высунутый наружу язык;</a:t>
            </a:r>
          </a:p>
          <a:p>
            <a:pPr lvl="0"/>
            <a:r>
              <a:rPr lang="ru-RU" dirty="0"/>
              <a:t>нарушения сна;</a:t>
            </a:r>
          </a:p>
          <a:p>
            <a:pPr lvl="0"/>
            <a:r>
              <a:rPr lang="ru-RU" u="sng" dirty="0">
                <a:hlinkClick r:id="rId7" tooltip="Страбизм"/>
              </a:rPr>
              <a:t>страбизм</a:t>
            </a:r>
            <a:r>
              <a:rPr lang="ru-RU" dirty="0"/>
              <a:t> (косоглазие) в 40 % случаев;</a:t>
            </a:r>
          </a:p>
          <a:p>
            <a:pPr lvl="0"/>
            <a:r>
              <a:rPr lang="ru-RU" u="sng" dirty="0">
                <a:hlinkClick r:id="rId8" tooltip="Сколиоз"/>
              </a:rPr>
              <a:t>сколиоз</a:t>
            </a:r>
            <a:r>
              <a:rPr lang="ru-RU" dirty="0"/>
              <a:t> (искривление позвоночника) в 10 % случаев;</a:t>
            </a:r>
          </a:p>
          <a:p>
            <a:pPr lvl="0"/>
            <a:r>
              <a:rPr lang="ru-RU" dirty="0"/>
              <a:t>повышенная чувствительность к высокой температуре;</a:t>
            </a:r>
          </a:p>
          <a:p>
            <a:pPr lvl="0"/>
            <a:r>
              <a:rPr lang="ru-RU" dirty="0"/>
              <a:t>чувствуют себя комфортнее в воде.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5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7200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tx2"/>
                </a:solidFill>
              </a:rPr>
              <a:t>Связанные характеристики (характерные для 20 - 80% больных):</a:t>
            </a:r>
            <a:r>
              <a:rPr lang="ru-RU" sz="2400" dirty="0">
                <a:solidFill>
                  <a:schemeClr val="tx2"/>
                </a:solidFill>
              </a:rPr>
              <a:t/>
            </a:r>
            <a:br>
              <a:rPr lang="ru-RU" sz="2400" dirty="0">
                <a:solidFill>
                  <a:schemeClr val="tx2"/>
                </a:solidFill>
              </a:rPr>
            </a:br>
            <a:r>
              <a:rPr lang="ru-RU" sz="2400" dirty="0">
                <a:solidFill>
                  <a:schemeClr val="tx2"/>
                </a:solidFill>
              </a:rPr>
              <a:t> </a:t>
            </a:r>
            <a:br>
              <a:rPr lang="ru-RU" sz="2400" dirty="0">
                <a:solidFill>
                  <a:schemeClr val="tx2"/>
                </a:solidFill>
              </a:rPr>
            </a:br>
            <a:r>
              <a:rPr lang="ru-RU" dirty="0"/>
              <a:t>  - косоглазие;</a:t>
            </a:r>
            <a:br>
              <a:rPr lang="ru-RU" dirty="0"/>
            </a:br>
            <a:r>
              <a:rPr lang="ru-RU" dirty="0"/>
              <a:t>  - </a:t>
            </a:r>
            <a:r>
              <a:rPr lang="ru-RU" dirty="0" err="1"/>
              <a:t>гипопигментация</a:t>
            </a:r>
            <a:r>
              <a:rPr lang="ru-RU" dirty="0"/>
              <a:t> кожи и глаз;</a:t>
            </a:r>
            <a:br>
              <a:rPr lang="ru-RU" dirty="0"/>
            </a:br>
            <a:r>
              <a:rPr lang="ru-RU" dirty="0"/>
              <a:t>  - нарушение контроля над движениями языка, трудности при сосании и глотании;</a:t>
            </a:r>
            <a:br>
              <a:rPr lang="ru-RU" dirty="0"/>
            </a:br>
            <a:r>
              <a:rPr lang="ru-RU" dirty="0"/>
              <a:t>  - </a:t>
            </a:r>
            <a:r>
              <a:rPr lang="ru-RU" dirty="0" err="1"/>
              <a:t>гиперактивные</a:t>
            </a:r>
            <a:r>
              <a:rPr lang="ru-RU" dirty="0"/>
              <a:t> сухожильные рефлексы;</a:t>
            </a:r>
            <a:br>
              <a:rPr lang="ru-RU" dirty="0"/>
            </a:br>
            <a:r>
              <a:rPr lang="ru-RU" dirty="0"/>
              <a:t>  - проблемы с питанием в раннем детстве;</a:t>
            </a:r>
            <a:br>
              <a:rPr lang="ru-RU" dirty="0"/>
            </a:br>
            <a:r>
              <a:rPr lang="ru-RU" dirty="0"/>
              <a:t>  - подняты, согнуты во время шествия руки;</a:t>
            </a:r>
            <a:br>
              <a:rPr lang="ru-RU" dirty="0"/>
            </a:br>
            <a:r>
              <a:rPr lang="ru-RU" dirty="0"/>
              <a:t>  - выдвинута нижняя челюсть;</a:t>
            </a:r>
            <a:br>
              <a:rPr lang="ru-RU" dirty="0"/>
            </a:br>
            <a:r>
              <a:rPr lang="ru-RU" dirty="0"/>
              <a:t>  - повышенная чувствительность к теплу;</a:t>
            </a:r>
            <a:br>
              <a:rPr lang="ru-RU" dirty="0"/>
            </a:br>
            <a:r>
              <a:rPr lang="ru-RU" dirty="0"/>
              <a:t>  - широкий рот, широкий интервал между зубами;</a:t>
            </a:r>
            <a:br>
              <a:rPr lang="ru-RU" dirty="0"/>
            </a:br>
            <a:r>
              <a:rPr lang="ru-RU" dirty="0"/>
              <a:t>  - нарушение сна;</a:t>
            </a:r>
            <a:br>
              <a:rPr lang="ru-RU" dirty="0"/>
            </a:br>
            <a:r>
              <a:rPr lang="ru-RU" dirty="0"/>
              <a:t>  - частые слюнотечения, высунутый язык;</a:t>
            </a:r>
            <a:br>
              <a:rPr lang="ru-RU" dirty="0"/>
            </a:br>
            <a:r>
              <a:rPr lang="ru-RU" dirty="0"/>
              <a:t>  - постоянное желание пить;</a:t>
            </a:r>
            <a:br>
              <a:rPr lang="ru-RU" dirty="0"/>
            </a:br>
            <a:r>
              <a:rPr lang="ru-RU" dirty="0"/>
              <a:t>  - усиленные жевательные движения;</a:t>
            </a:r>
            <a:br>
              <a:rPr lang="ru-RU" dirty="0"/>
            </a:br>
            <a:r>
              <a:rPr lang="ru-RU" dirty="0"/>
              <a:t>  - плоский затылок;</a:t>
            </a:r>
            <a:br>
              <a:rPr lang="ru-RU" dirty="0"/>
            </a:br>
            <a:r>
              <a:rPr lang="ru-RU" dirty="0"/>
              <a:t>  - гладкие ладони.</a:t>
            </a:r>
          </a:p>
        </p:txBody>
      </p:sp>
    </p:spTree>
    <p:extLst>
      <p:ext uri="{BB962C8B-B14F-4D97-AF65-F5344CB8AC3E}">
        <p14:creationId xmlns:p14="http://schemas.microsoft.com/office/powerpoint/2010/main" val="299689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0502" y="404664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Болезнь </a:t>
            </a:r>
            <a:r>
              <a:rPr lang="ru-RU" sz="2400" b="1" dirty="0" err="1" smtClean="0">
                <a:solidFill>
                  <a:schemeClr val="tx2"/>
                </a:solidFill>
              </a:rPr>
              <a:t>Ангельмана</a:t>
            </a:r>
            <a:r>
              <a:rPr lang="ru-RU" sz="2400" b="1" dirty="0" smtClean="0">
                <a:solidFill>
                  <a:schemeClr val="tx2"/>
                </a:solidFill>
              </a:rPr>
              <a:t> в социуме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96752"/>
            <a:ext cx="761576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    Больные СА, как правило, люди, которые имеют счастливый вид, они любят общаться с людьми и играть в разные игры. Однако, установление связи с другими людьми, общение с ними может сначала быть несколько трудным, но, поскольку дети с СА постепенно развиваются, у них возникает определенный характер, появляются разные способности и их начинают лучше понимать другие люди.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    В частности, люди с синдромом </a:t>
            </a:r>
            <a:r>
              <a:rPr lang="ru-RU" dirty="0" err="1"/>
              <a:t>Ангельмана</a:t>
            </a:r>
            <a:r>
              <a:rPr lang="ru-RU" dirty="0"/>
              <a:t> очень часто применяют </a:t>
            </a:r>
            <a:r>
              <a:rPr lang="ru-RU" b="1" i="1" dirty="0"/>
              <a:t>невербальные средства общения</a:t>
            </a:r>
            <a:r>
              <a:rPr lang="ru-RU" dirty="0"/>
              <a:t>, для того, что бы компенсировать ограниченные возможности речи. Часто, врачи отмечают, что их понимание развито гораздо больше, чем коммуникационные способности. Большинство больных, применяют, как правило, лишь 10-15 слов, если вообще разговаривает. </a:t>
            </a:r>
          </a:p>
        </p:txBody>
      </p:sp>
    </p:spTree>
    <p:extLst>
      <p:ext uri="{BB962C8B-B14F-4D97-AF65-F5344CB8AC3E}">
        <p14:creationId xmlns:p14="http://schemas.microsoft.com/office/powerpoint/2010/main" val="219955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Существует ли лечение синдрома </a:t>
            </a:r>
            <a:r>
              <a:rPr lang="ru-RU" sz="2800" b="1" dirty="0" err="1" smtClean="0">
                <a:solidFill>
                  <a:schemeClr val="tx2"/>
                </a:solidFill>
                <a:latin typeface="+mj-lt"/>
              </a:rPr>
              <a:t>Ангельмана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?</a:t>
            </a:r>
            <a:endParaRPr lang="ru-RU" sz="28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700808"/>
            <a:ext cx="7776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Синдром </a:t>
            </a:r>
            <a:r>
              <a:rPr lang="ru-RU" dirty="0" err="1"/>
              <a:t>Ангельмана</a:t>
            </a:r>
            <a:r>
              <a:rPr lang="ru-RU" dirty="0"/>
              <a:t> является врожденной </a:t>
            </a:r>
            <a:r>
              <a:rPr lang="ru-RU" u="sng" dirty="0">
                <a:hlinkClick r:id="rId2" tooltip="Генетика"/>
              </a:rPr>
              <a:t>генетической</a:t>
            </a:r>
            <a:r>
              <a:rPr lang="ru-RU" dirty="0"/>
              <a:t> аномалией; в настоящее время специфические способы его лечения не разработаны.</a:t>
            </a:r>
          </a:p>
          <a:p>
            <a:r>
              <a:rPr lang="ru-RU" dirty="0"/>
              <a:t>Однако некоторые лечебные мероприятия повышают качество жизни людей с синдромом.</a:t>
            </a:r>
          </a:p>
          <a:p>
            <a:r>
              <a:rPr lang="ru-RU" dirty="0"/>
              <a:t>В частности, младенцы с </a:t>
            </a:r>
            <a:r>
              <a:rPr lang="ru-RU" dirty="0" err="1"/>
              <a:t>гипотонусом</a:t>
            </a:r>
            <a:r>
              <a:rPr lang="ru-RU" dirty="0"/>
              <a:t> должны получать </a:t>
            </a:r>
            <a:r>
              <a:rPr lang="ru-RU" u="sng" dirty="0">
                <a:hlinkClick r:id="rId3" tooltip="Массаж"/>
              </a:rPr>
              <a:t>массаж</a:t>
            </a:r>
            <a:r>
              <a:rPr lang="ru-RU" dirty="0"/>
              <a:t> и другие виды специальной терапии (физиотерапии).</a:t>
            </a:r>
          </a:p>
          <a:p>
            <a:r>
              <a:rPr lang="ru-RU" dirty="0"/>
              <a:t>Рекомендуется использование специальных методик развития ребенка, занятия с </a:t>
            </a:r>
            <a:r>
              <a:rPr lang="ru-RU" u="sng" dirty="0">
                <a:hlinkClick r:id="rId4" tooltip="Логопедия"/>
              </a:rPr>
              <a:t>логопедом</a:t>
            </a:r>
            <a:r>
              <a:rPr lang="ru-RU" dirty="0"/>
              <a:t> и </a:t>
            </a:r>
            <a:r>
              <a:rPr lang="ru-RU" u="sng" dirty="0">
                <a:hlinkClick r:id="rId5" tooltip="Дефектология"/>
              </a:rPr>
              <a:t>дефектологом</a:t>
            </a:r>
            <a:r>
              <a:rPr lang="ru-RU" dirty="0"/>
              <a:t>.</a:t>
            </a:r>
          </a:p>
          <a:p>
            <a:r>
              <a:rPr lang="ru-RU" dirty="0"/>
              <a:t>Нарушения сна корректируются назначением легких снотворных. </a:t>
            </a:r>
            <a:r>
              <a:rPr lang="ru-RU" dirty="0" smtClean="0"/>
              <a:t>Нарушения </a:t>
            </a:r>
            <a:r>
              <a:rPr lang="ru-RU" dirty="0"/>
              <a:t>стула регулируются назначением легких слабительных.</a:t>
            </a:r>
          </a:p>
          <a:p>
            <a:r>
              <a:rPr lang="ru-RU" dirty="0"/>
              <a:t>Приступы лечатся так же, как эпилепсия. </a:t>
            </a:r>
          </a:p>
        </p:txBody>
      </p:sp>
    </p:spTree>
    <p:extLst>
      <p:ext uri="{BB962C8B-B14F-4D97-AF65-F5344CB8AC3E}">
        <p14:creationId xmlns:p14="http://schemas.microsoft.com/office/powerpoint/2010/main" val="283386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20688"/>
            <a:ext cx="691276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</a:rPr>
              <a:t>Прогноз</a:t>
            </a:r>
            <a:r>
              <a:rPr lang="ru-RU" sz="2400" dirty="0">
                <a:solidFill>
                  <a:schemeClr val="tx2"/>
                </a:solidFill>
              </a:rPr>
              <a:t> </a:t>
            </a:r>
            <a:endParaRPr lang="ru-RU" sz="2400" dirty="0" smtClean="0">
              <a:solidFill>
                <a:schemeClr val="tx2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    Тяжесть симптомов, возникающих при синдроме </a:t>
            </a:r>
            <a:r>
              <a:rPr lang="ru-RU" dirty="0" err="1"/>
              <a:t>Ангельмана</a:t>
            </a:r>
            <a:r>
              <a:rPr lang="ru-RU" dirty="0"/>
              <a:t>, отличаются в каждом конкретном случае. Некоторые люди, с </a:t>
            </a:r>
            <a:r>
              <a:rPr lang="ru-RU" i="1" dirty="0"/>
              <a:t>легкой формой синдрома </a:t>
            </a:r>
            <a:r>
              <a:rPr lang="ru-RU" i="1" dirty="0" err="1"/>
              <a:t>Ангельмана</a:t>
            </a:r>
            <a:r>
              <a:rPr lang="ru-RU" dirty="0"/>
              <a:t>, имеют большой словарный запас и высокую степень самоконтроля. Однако  ходьба и использования простых языковых знаков может пострадать значительно сильнее.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   Раннее начало и постоянное проведение </a:t>
            </a:r>
            <a:r>
              <a:rPr lang="ru-RU" b="1" i="1" dirty="0"/>
              <a:t>физиотерапии</a:t>
            </a:r>
            <a:r>
              <a:rPr lang="ru-RU" dirty="0"/>
              <a:t> (которая направлена ​​на развитие точных движений) и коммуникационных свойств (языки), как полагают, исследователи, значительно улучшает прогноз (когнитивного и речевого развития) для больных СА. 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067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1628800"/>
            <a:ext cx="6172200" cy="1371600"/>
          </a:xfrm>
        </p:spPr>
        <p:txBody>
          <a:bodyPr>
            <a:noAutofit/>
          </a:bodyPr>
          <a:lstStyle/>
          <a:p>
            <a:r>
              <a:rPr lang="ru-RU" sz="4400" dirty="0" smtClean="0"/>
              <a:t>Благодарим за внимание!!!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76555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84</TotalTime>
  <Words>239</Words>
  <Application>Microsoft Office PowerPoint</Application>
  <PresentationFormat>Экран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Синдром Ангельмана</vt:lpstr>
      <vt:lpstr>Что такое Синдром Ангельмана?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Ангельмана</dc:title>
  <dc:creator>www.MRMARKER.ru</dc:creator>
  <cp:lastModifiedBy>Igor</cp:lastModifiedBy>
  <cp:revision>14</cp:revision>
  <dcterms:created xsi:type="dcterms:W3CDTF">2013-09-16T16:55:08Z</dcterms:created>
  <dcterms:modified xsi:type="dcterms:W3CDTF">2017-09-25T04:48:27Z</dcterms:modified>
</cp:coreProperties>
</file>